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77" r:id="rId4"/>
    <p:sldId id="282" r:id="rId5"/>
    <p:sldId id="271" r:id="rId6"/>
    <p:sldId id="266" r:id="rId7"/>
    <p:sldId id="267" r:id="rId8"/>
    <p:sldId id="270" r:id="rId9"/>
    <p:sldId id="272" r:id="rId10"/>
    <p:sldId id="264" r:id="rId11"/>
    <p:sldId id="273" r:id="rId12"/>
    <p:sldId id="274" r:id="rId13"/>
    <p:sldId id="259" r:id="rId14"/>
    <p:sldId id="261" r:id="rId15"/>
    <p:sldId id="284" r:id="rId16"/>
    <p:sldId id="263" r:id="rId17"/>
    <p:sldId id="278" r:id="rId18"/>
    <p:sldId id="279" r:id="rId19"/>
    <p:sldId id="285"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CC0CA-77E7-F08C-886F-EC50EE5BFED9}" v="81" dt="2025-03-27T01:06:02.072"/>
    <p1510:client id="{F3C5D4AE-F09D-5BF5-5EEF-C592C15EDB17}" v="191" dt="2025-03-26T22:42:50.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tableStyles" Target="tableStyle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theme" Target="theme/theme1.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viewProps" Target="viewProps.xml" Id="rId23"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presProps" Target="presProps.xml" Id="rId22" /><Relationship Type="http://schemas.microsoft.com/office/2015/10/relationships/revisionInfo" Target="revisionInfo.xml" Id="rId27"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Case of the month</a:t>
            </a:r>
            <a:br>
              <a:rPr lang="en-US"/>
            </a:br>
            <a:r>
              <a:rPr lang="en-US"/>
              <a:t>March 2025</a:t>
            </a:r>
          </a:p>
        </p:txBody>
      </p:sp>
      <p:sp>
        <p:nvSpPr>
          <p:cNvPr id="3" name="Subtitle 2"/>
          <p:cNvSpPr>
            <a:spLocks noGrp="1"/>
          </p:cNvSpPr>
          <p:nvPr>
            <p:ph type="subTitle" idx="1"/>
          </p:nvPr>
        </p:nvSpPr>
        <p:spPr>
          <a:xfrm>
            <a:off x="1604211" y="3932906"/>
            <a:ext cx="9144000" cy="1655762"/>
          </a:xfrm>
        </p:spPr>
        <p:txBody>
          <a:bodyPr vert="horz" lIns="91440" tIns="45720" rIns="91440" bIns="45720" rtlCol="0" anchor="t">
            <a:normAutofit lnSpcReduction="10000"/>
          </a:bodyPr>
          <a:lstStyle/>
          <a:p>
            <a:r>
              <a:rPr lang="en-US" dirty="0"/>
              <a:t>Jacky Akhter, MD, GI Fellow (PGY-6)</a:t>
            </a:r>
          </a:p>
          <a:p>
            <a:r>
              <a:rPr lang="en-US" dirty="0"/>
              <a:t> Kalyani Patel, MD, Associate Professor, </a:t>
            </a:r>
          </a:p>
          <a:p>
            <a:r>
              <a:rPr lang="en-US" dirty="0"/>
              <a:t>Site Director for GI/Hepatobiliary Pathology Fellowship, Texas Children's Hospital</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99F6-57A0-A3A8-E3A4-505E151A33CA}"/>
              </a:ext>
            </a:extLst>
          </p:cNvPr>
          <p:cNvSpPr>
            <a:spLocks noGrp="1"/>
          </p:cNvSpPr>
          <p:nvPr>
            <p:ph type="title"/>
          </p:nvPr>
        </p:nvSpPr>
        <p:spPr>
          <a:xfrm>
            <a:off x="393183" y="191505"/>
            <a:ext cx="10786997" cy="1325563"/>
          </a:xfrm>
        </p:spPr>
        <p:txBody>
          <a:bodyPr/>
          <a:lstStyle/>
          <a:p>
            <a:r>
              <a:rPr lang="en-US"/>
              <a:t>Hirschsprung-associated enterocolitis (HAEC)</a:t>
            </a:r>
          </a:p>
        </p:txBody>
      </p:sp>
      <p:pic>
        <p:nvPicPr>
          <p:cNvPr id="4" name="Content Placeholder 3" descr="A close-up of a microscope&#10;&#10;AI-generated content may be incorrect.">
            <a:extLst>
              <a:ext uri="{FF2B5EF4-FFF2-40B4-BE49-F238E27FC236}">
                <a16:creationId xmlns:a16="http://schemas.microsoft.com/office/drawing/2014/main" id="{4C47565D-380E-08D8-131C-F55C6B48FF52}"/>
              </a:ext>
            </a:extLst>
          </p:cNvPr>
          <p:cNvPicPr>
            <a:picLocks noGrp="1" noChangeAspect="1"/>
          </p:cNvPicPr>
          <p:nvPr>
            <p:ph idx="1"/>
          </p:nvPr>
        </p:nvPicPr>
        <p:blipFill>
          <a:blip r:embed="rId2"/>
          <a:stretch>
            <a:fillRect/>
          </a:stretch>
        </p:blipFill>
        <p:spPr>
          <a:xfrm rot="5400000">
            <a:off x="2436206" y="509864"/>
            <a:ext cx="4556448" cy="6018903"/>
          </a:xfrm>
        </p:spPr>
      </p:pic>
      <p:sp>
        <p:nvSpPr>
          <p:cNvPr id="5" name="Oval 4">
            <a:extLst>
              <a:ext uri="{FF2B5EF4-FFF2-40B4-BE49-F238E27FC236}">
                <a16:creationId xmlns:a16="http://schemas.microsoft.com/office/drawing/2014/main" id="{3E37C60C-8FE0-2AC8-67AA-C9EEEFA63D32}"/>
              </a:ext>
            </a:extLst>
          </p:cNvPr>
          <p:cNvSpPr/>
          <p:nvPr/>
        </p:nvSpPr>
        <p:spPr>
          <a:xfrm>
            <a:off x="5041725" y="3830876"/>
            <a:ext cx="866383" cy="57410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382EE0-085C-CD74-0319-0843F614FFE9}"/>
              </a:ext>
            </a:extLst>
          </p:cNvPr>
          <p:cNvSpPr/>
          <p:nvPr/>
        </p:nvSpPr>
        <p:spPr>
          <a:xfrm>
            <a:off x="3215012" y="4269286"/>
            <a:ext cx="636740" cy="5219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AA57EFA-E956-F64D-CEEF-218510293CED}"/>
              </a:ext>
            </a:extLst>
          </p:cNvPr>
          <p:cNvSpPr/>
          <p:nvPr/>
        </p:nvSpPr>
        <p:spPr>
          <a:xfrm>
            <a:off x="4081395" y="3977012"/>
            <a:ext cx="720247" cy="57410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21BE6D-44BB-7206-C162-B5679BD13B7D}"/>
              </a:ext>
            </a:extLst>
          </p:cNvPr>
          <p:cNvSpPr txBox="1"/>
          <p:nvPr/>
        </p:nvSpPr>
        <p:spPr>
          <a:xfrm>
            <a:off x="1544877" y="6043808"/>
            <a:ext cx="69936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Intraepithelial neutrophils within the colonic crypts (acute colitis)</a:t>
            </a:r>
          </a:p>
        </p:txBody>
      </p:sp>
    </p:spTree>
    <p:extLst>
      <p:ext uri="{BB962C8B-B14F-4D97-AF65-F5344CB8AC3E}">
        <p14:creationId xmlns:p14="http://schemas.microsoft.com/office/powerpoint/2010/main" val="142094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EEA0-E963-C3BC-18B0-CD9735C56E29}"/>
              </a:ext>
            </a:extLst>
          </p:cNvPr>
          <p:cNvSpPr>
            <a:spLocks noGrp="1"/>
          </p:cNvSpPr>
          <p:nvPr>
            <p:ph type="title"/>
          </p:nvPr>
        </p:nvSpPr>
        <p:spPr/>
        <p:txBody>
          <a:bodyPr/>
          <a:lstStyle/>
          <a:p>
            <a:r>
              <a:rPr lang="en-US"/>
              <a:t>Etiology/Pathogenesis</a:t>
            </a:r>
          </a:p>
        </p:txBody>
      </p:sp>
      <p:sp>
        <p:nvSpPr>
          <p:cNvPr id="3" name="Content Placeholder 2">
            <a:extLst>
              <a:ext uri="{FF2B5EF4-FFF2-40B4-BE49-F238E27FC236}">
                <a16:creationId xmlns:a16="http://schemas.microsoft.com/office/drawing/2014/main" id="{0CB0932F-E099-409C-0C88-06714528574A}"/>
              </a:ext>
            </a:extLst>
          </p:cNvPr>
          <p:cNvSpPr>
            <a:spLocks noGrp="1"/>
          </p:cNvSpPr>
          <p:nvPr>
            <p:ph idx="1"/>
          </p:nvPr>
        </p:nvSpPr>
        <p:spPr/>
        <p:txBody>
          <a:bodyPr vert="horz" lIns="91440" tIns="45720" rIns="91440" bIns="45720" rtlCol="0" anchor="t">
            <a:normAutofit/>
          </a:bodyPr>
          <a:lstStyle/>
          <a:p>
            <a:r>
              <a:rPr lang="en-US"/>
              <a:t>Hirschsprung disease (HD) is defined as incomplete colonization of the gut by neural progenitor cells which leads to complex multigenetic disease characterized by absence of intrinsic ganglion cells (</a:t>
            </a:r>
            <a:r>
              <a:rPr lang="en-US" err="1"/>
              <a:t>aganglionosis</a:t>
            </a:r>
            <a:r>
              <a:rPr lang="en-US"/>
              <a:t>) in the submucosal (Meissner) and myenteric  (Auerbach) plexuses in the rectum, and extending variable lengths proximally </a:t>
            </a:r>
          </a:p>
          <a:p>
            <a:r>
              <a:rPr lang="en-US"/>
              <a:t>Complex multigenetic disease, can be associated with congenital abnormalities: Trisomy 21 (most common), cardiac defects, CNS anomalies, MEN2a, GI/GU/limb defects </a:t>
            </a:r>
          </a:p>
          <a:p>
            <a:endParaRPr lang="en-US"/>
          </a:p>
        </p:txBody>
      </p:sp>
    </p:spTree>
    <p:extLst>
      <p:ext uri="{BB962C8B-B14F-4D97-AF65-F5344CB8AC3E}">
        <p14:creationId xmlns:p14="http://schemas.microsoft.com/office/powerpoint/2010/main" val="132647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47DA-C0E7-4333-0945-B66596E74FF1}"/>
              </a:ext>
            </a:extLst>
          </p:cNvPr>
          <p:cNvSpPr>
            <a:spLocks noGrp="1"/>
          </p:cNvSpPr>
          <p:nvPr>
            <p:ph type="title"/>
          </p:nvPr>
        </p:nvSpPr>
        <p:spPr>
          <a:xfrm>
            <a:off x="838200" y="365125"/>
            <a:ext cx="10515600" cy="793601"/>
          </a:xfrm>
        </p:spPr>
        <p:txBody>
          <a:bodyPr/>
          <a:lstStyle/>
          <a:p>
            <a:r>
              <a:rPr lang="en-US"/>
              <a:t>Definition/presentation</a:t>
            </a:r>
          </a:p>
        </p:txBody>
      </p:sp>
      <p:sp>
        <p:nvSpPr>
          <p:cNvPr id="3" name="Content Placeholder 2">
            <a:extLst>
              <a:ext uri="{FF2B5EF4-FFF2-40B4-BE49-F238E27FC236}">
                <a16:creationId xmlns:a16="http://schemas.microsoft.com/office/drawing/2014/main" id="{8C76F7C8-6B9C-A6A7-1BFE-140764B02507}"/>
              </a:ext>
            </a:extLst>
          </p:cNvPr>
          <p:cNvSpPr>
            <a:spLocks noGrp="1"/>
          </p:cNvSpPr>
          <p:nvPr>
            <p:ph idx="1"/>
          </p:nvPr>
        </p:nvSpPr>
        <p:spPr>
          <a:xfrm>
            <a:off x="838200" y="1480569"/>
            <a:ext cx="10515600" cy="4696394"/>
          </a:xfrm>
        </p:spPr>
        <p:txBody>
          <a:bodyPr vert="horz" lIns="91440" tIns="45720" rIns="91440" bIns="45720" rtlCol="0" anchor="t">
            <a:normAutofit fontScale="77500" lnSpcReduction="20000"/>
          </a:bodyPr>
          <a:lstStyle/>
          <a:p>
            <a:r>
              <a:rPr lang="en-US" sz="2500" err="1"/>
              <a:t>Aganglionic</a:t>
            </a:r>
            <a:r>
              <a:rPr lang="en-US" sz="2500"/>
              <a:t> segment: starts at internal anal sphincter (IAS), extends proximally, leading to </a:t>
            </a:r>
            <a:r>
              <a:rPr lang="en-US" sz="2500">
                <a:solidFill>
                  <a:srgbClr val="000000"/>
                </a:solidFill>
                <a:latin typeface="Aptos"/>
                <a:ea typeface="Open Sans"/>
                <a:cs typeface="Open Sans"/>
              </a:rPr>
              <a:t>d</a:t>
            </a:r>
            <a:r>
              <a:rPr lang="en-US" sz="2500">
                <a:solidFill>
                  <a:srgbClr val="292929"/>
                </a:solidFill>
                <a:latin typeface="Aptos"/>
                <a:ea typeface="Open Sans"/>
                <a:cs typeface="Open Sans"/>
              </a:rPr>
              <a:t>istal narrow </a:t>
            </a:r>
            <a:r>
              <a:rPr lang="en-US" sz="2500" err="1">
                <a:solidFill>
                  <a:srgbClr val="292929"/>
                </a:solidFill>
                <a:latin typeface="Aptos"/>
                <a:ea typeface="Open Sans"/>
                <a:cs typeface="Open Sans"/>
              </a:rPr>
              <a:t>aperistaltic</a:t>
            </a:r>
            <a:r>
              <a:rPr lang="en-US" sz="2500">
                <a:solidFill>
                  <a:srgbClr val="292929"/>
                </a:solidFill>
                <a:latin typeface="Aptos"/>
                <a:ea typeface="Open Sans"/>
                <a:cs typeface="Open Sans"/>
              </a:rPr>
              <a:t> and proximal dilated GI segments</a:t>
            </a:r>
            <a:endParaRPr lang="en-US" sz="2500">
              <a:solidFill>
                <a:srgbClr val="000000"/>
              </a:solidFill>
              <a:latin typeface="Aptos"/>
              <a:ea typeface="Open Sans"/>
              <a:cs typeface="Open Sans"/>
            </a:endParaRPr>
          </a:p>
          <a:p>
            <a:pPr lvl="1">
              <a:buFont typeface="Courier New,monospace" panose="020B0604020202020204" pitchFamily="34" charset="0"/>
              <a:buChar char="o"/>
            </a:pPr>
            <a:r>
              <a:rPr lang="en-US" sz="1800">
                <a:solidFill>
                  <a:srgbClr val="292929"/>
                </a:solidFill>
                <a:latin typeface="Aptos"/>
                <a:ea typeface="Open Sans"/>
                <a:cs typeface="Open Sans"/>
              </a:rPr>
              <a:t>Short-segment classic HD (75-80%): Rectosigmoid colon</a:t>
            </a:r>
            <a:endParaRPr lang="en-US" sz="1800">
              <a:solidFill>
                <a:srgbClr val="000000"/>
              </a:solidFill>
              <a:latin typeface="Aptos"/>
              <a:ea typeface="Open Sans"/>
              <a:cs typeface="Open Sans"/>
            </a:endParaRPr>
          </a:p>
          <a:p>
            <a:pPr lvl="1">
              <a:buFont typeface="Courier New,monospace" panose="020B0604020202020204" pitchFamily="34" charset="0"/>
              <a:buChar char="o"/>
            </a:pPr>
            <a:r>
              <a:rPr lang="en-US" sz="1800">
                <a:solidFill>
                  <a:srgbClr val="292929"/>
                </a:solidFill>
                <a:latin typeface="Aptos"/>
                <a:ea typeface="Open Sans"/>
                <a:cs typeface="Open Sans"/>
              </a:rPr>
              <a:t>Long-segment HD (10-15%): Proximal to splenic flexure</a:t>
            </a:r>
            <a:endParaRPr lang="en-US" sz="1800">
              <a:solidFill>
                <a:srgbClr val="000000"/>
              </a:solidFill>
              <a:latin typeface="Aptos"/>
              <a:ea typeface="Open Sans"/>
              <a:cs typeface="Open Sans"/>
            </a:endParaRPr>
          </a:p>
          <a:p>
            <a:pPr lvl="1">
              <a:buFont typeface="Courier New,monospace" panose="020B0604020202020204" pitchFamily="34" charset="0"/>
              <a:buChar char="o"/>
            </a:pPr>
            <a:r>
              <a:rPr lang="en-US" sz="1800">
                <a:solidFill>
                  <a:srgbClr val="292929"/>
                </a:solidFill>
                <a:latin typeface="Aptos"/>
                <a:ea typeface="Open Sans"/>
                <a:cs typeface="Open Sans"/>
              </a:rPr>
              <a:t>Total colonic aganglionosis/HD (5-10%): Entire colon</a:t>
            </a:r>
            <a:endParaRPr lang="en-US" sz="1800">
              <a:solidFill>
                <a:srgbClr val="000000"/>
              </a:solidFill>
              <a:latin typeface="Aptos"/>
              <a:ea typeface="Open Sans"/>
              <a:cs typeface="Open Sans"/>
            </a:endParaRPr>
          </a:p>
          <a:p>
            <a:pPr lvl="1">
              <a:buFont typeface="Courier New,monospace" panose="020B0604020202020204" pitchFamily="34" charset="0"/>
              <a:buChar char="o"/>
            </a:pPr>
            <a:r>
              <a:rPr lang="en-US" sz="1800">
                <a:solidFill>
                  <a:srgbClr val="292929"/>
                </a:solidFill>
                <a:latin typeface="Aptos"/>
                <a:ea typeface="Open Sans"/>
                <a:cs typeface="Open Sans"/>
              </a:rPr>
              <a:t>Zonal ("segmental") and "skip segment" variants (rare)</a:t>
            </a:r>
            <a:endParaRPr lang="en-US" sz="1800">
              <a:latin typeface="Aptos"/>
            </a:endParaRPr>
          </a:p>
          <a:p>
            <a:r>
              <a:rPr lang="en-US" sz="2400">
                <a:solidFill>
                  <a:srgbClr val="000000"/>
                </a:solidFill>
                <a:latin typeface="Aptos"/>
                <a:ea typeface="Open Sans"/>
                <a:cs typeface="Open Sans"/>
              </a:rPr>
              <a:t>Clinical presentation: </a:t>
            </a:r>
          </a:p>
          <a:p>
            <a:pPr lvl="1">
              <a:buFont typeface="Courier New,monospace" panose="020B0604020202020204" pitchFamily="34" charset="0"/>
              <a:buChar char="o"/>
            </a:pPr>
            <a:r>
              <a:rPr lang="en-US" sz="2200">
                <a:solidFill>
                  <a:srgbClr val="000000"/>
                </a:solidFill>
                <a:latin typeface="Aptos"/>
                <a:ea typeface="Open Sans"/>
                <a:cs typeface="Open Sans"/>
              </a:rPr>
              <a:t>Neonates: </a:t>
            </a:r>
          </a:p>
          <a:p>
            <a:pPr lvl="2">
              <a:buFont typeface="Wingdings" panose="020B0604020202020204" pitchFamily="34" charset="0"/>
              <a:buChar char="§"/>
            </a:pPr>
            <a:r>
              <a:rPr lang="en-US" sz="1800">
                <a:solidFill>
                  <a:srgbClr val="000000"/>
                </a:solidFill>
                <a:latin typeface="Aptos"/>
                <a:ea typeface="Open Sans"/>
                <a:cs typeface="Open Sans"/>
              </a:rPr>
              <a:t>delayed passage of meconium (&gt;48 hours), feeding intolerance, abdominal distention, bilious emesis (concern for intestinal obstruction)</a:t>
            </a:r>
            <a:endParaRPr lang="en-US" sz="2400"/>
          </a:p>
          <a:p>
            <a:pPr lvl="2">
              <a:buFont typeface="Wingdings" panose="020B0604020202020204" pitchFamily="34" charset="0"/>
              <a:buChar char="§"/>
            </a:pPr>
            <a:r>
              <a:rPr lang="en-US" sz="1800">
                <a:solidFill>
                  <a:srgbClr val="000000"/>
                </a:solidFill>
                <a:latin typeface="Aptos"/>
                <a:ea typeface="Open Sans"/>
                <a:cs typeface="Open Sans"/>
              </a:rPr>
              <a:t>Can rarely have bowel perforation of cecum, ascending colon, appendix</a:t>
            </a:r>
          </a:p>
          <a:p>
            <a:pPr lvl="2">
              <a:buFont typeface="Wingdings" panose="020B0604020202020204" pitchFamily="34" charset="0"/>
              <a:buChar char="§"/>
            </a:pPr>
            <a:r>
              <a:rPr lang="en-US" sz="1800">
                <a:solidFill>
                  <a:srgbClr val="000000"/>
                </a:solidFill>
                <a:latin typeface="Aptos"/>
                <a:ea typeface="Open Sans"/>
                <a:cs typeface="Open Sans"/>
              </a:rPr>
              <a:t>Longer segment of </a:t>
            </a:r>
            <a:r>
              <a:rPr lang="en-US" sz="1800" err="1">
                <a:solidFill>
                  <a:srgbClr val="000000"/>
                </a:solidFill>
                <a:latin typeface="Aptos"/>
                <a:ea typeface="Open Sans"/>
                <a:cs typeface="Open Sans"/>
              </a:rPr>
              <a:t>aganglionosis</a:t>
            </a:r>
            <a:r>
              <a:rPr lang="en-US" sz="1800">
                <a:solidFill>
                  <a:srgbClr val="000000"/>
                </a:solidFill>
                <a:latin typeface="Aptos"/>
                <a:ea typeface="Open Sans"/>
                <a:cs typeface="Open Sans"/>
              </a:rPr>
              <a:t>: commonly present as neonates with symptoms of intestinal obstruction</a:t>
            </a:r>
          </a:p>
          <a:p>
            <a:pPr lvl="1">
              <a:buFont typeface="Courier New,monospace" panose="020B0604020202020204" pitchFamily="34" charset="0"/>
              <a:buChar char="o"/>
            </a:pPr>
            <a:r>
              <a:rPr lang="en-US" sz="2200">
                <a:solidFill>
                  <a:srgbClr val="000000"/>
                </a:solidFill>
                <a:latin typeface="Aptos"/>
                <a:ea typeface="Open Sans"/>
                <a:cs typeface="Open Sans"/>
              </a:rPr>
              <a:t>Infants/children:</a:t>
            </a:r>
          </a:p>
          <a:p>
            <a:pPr lvl="2">
              <a:buFont typeface="Wingdings" panose="020B0604020202020204" pitchFamily="34" charset="0"/>
              <a:buChar char="§"/>
            </a:pPr>
            <a:r>
              <a:rPr lang="en-US" sz="1800">
                <a:solidFill>
                  <a:srgbClr val="000000"/>
                </a:solidFill>
                <a:latin typeface="Aptos"/>
                <a:ea typeface="Open Sans"/>
                <a:cs typeface="Open Sans"/>
              </a:rPr>
              <a:t> long standing mild to severe constipation, refractory to oral laxatives, </a:t>
            </a:r>
            <a:r>
              <a:rPr lang="en-US" sz="1800" err="1">
                <a:solidFill>
                  <a:srgbClr val="000000"/>
                </a:solidFill>
                <a:latin typeface="Aptos"/>
                <a:ea typeface="Open Sans"/>
                <a:cs typeface="Open Sans"/>
              </a:rPr>
              <a:t>a/w</a:t>
            </a:r>
            <a:r>
              <a:rPr lang="en-US" sz="1800">
                <a:solidFill>
                  <a:srgbClr val="000000"/>
                </a:solidFill>
                <a:latin typeface="Aptos"/>
                <a:ea typeface="Open Sans"/>
                <a:cs typeface="Open Sans"/>
              </a:rPr>
              <a:t> vomiting, abdominal  distention, growth failure</a:t>
            </a:r>
            <a:endParaRPr lang="en-US"/>
          </a:p>
          <a:p>
            <a:pPr lvl="2">
              <a:buFont typeface="Wingdings" panose="020B0604020202020204" pitchFamily="34" charset="0"/>
              <a:buChar char="§"/>
            </a:pPr>
            <a:r>
              <a:rPr lang="en-US" sz="1800">
                <a:solidFill>
                  <a:srgbClr val="000000"/>
                </a:solidFill>
                <a:latin typeface="Aptos"/>
                <a:ea typeface="Open Sans"/>
                <a:cs typeface="Open Sans"/>
              </a:rPr>
              <a:t>Complications: acute intestinal obstruction, recurrent fecal impactions, and acute life-threatening or chronic enterocolitis </a:t>
            </a:r>
          </a:p>
          <a:p>
            <a:pPr>
              <a:buFont typeface="Courier New,monospace" panose="020B0604020202020204" pitchFamily="34" charset="0"/>
              <a:buChar char="o"/>
            </a:pPr>
            <a:r>
              <a:rPr lang="en-US" sz="2600">
                <a:solidFill>
                  <a:srgbClr val="000000"/>
                </a:solidFill>
                <a:latin typeface="Aptos"/>
                <a:ea typeface="Open Sans"/>
                <a:cs typeface="Open Sans"/>
              </a:rPr>
              <a:t>Hirschsprung-associated enterocolitis (HAEC): explosive (usually bloody) diarrhea, fever, abdominal distention </a:t>
            </a:r>
            <a:endParaRPr lang="en-US"/>
          </a:p>
          <a:p>
            <a:pPr lvl="1">
              <a:buFont typeface="Courier New,monospace" panose="020B0604020202020204" pitchFamily="34" charset="0"/>
              <a:buChar char="o"/>
            </a:pPr>
            <a:r>
              <a:rPr lang="en-US" sz="2200">
                <a:solidFill>
                  <a:srgbClr val="000000"/>
                </a:solidFill>
                <a:latin typeface="Aptos"/>
                <a:ea typeface="Open Sans"/>
                <a:cs typeface="Open Sans"/>
              </a:rPr>
              <a:t>Milder forms may be treated with antibiotics; however, severe forms require surgical interventions</a:t>
            </a:r>
          </a:p>
          <a:p>
            <a:pPr lvl="1">
              <a:buFont typeface="Courier New,monospace" panose="020B0604020202020204" pitchFamily="34" charset="0"/>
              <a:buChar char="o"/>
            </a:pPr>
            <a:endParaRPr lang="en-US" sz="2000">
              <a:solidFill>
                <a:srgbClr val="000000"/>
              </a:solidFill>
              <a:latin typeface="Aptos"/>
              <a:ea typeface="Open Sans"/>
              <a:cs typeface="Open Sans"/>
            </a:endParaRPr>
          </a:p>
          <a:p>
            <a:pPr lvl="1">
              <a:buFont typeface="Courier New,monospace" panose="020B0604020202020204" pitchFamily="34" charset="0"/>
              <a:buChar char="o"/>
            </a:pPr>
            <a:endParaRPr lang="en-US" sz="1000">
              <a:solidFill>
                <a:srgbClr val="292929"/>
              </a:solidFill>
              <a:latin typeface="Open Sans"/>
              <a:ea typeface="Open Sans"/>
              <a:cs typeface="Open Sans"/>
            </a:endParaRPr>
          </a:p>
          <a:p>
            <a:pPr marL="457200" lvl="1" indent="0">
              <a:buNone/>
            </a:pPr>
            <a:endParaRPr lang="en-US" sz="1000">
              <a:solidFill>
                <a:srgbClr val="292929"/>
              </a:solidFill>
              <a:latin typeface="Open Sans"/>
              <a:ea typeface="Open Sans"/>
              <a:cs typeface="Open Sans"/>
            </a:endParaRPr>
          </a:p>
          <a:p>
            <a:pPr marL="457200" lvl="1" indent="0">
              <a:buNone/>
            </a:pPr>
            <a:endParaRPr lang="en-US" sz="1000">
              <a:solidFill>
                <a:srgbClr val="292929"/>
              </a:solidFill>
              <a:latin typeface="Open Sans"/>
              <a:ea typeface="Open Sans"/>
              <a:cs typeface="Open Sans"/>
            </a:endParaRPr>
          </a:p>
        </p:txBody>
      </p:sp>
      <p:sp>
        <p:nvSpPr>
          <p:cNvPr id="5" name="TextBox 4">
            <a:extLst>
              <a:ext uri="{FF2B5EF4-FFF2-40B4-BE49-F238E27FC236}">
                <a16:creationId xmlns:a16="http://schemas.microsoft.com/office/drawing/2014/main" id="{47B3221A-178F-F4DF-6946-767D5240CD87}"/>
              </a:ext>
            </a:extLst>
          </p:cNvPr>
          <p:cNvSpPr txBox="1"/>
          <p:nvPr/>
        </p:nvSpPr>
        <p:spPr>
          <a:xfrm>
            <a:off x="9189765" y="36104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Remove this slide – let us focus on "diagnosis" only.</a:t>
            </a:r>
          </a:p>
        </p:txBody>
      </p:sp>
    </p:spTree>
    <p:extLst>
      <p:ext uri="{BB962C8B-B14F-4D97-AF65-F5344CB8AC3E}">
        <p14:creationId xmlns:p14="http://schemas.microsoft.com/office/powerpoint/2010/main" val="201361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E008-AC21-17FC-FF66-A64753B637DF}"/>
              </a:ext>
            </a:extLst>
          </p:cNvPr>
          <p:cNvSpPr>
            <a:spLocks noGrp="1"/>
          </p:cNvSpPr>
          <p:nvPr>
            <p:ph type="title"/>
          </p:nvPr>
        </p:nvSpPr>
        <p:spPr/>
        <p:txBody>
          <a:bodyPr/>
          <a:lstStyle/>
          <a:p>
            <a:r>
              <a:rPr lang="en-US"/>
              <a:t>Diagnostic procedures</a:t>
            </a:r>
          </a:p>
        </p:txBody>
      </p:sp>
      <p:sp>
        <p:nvSpPr>
          <p:cNvPr id="3" name="Content Placeholder 2">
            <a:extLst>
              <a:ext uri="{FF2B5EF4-FFF2-40B4-BE49-F238E27FC236}">
                <a16:creationId xmlns:a16="http://schemas.microsoft.com/office/drawing/2014/main" id="{78B4F4A8-3EA2-27E3-A44F-3DFB9D583983}"/>
              </a:ext>
            </a:extLst>
          </p:cNvPr>
          <p:cNvSpPr>
            <a:spLocks noGrp="1"/>
          </p:cNvSpPr>
          <p:nvPr>
            <p:ph idx="1"/>
          </p:nvPr>
        </p:nvSpPr>
        <p:spPr>
          <a:xfrm>
            <a:off x="838200" y="1825625"/>
            <a:ext cx="10612055" cy="4669641"/>
          </a:xfrm>
        </p:spPr>
        <p:txBody>
          <a:bodyPr vert="horz" lIns="91440" tIns="45720" rIns="91440" bIns="45720" rtlCol="0" anchor="t">
            <a:normAutofit fontScale="85000" lnSpcReduction="20000"/>
          </a:bodyPr>
          <a:lstStyle/>
          <a:p>
            <a:r>
              <a:rPr lang="en-US"/>
              <a:t>Screening tests</a:t>
            </a:r>
          </a:p>
          <a:p>
            <a:pPr lvl="1">
              <a:buFont typeface="Courier New" panose="020B0604020202020204" pitchFamily="34" charset="0"/>
              <a:buChar char="o"/>
            </a:pPr>
            <a:r>
              <a:rPr lang="en-US"/>
              <a:t>Contrast enema (CE)</a:t>
            </a:r>
          </a:p>
          <a:p>
            <a:pPr lvl="2">
              <a:buFont typeface="Wingdings" panose="020B0604020202020204" pitchFamily="34" charset="0"/>
              <a:buChar char="§"/>
            </a:pPr>
            <a:r>
              <a:rPr lang="en-US"/>
              <a:t>Water-soluble contrast is instilled into the colon using a catheter that is placed inside the anus followed by live fluoroscopic imaging </a:t>
            </a:r>
          </a:p>
          <a:p>
            <a:pPr lvl="2">
              <a:buFont typeface="Wingdings" panose="020B0604020202020204" pitchFamily="34" charset="0"/>
              <a:buChar char="§"/>
            </a:pPr>
            <a:r>
              <a:rPr lang="en-US"/>
              <a:t>Suggestive of HD: presence of a radiographical transition zone with proximal dilated bowel, microcolon, retention of contrast on post-evacuation film, irregular colonic contractions, mucosal irregularity, and abnormal rectosigmoid ratio (n=&gt;1; HD= &lt;1)</a:t>
            </a:r>
          </a:p>
          <a:p>
            <a:pPr lvl="2">
              <a:buFont typeface="Wingdings" panose="020B0604020202020204" pitchFamily="34" charset="0"/>
              <a:buChar char="§"/>
            </a:pPr>
            <a:r>
              <a:rPr lang="en-US"/>
              <a:t>Less accurate in patients &lt;30 days old, recommend rectal suction biopsy even if normal CE if there is high index of suspicion for HD</a:t>
            </a:r>
          </a:p>
          <a:p>
            <a:pPr lvl="1">
              <a:buFont typeface="Courier New" panose="020B0604020202020204" pitchFamily="34" charset="0"/>
              <a:buChar char="o"/>
            </a:pPr>
            <a:r>
              <a:rPr lang="en-US"/>
              <a:t>Anorectal manometry (ARM)</a:t>
            </a:r>
          </a:p>
          <a:p>
            <a:pPr lvl="2">
              <a:buFont typeface="Wingdings" panose="020B0604020202020204" pitchFamily="34" charset="0"/>
              <a:buChar char="§"/>
            </a:pPr>
            <a:r>
              <a:rPr lang="en-US"/>
              <a:t>Motility test used to evaluate the voluntary and involuntary properties of the anorectum</a:t>
            </a:r>
          </a:p>
          <a:p>
            <a:pPr lvl="2">
              <a:buFont typeface="Wingdings" panose="020B0604020202020204" pitchFamily="34" charset="0"/>
              <a:buChar char="§"/>
            </a:pPr>
            <a:r>
              <a:rPr lang="en-US">
                <a:ea typeface="+mn-lt"/>
                <a:cs typeface="+mn-lt"/>
              </a:rPr>
              <a:t>Measures </a:t>
            </a:r>
            <a:r>
              <a:rPr lang="en-US" err="1">
                <a:ea typeface="+mn-lt"/>
                <a:cs typeface="+mn-lt"/>
              </a:rPr>
              <a:t>intraanal</a:t>
            </a:r>
            <a:r>
              <a:rPr lang="en-US">
                <a:ea typeface="+mn-lt"/>
                <a:cs typeface="+mn-lt"/>
              </a:rPr>
              <a:t> pressures=manometric assessment of the anorectal function</a:t>
            </a:r>
            <a:endParaRPr lang="en-US"/>
          </a:p>
          <a:p>
            <a:pPr lvl="3"/>
            <a:r>
              <a:rPr lang="en-US">
                <a:ea typeface="+mn-lt"/>
                <a:cs typeface="+mn-lt"/>
              </a:rPr>
              <a:t>Measures resting pressures, RAIR (</a:t>
            </a:r>
            <a:r>
              <a:rPr lang="en-US" err="1">
                <a:ea typeface="+mn-lt"/>
                <a:cs typeface="+mn-lt"/>
              </a:rPr>
              <a:t>rectoanal</a:t>
            </a:r>
            <a:r>
              <a:rPr lang="en-US">
                <a:ea typeface="+mn-lt"/>
                <a:cs typeface="+mn-lt"/>
              </a:rPr>
              <a:t> inhibitory reflux), rectal sensation, ability to squeeze and simulate defecation</a:t>
            </a:r>
            <a:endParaRPr lang="en-US" sz="2000"/>
          </a:p>
          <a:p>
            <a:r>
              <a:rPr lang="en-US"/>
              <a:t>Concern for HD:  </a:t>
            </a:r>
          </a:p>
          <a:p>
            <a:pPr lvl="1">
              <a:buFont typeface="Courier New" panose="020B0604020202020204" pitchFamily="34" charset="0"/>
              <a:buChar char="o"/>
            </a:pPr>
            <a:r>
              <a:rPr lang="en-US"/>
              <a:t>Rectal suction biopsy (RSB) </a:t>
            </a:r>
          </a:p>
          <a:p>
            <a:pPr lvl="2">
              <a:buFont typeface="Wingdings" panose="020B0604020202020204" pitchFamily="34" charset="0"/>
              <a:buChar char="§"/>
            </a:pPr>
            <a:r>
              <a:rPr lang="en-US"/>
              <a:t>Initial/primary modality for obtaining tissue to R/O HD in infants &lt;6 months of age</a:t>
            </a:r>
          </a:p>
          <a:p>
            <a:pPr lvl="1">
              <a:buFont typeface="Courier New" panose="020B0604020202020204" pitchFamily="34" charset="0"/>
              <a:buChar char="o"/>
            </a:pPr>
            <a:r>
              <a:rPr lang="en-US"/>
              <a:t>If results  equivocal--&gt; full thickness biopsy (FTB)</a:t>
            </a:r>
          </a:p>
          <a:p>
            <a:pPr marL="914400" lvl="2" indent="0">
              <a:buNone/>
            </a:pPr>
            <a:endParaRPr lang="en-US"/>
          </a:p>
          <a:p>
            <a:endParaRPr lang="en-US"/>
          </a:p>
        </p:txBody>
      </p:sp>
    </p:spTree>
    <p:extLst>
      <p:ext uri="{BB962C8B-B14F-4D97-AF65-F5344CB8AC3E}">
        <p14:creationId xmlns:p14="http://schemas.microsoft.com/office/powerpoint/2010/main" val="187860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D768-97DF-390F-E910-E991AC52D8FA}"/>
              </a:ext>
            </a:extLst>
          </p:cNvPr>
          <p:cNvSpPr>
            <a:spLocks noGrp="1"/>
          </p:cNvSpPr>
          <p:nvPr>
            <p:ph type="title"/>
          </p:nvPr>
        </p:nvSpPr>
        <p:spPr/>
        <p:txBody>
          <a:bodyPr/>
          <a:lstStyle/>
          <a:p>
            <a:r>
              <a:rPr lang="en-US"/>
              <a:t>Adequacy and Diagnostic Features of HD</a:t>
            </a:r>
          </a:p>
        </p:txBody>
      </p:sp>
      <p:sp>
        <p:nvSpPr>
          <p:cNvPr id="3" name="Content Placeholder 2">
            <a:extLst>
              <a:ext uri="{FF2B5EF4-FFF2-40B4-BE49-F238E27FC236}">
                <a16:creationId xmlns:a16="http://schemas.microsoft.com/office/drawing/2014/main" id="{400DDEFB-4357-A5E8-FAF5-8DC51D1F4CA3}"/>
              </a:ext>
            </a:extLst>
          </p:cNvPr>
          <p:cNvSpPr>
            <a:spLocks noGrp="1"/>
          </p:cNvSpPr>
          <p:nvPr>
            <p:ph idx="1"/>
          </p:nvPr>
        </p:nvSpPr>
        <p:spPr>
          <a:xfrm>
            <a:off x="838200" y="1693922"/>
            <a:ext cx="10515600" cy="4483041"/>
          </a:xfrm>
        </p:spPr>
        <p:txBody>
          <a:bodyPr vert="horz" lIns="91440" tIns="45720" rIns="91440" bIns="45720" rtlCol="0" anchor="t">
            <a:normAutofit fontScale="70000" lnSpcReduction="20000"/>
          </a:bodyPr>
          <a:lstStyle/>
          <a:p>
            <a:pPr marL="514350" indent="-514350">
              <a:buAutoNum type="arabicParenR"/>
            </a:pPr>
            <a:r>
              <a:rPr lang="en-US"/>
              <a:t>Unequivocal identification of a ganglion cell</a:t>
            </a:r>
          </a:p>
          <a:p>
            <a:pPr marL="514350" indent="-514350">
              <a:buAutoNum type="arabicParenR"/>
            </a:pPr>
            <a:r>
              <a:rPr lang="en-US"/>
              <a:t>Appropriate location (mucosa): surface of the biopsy should be lined entirely by colonic mucosa</a:t>
            </a:r>
          </a:p>
          <a:p>
            <a:pPr marL="971550" lvl="1" indent="-514350">
              <a:buFont typeface="Courier New"/>
              <a:buChar char="o"/>
            </a:pPr>
            <a:r>
              <a:rPr lang="en-US"/>
              <a:t>Sections from TZ or squamous mucosa can be physiologically </a:t>
            </a:r>
            <a:r>
              <a:rPr lang="en-US" err="1"/>
              <a:t>aganglionic</a:t>
            </a:r>
            <a:r>
              <a:rPr lang="en-US"/>
              <a:t>, hence these biopsies are inadequate unless a ganglion cell is identified (excluding HSCR) </a:t>
            </a:r>
          </a:p>
          <a:p>
            <a:pPr marL="971550" lvl="1" indent="-514350">
              <a:buFont typeface="Courier New"/>
              <a:buChar char="o"/>
            </a:pPr>
            <a:r>
              <a:rPr lang="en-US"/>
              <a:t>Most places take biopsies at 2, 3, and 4 cm above the anal verge</a:t>
            </a:r>
          </a:p>
          <a:p>
            <a:pPr marL="514350" indent="-514350">
              <a:buAutoNum type="arabicParenR"/>
            </a:pPr>
            <a:r>
              <a:rPr lang="en-US"/>
              <a:t>Adequate submucosa: suction biopsy should be at least 2-3 mm in greatest dimension and have 50% or more of submucosa</a:t>
            </a:r>
          </a:p>
          <a:p>
            <a:pPr marL="971550" lvl="1" indent="-514350">
              <a:buFont typeface="Courier New"/>
              <a:buChar char="o"/>
            </a:pPr>
            <a:r>
              <a:rPr lang="en-US"/>
              <a:t>50-75 H&amp;E-stained sections at 4 to 5 um thickness (TCH: 40 sections (5 slides with 8 sections on each slide); some institutions will exhaust the block as their protocol </a:t>
            </a:r>
          </a:p>
          <a:p>
            <a:pPr marL="1428750" lvl="2">
              <a:buFont typeface="Wingdings"/>
              <a:buChar char="§"/>
            </a:pPr>
            <a:r>
              <a:rPr lang="en-US"/>
              <a:t>No ganglion cells; overt submucosal nerve hypertrophy (&gt;40um), then diagnosis can be established without further ancillary testing</a:t>
            </a:r>
          </a:p>
          <a:p>
            <a:pPr marL="1428750" lvl="2">
              <a:buFont typeface="Wingdings"/>
              <a:buChar char="§"/>
            </a:pPr>
            <a:r>
              <a:rPr lang="en-US"/>
              <a:t>Submucosal nerve hypertrophy may be absent in patients with total colonic </a:t>
            </a:r>
            <a:r>
              <a:rPr lang="en-US" err="1"/>
              <a:t>aganglionosis</a:t>
            </a:r>
            <a:endParaRPr lang="en-US"/>
          </a:p>
          <a:p>
            <a:pPr marL="514350" indent="-514350">
              <a:buAutoNum type="arabicParenR"/>
            </a:pPr>
            <a:r>
              <a:rPr lang="en-US"/>
              <a:t>Ancillary tests:</a:t>
            </a:r>
          </a:p>
          <a:p>
            <a:pPr marL="971550" lvl="1" indent="-514350">
              <a:buFont typeface="Courier New"/>
              <a:buChar char="o"/>
            </a:pPr>
            <a:r>
              <a:rPr lang="en-US">
                <a:solidFill>
                  <a:srgbClr val="1F1F1F"/>
                </a:solidFill>
                <a:ea typeface="+mn-lt"/>
                <a:cs typeface="+mn-lt"/>
              </a:rPr>
              <a:t>Acetylcholinesterase </a:t>
            </a:r>
            <a:r>
              <a:rPr lang="en-US">
                <a:solidFill>
                  <a:srgbClr val="1F1F1F"/>
                </a:solidFill>
              </a:rPr>
              <a:t> (</a:t>
            </a:r>
            <a:r>
              <a:rPr lang="en-US" err="1">
                <a:solidFill>
                  <a:srgbClr val="1F1F1F"/>
                </a:solidFill>
              </a:rPr>
              <a:t>AChE</a:t>
            </a:r>
            <a:r>
              <a:rPr lang="en-US">
                <a:solidFill>
                  <a:srgbClr val="1F1F1F"/>
                </a:solidFill>
              </a:rPr>
              <a:t>) </a:t>
            </a:r>
            <a:r>
              <a:rPr lang="en-US"/>
              <a:t>histochemistry</a:t>
            </a:r>
          </a:p>
          <a:p>
            <a:pPr marL="971550" lvl="1" indent="-514350">
              <a:buFont typeface="Courier New"/>
              <a:buChar char="o"/>
            </a:pPr>
            <a:r>
              <a:rPr lang="en-US" err="1"/>
              <a:t>Cholin</a:t>
            </a:r>
            <a:r>
              <a:rPr lang="en-US"/>
              <a:t> transporter (</a:t>
            </a:r>
            <a:r>
              <a:rPr lang="en-US" err="1"/>
              <a:t>ChT</a:t>
            </a:r>
            <a:r>
              <a:rPr lang="en-US"/>
              <a:t>) histochemistry</a:t>
            </a:r>
          </a:p>
          <a:p>
            <a:pPr marL="971550" lvl="1" indent="-514350">
              <a:buFont typeface="Courier New"/>
              <a:buChar char="o"/>
            </a:pPr>
            <a:r>
              <a:rPr lang="en-US"/>
              <a:t>Calretinin IHC  </a:t>
            </a:r>
          </a:p>
          <a:p>
            <a:pPr marL="514350" indent="-514350">
              <a:buAutoNum type="arabicParenR"/>
            </a:pPr>
            <a:endParaRPr lang="en-US"/>
          </a:p>
        </p:txBody>
      </p:sp>
    </p:spTree>
    <p:extLst>
      <p:ext uri="{BB962C8B-B14F-4D97-AF65-F5344CB8AC3E}">
        <p14:creationId xmlns:p14="http://schemas.microsoft.com/office/powerpoint/2010/main" val="259070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289D-22C2-1FC2-2562-AFD799184C4D}"/>
              </a:ext>
            </a:extLst>
          </p:cNvPr>
          <p:cNvSpPr>
            <a:spLocks noGrp="1"/>
          </p:cNvSpPr>
          <p:nvPr>
            <p:ph type="title"/>
          </p:nvPr>
        </p:nvSpPr>
        <p:spPr>
          <a:xfrm>
            <a:off x="9240497" y="6557775"/>
            <a:ext cx="3189325" cy="224318"/>
          </a:xfrm>
        </p:spPr>
        <p:txBody>
          <a:bodyPr>
            <a:normAutofit fontScale="90000"/>
          </a:bodyPr>
          <a:lstStyle/>
          <a:p>
            <a:r>
              <a:rPr lang="en-US" sz="1200" dirty="0" err="1">
                <a:solidFill>
                  <a:srgbClr val="212121"/>
                </a:solidFill>
                <a:latin typeface="Aptos"/>
              </a:rPr>
              <a:t>Pediatr</a:t>
            </a:r>
            <a:r>
              <a:rPr lang="en-US" sz="1200" dirty="0">
                <a:solidFill>
                  <a:srgbClr val="212121"/>
                </a:solidFill>
                <a:latin typeface="Aptos"/>
              </a:rPr>
              <a:t> Dev </a:t>
            </a:r>
            <a:r>
              <a:rPr lang="en-US" sz="1200" dirty="0" err="1">
                <a:solidFill>
                  <a:srgbClr val="212121"/>
                </a:solidFill>
                <a:latin typeface="Aptos"/>
              </a:rPr>
              <a:t>Pathol</a:t>
            </a:r>
            <a:r>
              <a:rPr lang="en-US" sz="1200" dirty="0">
                <a:solidFill>
                  <a:srgbClr val="212121"/>
                </a:solidFill>
                <a:latin typeface="Aptos"/>
              </a:rPr>
              <a:t>. 2020 Jan-Feb;23(1):8-22.</a:t>
            </a:r>
          </a:p>
        </p:txBody>
      </p:sp>
      <p:pic>
        <p:nvPicPr>
          <p:cNvPr id="4" name="Content Placeholder 3" descr="A collage of images of cells&#10;&#10;AI-generated content may be incorrect.">
            <a:extLst>
              <a:ext uri="{FF2B5EF4-FFF2-40B4-BE49-F238E27FC236}">
                <a16:creationId xmlns:a16="http://schemas.microsoft.com/office/drawing/2014/main" id="{8CEF500F-4E13-601C-909C-7E442F71B10D}"/>
              </a:ext>
            </a:extLst>
          </p:cNvPr>
          <p:cNvPicPr>
            <a:picLocks noGrp="1" noChangeAspect="1"/>
          </p:cNvPicPr>
          <p:nvPr>
            <p:ph idx="1"/>
          </p:nvPr>
        </p:nvPicPr>
        <p:blipFill>
          <a:blip r:embed="rId2"/>
          <a:stretch>
            <a:fillRect/>
          </a:stretch>
        </p:blipFill>
        <p:spPr>
          <a:xfrm>
            <a:off x="4894876" y="185805"/>
            <a:ext cx="7321227" cy="6108526"/>
          </a:xfrm>
        </p:spPr>
      </p:pic>
      <p:sp>
        <p:nvSpPr>
          <p:cNvPr id="6" name="Content Placeholder 2">
            <a:extLst>
              <a:ext uri="{FF2B5EF4-FFF2-40B4-BE49-F238E27FC236}">
                <a16:creationId xmlns:a16="http://schemas.microsoft.com/office/drawing/2014/main" id="{567F089B-709F-C804-6961-7202DC23CE66}"/>
              </a:ext>
            </a:extLst>
          </p:cNvPr>
          <p:cNvSpPr txBox="1">
            <a:spLocks/>
          </p:cNvSpPr>
          <p:nvPr/>
        </p:nvSpPr>
        <p:spPr>
          <a:xfrm>
            <a:off x="238478" y="788458"/>
            <a:ext cx="5767212"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err="1"/>
              <a:t>AChE</a:t>
            </a:r>
            <a:r>
              <a:rPr lang="en-US" sz="1600" dirty="0"/>
              <a:t>: </a:t>
            </a:r>
          </a:p>
          <a:p>
            <a:pPr lvl="1">
              <a:buFont typeface="Courier New" panose="020B0604020202020204" pitchFamily="34" charset="0"/>
              <a:buChar char="o"/>
            </a:pPr>
            <a:r>
              <a:rPr lang="en-US" sz="1600" dirty="0"/>
              <a:t>Highlights abnormally coarse and dense cholinergic mucosal innervation</a:t>
            </a:r>
          </a:p>
          <a:p>
            <a:pPr lvl="1">
              <a:buFont typeface="Courier New" panose="020B0604020202020204" pitchFamily="34" charset="0"/>
              <a:buChar char="o"/>
            </a:pPr>
            <a:r>
              <a:rPr lang="en-US" sz="1600" dirty="0"/>
              <a:t>Performed on frozen sections, typically on unfixed tissue, not compatible for FFPE tissue</a:t>
            </a:r>
          </a:p>
          <a:p>
            <a:r>
              <a:rPr lang="en-US" sz="1600" dirty="0"/>
              <a:t>Calretinin:</a:t>
            </a:r>
          </a:p>
          <a:p>
            <a:pPr lvl="1">
              <a:buFont typeface="Courier New" panose="020B0604020202020204" pitchFamily="34" charset="0"/>
              <a:buChar char="o"/>
            </a:pPr>
            <a:r>
              <a:rPr lang="en-US" sz="1600" dirty="0"/>
              <a:t>Highlights enteric neurons and cell bodies/neurites</a:t>
            </a:r>
          </a:p>
          <a:p>
            <a:pPr lvl="1">
              <a:buFont typeface="Courier New" panose="020B0604020202020204" pitchFamily="34" charset="0"/>
              <a:buChar char="o"/>
            </a:pPr>
            <a:r>
              <a:rPr lang="en-US" sz="1600" dirty="0"/>
              <a:t>Normal: calretinin (+) nerves in muscularis mucosae and lamina propria</a:t>
            </a:r>
          </a:p>
          <a:p>
            <a:pPr lvl="1">
              <a:buFont typeface="Courier New" panose="020B0604020202020204" pitchFamily="34" charset="0"/>
              <a:buChar char="o"/>
            </a:pPr>
            <a:r>
              <a:rPr lang="en-US" sz="1600" err="1"/>
              <a:t>Aganglionic</a:t>
            </a:r>
            <a:r>
              <a:rPr lang="en-US" sz="1600" dirty="0"/>
              <a:t> rectal tissue: complete absence of </a:t>
            </a:r>
          </a:p>
          <a:p>
            <a:pPr marL="457200" lvl="1" indent="0">
              <a:buNone/>
            </a:pPr>
            <a:r>
              <a:rPr lang="en-US" sz="1600" dirty="0"/>
              <a:t> calretinin (+) mucosal nerves  </a:t>
            </a:r>
            <a:endParaRPr lang="en-US"/>
          </a:p>
          <a:p>
            <a:r>
              <a:rPr lang="en-US" sz="1600" err="1"/>
              <a:t>Cholin</a:t>
            </a:r>
            <a:r>
              <a:rPr lang="en-US" sz="1600" dirty="0"/>
              <a:t> transporter:  </a:t>
            </a:r>
          </a:p>
          <a:p>
            <a:pPr lvl="1">
              <a:buFont typeface="Courier New" panose="020B0604020202020204" pitchFamily="34" charset="0"/>
              <a:buChar char="o"/>
            </a:pPr>
            <a:r>
              <a:rPr lang="en-US" sz="1600" dirty="0"/>
              <a:t>Expressed in the abnormal cholinergic nerves found in </a:t>
            </a:r>
            <a:r>
              <a:rPr lang="en-US" sz="1600" err="1"/>
              <a:t>aganglionic</a:t>
            </a:r>
            <a:r>
              <a:rPr lang="en-US" sz="1600" dirty="0"/>
              <a:t> rectal mucosa</a:t>
            </a:r>
          </a:p>
          <a:p>
            <a:pPr lvl="1">
              <a:buFont typeface="Courier New" panose="020B0604020202020204" pitchFamily="34" charset="0"/>
              <a:buChar char="o"/>
            </a:pPr>
            <a:r>
              <a:rPr lang="en-US" sz="1600" dirty="0"/>
              <a:t>Can be performed on FFPE tissue sections</a:t>
            </a:r>
          </a:p>
          <a:p>
            <a:pPr lvl="1">
              <a:buFont typeface="Courier New" panose="020B0604020202020204" pitchFamily="34" charset="0"/>
              <a:buChar char="o"/>
            </a:pPr>
            <a:r>
              <a:rPr lang="en-US" sz="1600" dirty="0"/>
              <a:t>Highlights larger/more numerous nerves in the mucosa of </a:t>
            </a:r>
            <a:r>
              <a:rPr lang="en-US" sz="1600" err="1"/>
              <a:t>aganlionic</a:t>
            </a:r>
            <a:r>
              <a:rPr lang="en-US" sz="1600" dirty="0"/>
              <a:t> bowel, helpful in patients with very short segment HD (</a:t>
            </a:r>
            <a:r>
              <a:rPr lang="en-US" sz="1600" err="1"/>
              <a:t>vssHD</a:t>
            </a:r>
            <a:r>
              <a:rPr lang="en-US" sz="1600" dirty="0"/>
              <a:t>), where calretinin may be misleading </a:t>
            </a:r>
          </a:p>
        </p:txBody>
      </p:sp>
    </p:spTree>
    <p:extLst>
      <p:ext uri="{BB962C8B-B14F-4D97-AF65-F5344CB8AC3E}">
        <p14:creationId xmlns:p14="http://schemas.microsoft.com/office/powerpoint/2010/main" val="292026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69BA-E325-FE57-2780-9E2EBA4F0FE3}"/>
              </a:ext>
            </a:extLst>
          </p:cNvPr>
          <p:cNvSpPr>
            <a:spLocks noGrp="1"/>
          </p:cNvSpPr>
          <p:nvPr>
            <p:ph type="title"/>
          </p:nvPr>
        </p:nvSpPr>
        <p:spPr/>
        <p:txBody>
          <a:bodyPr/>
          <a:lstStyle/>
          <a:p>
            <a:r>
              <a:rPr lang="en-US"/>
              <a:t>Pathology report</a:t>
            </a:r>
          </a:p>
        </p:txBody>
      </p:sp>
      <p:sp>
        <p:nvSpPr>
          <p:cNvPr id="3" name="Content Placeholder 2">
            <a:extLst>
              <a:ext uri="{FF2B5EF4-FFF2-40B4-BE49-F238E27FC236}">
                <a16:creationId xmlns:a16="http://schemas.microsoft.com/office/drawing/2014/main" id="{47A15F3A-F082-B298-87E7-3C15CA96FC22}"/>
              </a:ext>
            </a:extLst>
          </p:cNvPr>
          <p:cNvSpPr>
            <a:spLocks noGrp="1"/>
          </p:cNvSpPr>
          <p:nvPr>
            <p:ph idx="1"/>
          </p:nvPr>
        </p:nvSpPr>
        <p:spPr/>
        <p:txBody>
          <a:bodyPr vert="horz" lIns="91440" tIns="45720" rIns="91440" bIns="45720" rtlCol="0" anchor="t">
            <a:normAutofit/>
          </a:bodyPr>
          <a:lstStyle/>
          <a:p>
            <a:r>
              <a:rPr lang="en-US"/>
              <a:t>At minimal should include: </a:t>
            </a:r>
          </a:p>
          <a:p>
            <a:pPr lvl="1">
              <a:buFont typeface="Courier New" panose="020B0604020202020204" pitchFamily="34" charset="0"/>
              <a:buChar char="o"/>
            </a:pPr>
            <a:r>
              <a:rPr lang="en-US"/>
              <a:t>Location and type of biopsy</a:t>
            </a:r>
          </a:p>
          <a:p>
            <a:pPr lvl="1">
              <a:buFont typeface="Courier New" panose="020B0604020202020204" pitchFamily="34" charset="0"/>
              <a:buChar char="o"/>
            </a:pPr>
            <a:r>
              <a:rPr lang="en-US"/>
              <a:t>Presence/absence of ganglion cells</a:t>
            </a:r>
          </a:p>
          <a:p>
            <a:pPr lvl="1">
              <a:buFont typeface="Courier New" panose="020B0604020202020204" pitchFamily="34" charset="0"/>
              <a:buChar char="o"/>
            </a:pPr>
            <a:r>
              <a:rPr lang="en-US"/>
              <a:t>Presence/absence of submucosal nerve hypertrophy</a:t>
            </a:r>
          </a:p>
          <a:p>
            <a:pPr lvl="1">
              <a:buFont typeface="Courier New" panose="020B0604020202020204" pitchFamily="34" charset="0"/>
              <a:buChar char="o"/>
            </a:pPr>
            <a:r>
              <a:rPr lang="en-US"/>
              <a:t>Results of ancillary testing (</a:t>
            </a:r>
            <a:r>
              <a:rPr lang="en-US" err="1"/>
              <a:t>AChE</a:t>
            </a:r>
            <a:r>
              <a:rPr lang="en-US"/>
              <a:t>, </a:t>
            </a:r>
            <a:r>
              <a:rPr lang="en-US" err="1"/>
              <a:t>ChT</a:t>
            </a:r>
            <a:r>
              <a:rPr lang="en-US"/>
              <a:t>, and/or calretinin)</a:t>
            </a:r>
          </a:p>
          <a:p>
            <a:pPr marL="0" indent="0">
              <a:buNone/>
            </a:pPr>
            <a:endParaRPr lang="en-US"/>
          </a:p>
          <a:p>
            <a:endParaRPr lang="en-US"/>
          </a:p>
        </p:txBody>
      </p:sp>
    </p:spTree>
    <p:extLst>
      <p:ext uri="{BB962C8B-B14F-4D97-AF65-F5344CB8AC3E}">
        <p14:creationId xmlns:p14="http://schemas.microsoft.com/office/powerpoint/2010/main" val="45998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CC8A-582C-FF56-009C-4F3A087CE495}"/>
              </a:ext>
            </a:extLst>
          </p:cNvPr>
          <p:cNvSpPr>
            <a:spLocks noGrp="1"/>
          </p:cNvSpPr>
          <p:nvPr>
            <p:ph type="title"/>
          </p:nvPr>
        </p:nvSpPr>
        <p:spPr/>
        <p:txBody>
          <a:bodyPr/>
          <a:lstStyle/>
          <a:p>
            <a:r>
              <a:rPr lang="en-US"/>
              <a:t>Surgery</a:t>
            </a:r>
          </a:p>
        </p:txBody>
      </p:sp>
      <p:sp>
        <p:nvSpPr>
          <p:cNvPr id="3" name="Content Placeholder 2">
            <a:extLst>
              <a:ext uri="{FF2B5EF4-FFF2-40B4-BE49-F238E27FC236}">
                <a16:creationId xmlns:a16="http://schemas.microsoft.com/office/drawing/2014/main" id="{BFA2936F-23AF-7476-0056-297D8CFD6C47}"/>
              </a:ext>
            </a:extLst>
          </p:cNvPr>
          <p:cNvSpPr>
            <a:spLocks noGrp="1"/>
          </p:cNvSpPr>
          <p:nvPr>
            <p:ph idx="1"/>
          </p:nvPr>
        </p:nvSpPr>
        <p:spPr/>
        <p:txBody>
          <a:bodyPr vert="horz" lIns="91440" tIns="45720" rIns="91440" bIns="45720" rtlCol="0" anchor="t">
            <a:normAutofit fontScale="77500" lnSpcReduction="20000"/>
          </a:bodyPr>
          <a:lstStyle/>
          <a:p>
            <a:endParaRPr lang="en-US"/>
          </a:p>
          <a:p>
            <a:r>
              <a:rPr lang="en-US"/>
              <a:t>1-stage (primary pull-through) vs 2-stage (initial fecal diversion, with pull-through procedure performed later) surgical intervention based on clinical stability (enterocolitis), bowel dilation, location of TZ</a:t>
            </a:r>
          </a:p>
          <a:p>
            <a:r>
              <a:rPr lang="en-US"/>
              <a:t>Resect greater than or equal to 5 cm proximal to where ganglion cells were identified </a:t>
            </a:r>
          </a:p>
          <a:p>
            <a:r>
              <a:rPr lang="en-US"/>
              <a:t>Frozen section: makes sure margin does not include TZ so </a:t>
            </a:r>
            <a:r>
              <a:rPr lang="en-US" err="1"/>
              <a:t>euganglionic</a:t>
            </a:r>
            <a:r>
              <a:rPr lang="en-US"/>
              <a:t> proximal margin is used for anastomosis</a:t>
            </a:r>
          </a:p>
          <a:p>
            <a:r>
              <a:rPr lang="en-US"/>
              <a:t>Enterocolitis: </a:t>
            </a:r>
          </a:p>
          <a:p>
            <a:pPr lvl="1">
              <a:buFont typeface="Courier New" panose="020B0604020202020204" pitchFamily="34" charset="0"/>
              <a:buChar char="o"/>
            </a:pPr>
            <a:r>
              <a:rPr lang="en-US"/>
              <a:t>Can be life-threatening; presence of acute enterocolitis on biopsy requires a call to the clinician </a:t>
            </a:r>
          </a:p>
          <a:p>
            <a:pPr lvl="1">
              <a:buFont typeface="Courier New" panose="020B0604020202020204" pitchFamily="34" charset="0"/>
              <a:buChar char="o"/>
            </a:pPr>
            <a:r>
              <a:rPr lang="en-US"/>
              <a:t>Can be managed with rectal irrigations, antibiotics, and supportive care</a:t>
            </a:r>
          </a:p>
          <a:p>
            <a:pPr lvl="1">
              <a:buFont typeface="Courier New" panose="020B0604020202020204" pitchFamily="34" charset="0"/>
              <a:buChar char="o"/>
            </a:pPr>
            <a:r>
              <a:rPr lang="en-US"/>
              <a:t>Fecal diversion with ostomy in severe cases</a:t>
            </a:r>
          </a:p>
          <a:p>
            <a:r>
              <a:rPr lang="en-US"/>
              <a:t>If bowel is dilated, need to do fecal diversion to allow decompression of GI tract and ensure proximal and distal ends of the anastomosis fit together</a:t>
            </a:r>
          </a:p>
        </p:txBody>
      </p:sp>
      <p:sp>
        <p:nvSpPr>
          <p:cNvPr id="5" name="TextBox 4">
            <a:extLst>
              <a:ext uri="{FF2B5EF4-FFF2-40B4-BE49-F238E27FC236}">
                <a16:creationId xmlns:a16="http://schemas.microsoft.com/office/drawing/2014/main" id="{94F78BEB-8CBA-D406-D382-4E4E4A1BB790}"/>
              </a:ext>
            </a:extLst>
          </p:cNvPr>
          <p:cNvSpPr txBox="1"/>
          <p:nvPr/>
        </p:nvSpPr>
        <p:spPr>
          <a:xfrm>
            <a:off x="7524654" y="52096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Remove this slide.</a:t>
            </a:r>
          </a:p>
        </p:txBody>
      </p:sp>
    </p:spTree>
    <p:extLst>
      <p:ext uri="{BB962C8B-B14F-4D97-AF65-F5344CB8AC3E}">
        <p14:creationId xmlns:p14="http://schemas.microsoft.com/office/powerpoint/2010/main" val="264451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8531-9730-B42C-B661-8C1770E469A0}"/>
              </a:ext>
            </a:extLst>
          </p:cNvPr>
          <p:cNvSpPr>
            <a:spLocks noGrp="1"/>
          </p:cNvSpPr>
          <p:nvPr>
            <p:ph type="title"/>
          </p:nvPr>
        </p:nvSpPr>
        <p:spPr/>
        <p:txBody>
          <a:bodyPr/>
          <a:lstStyle/>
          <a:p>
            <a:r>
              <a:rPr lang="en-US"/>
              <a:t>Intraoperative pathology</a:t>
            </a:r>
          </a:p>
        </p:txBody>
      </p:sp>
      <p:sp>
        <p:nvSpPr>
          <p:cNvPr id="3" name="Content Placeholder 2">
            <a:extLst>
              <a:ext uri="{FF2B5EF4-FFF2-40B4-BE49-F238E27FC236}">
                <a16:creationId xmlns:a16="http://schemas.microsoft.com/office/drawing/2014/main" id="{6302B5ED-B793-7E88-42E0-1C3FF8F64A83}"/>
              </a:ext>
            </a:extLst>
          </p:cNvPr>
          <p:cNvSpPr>
            <a:spLocks noGrp="1"/>
          </p:cNvSpPr>
          <p:nvPr>
            <p:ph idx="1"/>
          </p:nvPr>
        </p:nvSpPr>
        <p:spPr/>
        <p:txBody>
          <a:bodyPr vert="horz" lIns="91440" tIns="45720" rIns="91440" bIns="45720" rtlCol="0" anchor="t">
            <a:normAutofit fontScale="85000" lnSpcReduction="10000"/>
          </a:bodyPr>
          <a:lstStyle/>
          <a:p>
            <a:pPr marL="514350" indent="-514350">
              <a:buAutoNum type="arabicParenR"/>
            </a:pPr>
            <a:r>
              <a:rPr lang="en-US"/>
              <a:t>Seromucosal biopsy: </a:t>
            </a:r>
          </a:p>
          <a:p>
            <a:pPr lvl="1">
              <a:buFont typeface="Courier New" panose="020B0604020202020204" pitchFamily="34" charset="0"/>
              <a:buChar char="o"/>
            </a:pPr>
            <a:r>
              <a:rPr lang="en-US"/>
              <a:t>3-10mm in thickness of </a:t>
            </a:r>
            <a:r>
              <a:rPr lang="en-US" err="1"/>
              <a:t>Seromucosal</a:t>
            </a:r>
            <a:r>
              <a:rPr lang="en-US"/>
              <a:t> biopsy, include both layers of muscularis propria, and ensure proper orientation, get sections perpendicular to serosal surface</a:t>
            </a:r>
          </a:p>
          <a:p>
            <a:pPr lvl="1">
              <a:buFont typeface="Courier New" panose="020B0604020202020204" pitchFamily="34" charset="0"/>
              <a:buChar char="o"/>
            </a:pPr>
            <a:r>
              <a:rPr lang="en-US"/>
              <a:t>Start with 2 slides each with 2-3 sections, 4-5 um in thickness, stain with H&amp;E or Romanowsky stain (Diff Quik ).</a:t>
            </a:r>
          </a:p>
          <a:p>
            <a:pPr lvl="1">
              <a:buFont typeface="Courier New" panose="020B0604020202020204" pitchFamily="34" charset="0"/>
              <a:buChar char="o"/>
            </a:pPr>
            <a:r>
              <a:rPr lang="en-US"/>
              <a:t>Cut more if no ganglion cells are identified (usually up to 10 sections)</a:t>
            </a:r>
          </a:p>
          <a:p>
            <a:pPr>
              <a:buAutoNum type="arabicParenR"/>
            </a:pPr>
            <a:r>
              <a:rPr lang="en-US"/>
              <a:t>Proximal margin of the pull-through specimen (the "donut"): </a:t>
            </a:r>
          </a:p>
          <a:p>
            <a:pPr lvl="1">
              <a:buFont typeface="Courier New" panose="020B0604020202020204" pitchFamily="34" charset="0"/>
              <a:buChar char="o"/>
            </a:pPr>
            <a:r>
              <a:rPr lang="en-US"/>
              <a:t>Take full-circumferential 5 mm thick transverse section from the proximal margin</a:t>
            </a:r>
          </a:p>
          <a:p>
            <a:pPr lvl="1">
              <a:buFont typeface="Courier New" panose="020B0604020202020204" pitchFamily="34" charset="0"/>
              <a:buChar char="o"/>
            </a:pPr>
            <a:r>
              <a:rPr lang="en-US"/>
              <a:t>Orient tissue well, and cut tissue deeply if necessary to obtain full-thickness representation of the entire circumference of proximal margin (see picture)</a:t>
            </a:r>
          </a:p>
          <a:p>
            <a:pPr lvl="1">
              <a:buFont typeface="Courier New" panose="020B0604020202020204" pitchFamily="34" charset="0"/>
              <a:buChar char="o"/>
            </a:pPr>
            <a:r>
              <a:rPr lang="en-US"/>
              <a:t>Exam for unequivocal ganglion cells and features of transition zone (TZ)</a:t>
            </a:r>
          </a:p>
          <a:p>
            <a:pPr lvl="2">
              <a:buFont typeface="Wingdings" panose="020B0604020202020204" pitchFamily="34" charset="0"/>
              <a:buChar char="§"/>
            </a:pPr>
            <a:r>
              <a:rPr lang="en-US"/>
              <a:t>TZ defined by partial circumferential aganglionosis, myenteric hypoganglionosis, and submucosal nerve hypertrophy— any one of these features are considered diagnostic of TZ, and are an indication to position enterostomy/anastomosis in a more proximal position</a:t>
            </a:r>
            <a:endParaRPr lang="en-US" sz="2400"/>
          </a:p>
          <a:p>
            <a:pPr>
              <a:buAutoNum type="arabicParenR"/>
            </a:pPr>
            <a:endParaRPr lang="en-US"/>
          </a:p>
        </p:txBody>
      </p:sp>
    </p:spTree>
    <p:extLst>
      <p:ext uri="{BB962C8B-B14F-4D97-AF65-F5344CB8AC3E}">
        <p14:creationId xmlns:p14="http://schemas.microsoft.com/office/powerpoint/2010/main" val="76464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frozen section of proximal margin&#10;&#10;AI-generated content may be incorrect.">
            <a:extLst>
              <a:ext uri="{FF2B5EF4-FFF2-40B4-BE49-F238E27FC236}">
                <a16:creationId xmlns:a16="http://schemas.microsoft.com/office/drawing/2014/main" id="{034CA259-BF64-34ED-A2FC-D8A10534B2F5}"/>
              </a:ext>
            </a:extLst>
          </p:cNvPr>
          <p:cNvPicPr>
            <a:picLocks noGrp="1" noChangeAspect="1"/>
          </p:cNvPicPr>
          <p:nvPr>
            <p:ph idx="1"/>
          </p:nvPr>
        </p:nvPicPr>
        <p:blipFill>
          <a:blip r:embed="rId2"/>
          <a:stretch>
            <a:fillRect/>
          </a:stretch>
        </p:blipFill>
        <p:spPr>
          <a:xfrm>
            <a:off x="3275626" y="138059"/>
            <a:ext cx="4607351" cy="6223347"/>
          </a:xfrm>
        </p:spPr>
      </p:pic>
      <p:sp>
        <p:nvSpPr>
          <p:cNvPr id="5" name="TextBox 4">
            <a:extLst>
              <a:ext uri="{FF2B5EF4-FFF2-40B4-BE49-F238E27FC236}">
                <a16:creationId xmlns:a16="http://schemas.microsoft.com/office/drawing/2014/main" id="{E05A9126-6CCE-1778-542F-4BC20563B662}"/>
              </a:ext>
            </a:extLst>
          </p:cNvPr>
          <p:cNvSpPr txBox="1"/>
          <p:nvPr/>
        </p:nvSpPr>
        <p:spPr>
          <a:xfrm>
            <a:off x="246346" y="6363222"/>
            <a:ext cx="110208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12121"/>
                </a:solidFill>
              </a:rPr>
              <a:t>Smith C, Ambartsumyan L, Kapur RP. Surgery, Surgical Pathology, and Postoperative Management of Patients With Hirschsprung Disease. Pediatr Dev Pathol. 2020 Jan-Feb;23(1):23-39. doi: 10.1177/1093526619889436. Epub 2019 Nov 20. PMID: 31747833.</a:t>
            </a:r>
            <a:endParaRPr lang="en-US"/>
          </a:p>
        </p:txBody>
      </p:sp>
    </p:spTree>
    <p:extLst>
      <p:ext uri="{BB962C8B-B14F-4D97-AF65-F5344CB8AC3E}">
        <p14:creationId xmlns:p14="http://schemas.microsoft.com/office/powerpoint/2010/main" val="324757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C282-FE81-0A95-68E4-F4192960B851}"/>
              </a:ext>
            </a:extLst>
          </p:cNvPr>
          <p:cNvSpPr>
            <a:spLocks noGrp="1"/>
          </p:cNvSpPr>
          <p:nvPr>
            <p:ph type="title"/>
          </p:nvPr>
        </p:nvSpPr>
        <p:spPr>
          <a:xfrm>
            <a:off x="838200" y="691"/>
            <a:ext cx="10854266" cy="2507213"/>
          </a:xfrm>
        </p:spPr>
        <p:txBody>
          <a:bodyPr vert="horz" lIns="91440" tIns="45720" rIns="91440" bIns="45720" rtlCol="0" anchor="ctr">
            <a:noAutofit/>
          </a:bodyPr>
          <a:lstStyle/>
          <a:p>
            <a:r>
              <a:rPr lang="en-US" sz="2000"/>
              <a:t>Q1: 10-day old female </a:t>
            </a:r>
            <a:r>
              <a:rPr lang="en-US" sz="2000">
                <a:ea typeface="+mj-lt"/>
                <a:cs typeface="+mj-lt"/>
              </a:rPr>
              <a:t>presented with abdominal distention, bilious emesis with concern for bowel obstruction, and lack of stools</a:t>
            </a:r>
            <a:r>
              <a:rPr lang="en-US" sz="2000"/>
              <a:t> for six days, previously normal, ultrasound negative for pyloric stenosis, underwent rectal suction biopsy. </a:t>
            </a:r>
            <a:br>
              <a:rPr lang="en-US" sz="2000"/>
            </a:br>
            <a:br>
              <a:rPr lang="en-US" sz="2000"/>
            </a:br>
            <a:r>
              <a:rPr lang="en-US" sz="2000"/>
              <a:t>Which of the following is an adequate biopsy specimen for the diagnosis of this condition? </a:t>
            </a:r>
          </a:p>
        </p:txBody>
      </p:sp>
      <p:sp>
        <p:nvSpPr>
          <p:cNvPr id="3" name="Content Placeholder 2">
            <a:extLst>
              <a:ext uri="{FF2B5EF4-FFF2-40B4-BE49-F238E27FC236}">
                <a16:creationId xmlns:a16="http://schemas.microsoft.com/office/drawing/2014/main" id="{0577176E-0B2D-0928-E465-8613978EAF87}"/>
              </a:ext>
            </a:extLst>
          </p:cNvPr>
          <p:cNvSpPr>
            <a:spLocks noGrp="1"/>
          </p:cNvSpPr>
          <p:nvPr>
            <p:ph idx="1"/>
          </p:nvPr>
        </p:nvSpPr>
        <p:spPr>
          <a:xfrm>
            <a:off x="639417" y="2510321"/>
            <a:ext cx="10515600" cy="4351338"/>
          </a:xfrm>
        </p:spPr>
        <p:txBody>
          <a:bodyPr vert="horz" lIns="91440" tIns="45720" rIns="91440" bIns="45720" rtlCol="0" anchor="t">
            <a:normAutofit fontScale="92500" lnSpcReduction="10000"/>
          </a:bodyPr>
          <a:lstStyle/>
          <a:p>
            <a:pPr marL="0" indent="0">
              <a:buNone/>
            </a:pPr>
            <a:r>
              <a:rPr lang="en-US"/>
              <a:t>A) 2 cm above the anal verge, showing transitional mucosa, and all biopsy specimen showing at least 50% submucosal tissue, 20 sections are given for microscopic review</a:t>
            </a:r>
          </a:p>
          <a:p>
            <a:pPr marL="0" indent="0">
              <a:buNone/>
            </a:pPr>
            <a:r>
              <a:rPr lang="en-US"/>
              <a:t>B) 2, 3, and 4 cm above the anal verge, all biopsy exhaustively sectioned, most biopsy sections include at least 50% submucosal tissue, showing colonic mucosa </a:t>
            </a:r>
          </a:p>
          <a:p>
            <a:pPr marL="0" indent="0">
              <a:buNone/>
            </a:pPr>
            <a:r>
              <a:rPr lang="en-US"/>
              <a:t>C) 2, 3, 4 cm above the anal verge, maximum up to 40 sections cut per biopsy specimen, showing minimal sub-mucosal tissue with overlying colonic epithelium</a:t>
            </a:r>
          </a:p>
          <a:p>
            <a:pPr marL="0" indent="0">
              <a:buNone/>
            </a:pPr>
            <a:r>
              <a:rPr lang="en-US"/>
              <a:t>D) 5 cm proximal to the transition zone, with presence of ganglion cells and does not show submucosal nerve hypertrophy or myenteric hypoganglionosis</a:t>
            </a:r>
          </a:p>
        </p:txBody>
      </p:sp>
    </p:spTree>
    <p:extLst>
      <p:ext uri="{BB962C8B-B14F-4D97-AF65-F5344CB8AC3E}">
        <p14:creationId xmlns:p14="http://schemas.microsoft.com/office/powerpoint/2010/main" val="248293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62C-F890-769D-A729-787F3C8DF45E}"/>
              </a:ext>
            </a:extLst>
          </p:cNvPr>
          <p:cNvSpPr>
            <a:spLocks noGrp="1"/>
          </p:cNvSpPr>
          <p:nvPr>
            <p:ph type="title"/>
          </p:nvPr>
        </p:nvSpPr>
        <p:spPr/>
        <p:txBody>
          <a:bodyPr/>
          <a:lstStyle/>
          <a:p>
            <a:r>
              <a:rPr lang="en-US"/>
              <a:t>References: </a:t>
            </a:r>
          </a:p>
        </p:txBody>
      </p:sp>
      <p:sp>
        <p:nvSpPr>
          <p:cNvPr id="3" name="Content Placeholder 2">
            <a:extLst>
              <a:ext uri="{FF2B5EF4-FFF2-40B4-BE49-F238E27FC236}">
                <a16:creationId xmlns:a16="http://schemas.microsoft.com/office/drawing/2014/main" id="{96C167D7-25FA-F4CA-B242-A66A61C00E86}"/>
              </a:ext>
            </a:extLst>
          </p:cNvPr>
          <p:cNvSpPr>
            <a:spLocks noGrp="1"/>
          </p:cNvSpPr>
          <p:nvPr>
            <p:ph idx="1"/>
          </p:nvPr>
        </p:nvSpPr>
        <p:spPr/>
        <p:txBody>
          <a:bodyPr vert="horz" lIns="91440" tIns="45720" rIns="91440" bIns="45720" rtlCol="0" anchor="t">
            <a:normAutofit/>
          </a:bodyPr>
          <a:lstStyle/>
          <a:p>
            <a:r>
              <a:rPr lang="en-US" sz="1200">
                <a:solidFill>
                  <a:srgbClr val="212121"/>
                </a:solidFill>
                <a:ea typeface="+mn-lt"/>
                <a:cs typeface="+mn-lt"/>
              </a:rPr>
              <a:t>Ambartsumyan L, Smith C, Kapur RP. Diagnosis of Hirschsprung Disease. </a:t>
            </a:r>
            <a:r>
              <a:rPr lang="en-US" sz="1200" err="1">
                <a:solidFill>
                  <a:srgbClr val="212121"/>
                </a:solidFill>
                <a:ea typeface="+mn-lt"/>
                <a:cs typeface="+mn-lt"/>
              </a:rPr>
              <a:t>Pediatr</a:t>
            </a:r>
            <a:r>
              <a:rPr lang="en-US" sz="1200">
                <a:solidFill>
                  <a:srgbClr val="212121"/>
                </a:solidFill>
                <a:ea typeface="+mn-lt"/>
                <a:cs typeface="+mn-lt"/>
              </a:rPr>
              <a:t> Dev </a:t>
            </a:r>
            <a:r>
              <a:rPr lang="en-US" sz="1200" err="1">
                <a:solidFill>
                  <a:srgbClr val="212121"/>
                </a:solidFill>
                <a:ea typeface="+mn-lt"/>
                <a:cs typeface="+mn-lt"/>
              </a:rPr>
              <a:t>Pathol</a:t>
            </a:r>
            <a:r>
              <a:rPr lang="en-US" sz="1200">
                <a:solidFill>
                  <a:srgbClr val="212121"/>
                </a:solidFill>
                <a:ea typeface="+mn-lt"/>
                <a:cs typeface="+mn-lt"/>
              </a:rPr>
              <a:t>. 2020 Jan-Feb;23(1):8-22. </a:t>
            </a:r>
            <a:r>
              <a:rPr lang="en-US" sz="1200" err="1">
                <a:solidFill>
                  <a:srgbClr val="212121"/>
                </a:solidFill>
                <a:ea typeface="+mn-lt"/>
                <a:cs typeface="+mn-lt"/>
              </a:rPr>
              <a:t>doi</a:t>
            </a:r>
            <a:r>
              <a:rPr lang="en-US" sz="1200">
                <a:solidFill>
                  <a:srgbClr val="212121"/>
                </a:solidFill>
                <a:ea typeface="+mn-lt"/>
                <a:cs typeface="+mn-lt"/>
              </a:rPr>
              <a:t>: 10.1177/1093526619892351. </a:t>
            </a:r>
            <a:r>
              <a:rPr lang="en-US" sz="1200" err="1">
                <a:solidFill>
                  <a:srgbClr val="212121"/>
                </a:solidFill>
                <a:ea typeface="+mn-lt"/>
                <a:cs typeface="+mn-lt"/>
              </a:rPr>
              <a:t>Epub</a:t>
            </a:r>
            <a:r>
              <a:rPr lang="en-US" sz="1200">
                <a:solidFill>
                  <a:srgbClr val="212121"/>
                </a:solidFill>
                <a:ea typeface="+mn-lt"/>
                <a:cs typeface="+mn-lt"/>
              </a:rPr>
              <a:t> 2019 Dec 2. PMID: 31791203.</a:t>
            </a:r>
          </a:p>
          <a:p>
            <a:r>
              <a:rPr lang="en-US" sz="1200">
                <a:solidFill>
                  <a:srgbClr val="212121"/>
                </a:solidFill>
                <a:ea typeface="+mn-lt"/>
                <a:cs typeface="+mn-lt"/>
              </a:rPr>
              <a:t>Gershon EM, Rodriguez L, Arbizu RA. Hirschsprung's disease associated enterocolitis: A comprehensive review. World J Clin </a:t>
            </a:r>
            <a:r>
              <a:rPr lang="en-US" sz="1200" err="1">
                <a:solidFill>
                  <a:srgbClr val="212121"/>
                </a:solidFill>
                <a:ea typeface="+mn-lt"/>
                <a:cs typeface="+mn-lt"/>
              </a:rPr>
              <a:t>Pediatr</a:t>
            </a:r>
            <a:r>
              <a:rPr lang="en-US" sz="1200">
                <a:solidFill>
                  <a:srgbClr val="212121"/>
                </a:solidFill>
                <a:ea typeface="+mn-lt"/>
                <a:cs typeface="+mn-lt"/>
              </a:rPr>
              <a:t>. 2023 Jun 9;12(3):68-76. </a:t>
            </a:r>
            <a:r>
              <a:rPr lang="en-US" sz="1200" err="1">
                <a:solidFill>
                  <a:srgbClr val="212121"/>
                </a:solidFill>
                <a:ea typeface="+mn-lt"/>
                <a:cs typeface="+mn-lt"/>
              </a:rPr>
              <a:t>doi</a:t>
            </a:r>
            <a:r>
              <a:rPr lang="en-US" sz="1200">
                <a:solidFill>
                  <a:srgbClr val="212121"/>
                </a:solidFill>
                <a:ea typeface="+mn-lt"/>
                <a:cs typeface="+mn-lt"/>
              </a:rPr>
              <a:t>: 10.5409/wjcp.v12.i3.68. PMID: 37342453; PMCID: PMC10278080.</a:t>
            </a:r>
          </a:p>
          <a:p>
            <a:r>
              <a:rPr lang="en-US" sz="1200">
                <a:solidFill>
                  <a:srgbClr val="212121"/>
                </a:solidFill>
                <a:ea typeface="+mn-lt"/>
                <a:cs typeface="+mn-lt"/>
              </a:rPr>
              <a:t>Kapur RP, Ambartsumyan L, Smith C. Are We Underdiagnosing Hirschsprung Disease? </a:t>
            </a:r>
            <a:r>
              <a:rPr lang="en-US" sz="1200" err="1">
                <a:solidFill>
                  <a:srgbClr val="212121"/>
                </a:solidFill>
                <a:ea typeface="+mn-lt"/>
                <a:cs typeface="+mn-lt"/>
              </a:rPr>
              <a:t>Pediatr</a:t>
            </a:r>
            <a:r>
              <a:rPr lang="en-US" sz="1200">
                <a:solidFill>
                  <a:srgbClr val="212121"/>
                </a:solidFill>
                <a:ea typeface="+mn-lt"/>
                <a:cs typeface="+mn-lt"/>
              </a:rPr>
              <a:t> Dev </a:t>
            </a:r>
            <a:r>
              <a:rPr lang="en-US" sz="1200" err="1">
                <a:solidFill>
                  <a:srgbClr val="212121"/>
                </a:solidFill>
                <a:ea typeface="+mn-lt"/>
                <a:cs typeface="+mn-lt"/>
              </a:rPr>
              <a:t>Pathol</a:t>
            </a:r>
            <a:r>
              <a:rPr lang="en-US" sz="1200">
                <a:solidFill>
                  <a:srgbClr val="212121"/>
                </a:solidFill>
                <a:ea typeface="+mn-lt"/>
                <a:cs typeface="+mn-lt"/>
              </a:rPr>
              <a:t>. 2020 Jan-Feb;23(1):60-71. </a:t>
            </a:r>
            <a:r>
              <a:rPr lang="en-US" sz="1200" err="1">
                <a:solidFill>
                  <a:srgbClr val="212121"/>
                </a:solidFill>
                <a:ea typeface="+mn-lt"/>
                <a:cs typeface="+mn-lt"/>
              </a:rPr>
              <a:t>doi</a:t>
            </a:r>
            <a:r>
              <a:rPr lang="en-US" sz="1200">
                <a:solidFill>
                  <a:srgbClr val="212121"/>
                </a:solidFill>
                <a:ea typeface="+mn-lt"/>
                <a:cs typeface="+mn-lt"/>
              </a:rPr>
              <a:t>: 10.1177/1093526619889434. </a:t>
            </a:r>
            <a:r>
              <a:rPr lang="en-US" sz="1200" err="1">
                <a:solidFill>
                  <a:srgbClr val="212121"/>
                </a:solidFill>
                <a:ea typeface="+mn-lt"/>
                <a:cs typeface="+mn-lt"/>
              </a:rPr>
              <a:t>Epub</a:t>
            </a:r>
            <a:r>
              <a:rPr lang="en-US" sz="1200">
                <a:solidFill>
                  <a:srgbClr val="212121"/>
                </a:solidFill>
                <a:ea typeface="+mn-lt"/>
                <a:cs typeface="+mn-lt"/>
              </a:rPr>
              <a:t> 2019 Nov 20. PMID: 31747832.</a:t>
            </a:r>
            <a:endParaRPr lang="en-US" sz="1200">
              <a:solidFill>
                <a:srgbClr val="212121"/>
              </a:solidFill>
            </a:endParaRPr>
          </a:p>
          <a:p>
            <a:r>
              <a:rPr lang="en-US" sz="1200">
                <a:solidFill>
                  <a:srgbClr val="212121"/>
                </a:solidFill>
                <a:ea typeface="+mn-lt"/>
                <a:cs typeface="+mn-lt"/>
              </a:rPr>
              <a:t>Kapur RP, Smith C, Ambartsumyan L. Postoperative </a:t>
            </a:r>
            <a:r>
              <a:rPr lang="en-US" sz="1200" err="1">
                <a:solidFill>
                  <a:srgbClr val="212121"/>
                </a:solidFill>
                <a:ea typeface="+mn-lt"/>
                <a:cs typeface="+mn-lt"/>
              </a:rPr>
              <a:t>Pullthrough</a:t>
            </a:r>
            <a:r>
              <a:rPr lang="en-US" sz="1200">
                <a:solidFill>
                  <a:srgbClr val="212121"/>
                </a:solidFill>
                <a:ea typeface="+mn-lt"/>
                <a:cs typeface="+mn-lt"/>
              </a:rPr>
              <a:t> Obstruction in Hirschsprung Disease: Etiologies and Diagnosis. </a:t>
            </a:r>
            <a:r>
              <a:rPr lang="en-US" sz="1200" err="1">
                <a:solidFill>
                  <a:srgbClr val="212121"/>
                </a:solidFill>
                <a:ea typeface="+mn-lt"/>
                <a:cs typeface="+mn-lt"/>
              </a:rPr>
              <a:t>Pediatr</a:t>
            </a:r>
            <a:r>
              <a:rPr lang="en-US" sz="1200">
                <a:solidFill>
                  <a:srgbClr val="212121"/>
                </a:solidFill>
                <a:ea typeface="+mn-lt"/>
                <a:cs typeface="+mn-lt"/>
              </a:rPr>
              <a:t> Dev </a:t>
            </a:r>
            <a:r>
              <a:rPr lang="en-US" sz="1200" err="1">
                <a:solidFill>
                  <a:srgbClr val="212121"/>
                </a:solidFill>
                <a:ea typeface="+mn-lt"/>
                <a:cs typeface="+mn-lt"/>
              </a:rPr>
              <a:t>Pathol</a:t>
            </a:r>
            <a:r>
              <a:rPr lang="en-US" sz="1200">
                <a:solidFill>
                  <a:srgbClr val="212121"/>
                </a:solidFill>
                <a:ea typeface="+mn-lt"/>
                <a:cs typeface="+mn-lt"/>
              </a:rPr>
              <a:t>. 2020 Jan-Feb;23(1):40-59. </a:t>
            </a:r>
            <a:r>
              <a:rPr lang="en-US" sz="1200" err="1">
                <a:solidFill>
                  <a:srgbClr val="212121"/>
                </a:solidFill>
                <a:ea typeface="+mn-lt"/>
                <a:cs typeface="+mn-lt"/>
              </a:rPr>
              <a:t>doi</a:t>
            </a:r>
            <a:r>
              <a:rPr lang="en-US" sz="1200">
                <a:solidFill>
                  <a:srgbClr val="212121"/>
                </a:solidFill>
                <a:ea typeface="+mn-lt"/>
                <a:cs typeface="+mn-lt"/>
              </a:rPr>
              <a:t>: 10.1177/1093526619890735. </a:t>
            </a:r>
            <a:r>
              <a:rPr lang="en-US" sz="1200" err="1">
                <a:solidFill>
                  <a:srgbClr val="212121"/>
                </a:solidFill>
                <a:ea typeface="+mn-lt"/>
                <a:cs typeface="+mn-lt"/>
              </a:rPr>
              <a:t>Epub</a:t>
            </a:r>
            <a:r>
              <a:rPr lang="en-US" sz="1200">
                <a:solidFill>
                  <a:srgbClr val="212121"/>
                </a:solidFill>
                <a:ea typeface="+mn-lt"/>
                <a:cs typeface="+mn-lt"/>
              </a:rPr>
              <a:t> 2019 Nov 21. PMID: 31752599.</a:t>
            </a:r>
          </a:p>
          <a:p>
            <a:r>
              <a:rPr lang="en-US" sz="1200">
                <a:solidFill>
                  <a:srgbClr val="212121"/>
                </a:solidFill>
                <a:ea typeface="+mn-lt"/>
                <a:cs typeface="+mn-lt"/>
              </a:rPr>
              <a:t>Karim A, Tang CS, Tam PK. The Emerging Genetic Landscape of Hirschsprung Disease and Its Potential Clinical Applications. Front </a:t>
            </a:r>
            <a:r>
              <a:rPr lang="en-US" sz="1200" err="1">
                <a:solidFill>
                  <a:srgbClr val="212121"/>
                </a:solidFill>
                <a:ea typeface="+mn-lt"/>
                <a:cs typeface="+mn-lt"/>
              </a:rPr>
              <a:t>Pediatr</a:t>
            </a:r>
            <a:r>
              <a:rPr lang="en-US" sz="1200">
                <a:solidFill>
                  <a:srgbClr val="212121"/>
                </a:solidFill>
                <a:ea typeface="+mn-lt"/>
                <a:cs typeface="+mn-lt"/>
              </a:rPr>
              <a:t>. 2021 Aug 5;9:638093. </a:t>
            </a:r>
            <a:r>
              <a:rPr lang="en-US" sz="1200" err="1">
                <a:solidFill>
                  <a:srgbClr val="212121"/>
                </a:solidFill>
                <a:ea typeface="+mn-lt"/>
                <a:cs typeface="+mn-lt"/>
              </a:rPr>
              <a:t>doi</a:t>
            </a:r>
            <a:r>
              <a:rPr lang="en-US" sz="1200">
                <a:solidFill>
                  <a:srgbClr val="212121"/>
                </a:solidFill>
                <a:ea typeface="+mn-lt"/>
                <a:cs typeface="+mn-lt"/>
              </a:rPr>
              <a:t>: 10.3389/fped.2021.638093. PMID: 34422713; PMCID: PMC8374333.</a:t>
            </a:r>
          </a:p>
          <a:p>
            <a:r>
              <a:rPr lang="en-US" sz="1200">
                <a:solidFill>
                  <a:srgbClr val="212121"/>
                </a:solidFill>
                <a:ea typeface="+mn-lt"/>
                <a:cs typeface="+mn-lt"/>
              </a:rPr>
              <a:t>Smith C, Ambartsumyan L, Kapur RP. Surgery, Surgical Pathology, and Postoperative Management of Patients With Hirschsprung Disease. </a:t>
            </a:r>
            <a:r>
              <a:rPr lang="en-US" sz="1200" err="1">
                <a:solidFill>
                  <a:srgbClr val="212121"/>
                </a:solidFill>
                <a:ea typeface="+mn-lt"/>
                <a:cs typeface="+mn-lt"/>
              </a:rPr>
              <a:t>Pediatr</a:t>
            </a:r>
            <a:r>
              <a:rPr lang="en-US" sz="1200">
                <a:solidFill>
                  <a:srgbClr val="212121"/>
                </a:solidFill>
                <a:ea typeface="+mn-lt"/>
                <a:cs typeface="+mn-lt"/>
              </a:rPr>
              <a:t> Dev </a:t>
            </a:r>
            <a:r>
              <a:rPr lang="en-US" sz="1200" err="1">
                <a:solidFill>
                  <a:srgbClr val="212121"/>
                </a:solidFill>
                <a:ea typeface="+mn-lt"/>
                <a:cs typeface="+mn-lt"/>
              </a:rPr>
              <a:t>Pathol</a:t>
            </a:r>
            <a:r>
              <a:rPr lang="en-US" sz="1200">
                <a:solidFill>
                  <a:srgbClr val="212121"/>
                </a:solidFill>
                <a:ea typeface="+mn-lt"/>
                <a:cs typeface="+mn-lt"/>
              </a:rPr>
              <a:t>. 2020 Jan-Feb;23(1):23-39. </a:t>
            </a:r>
            <a:r>
              <a:rPr lang="en-US" sz="1200" err="1">
                <a:solidFill>
                  <a:srgbClr val="212121"/>
                </a:solidFill>
                <a:ea typeface="+mn-lt"/>
                <a:cs typeface="+mn-lt"/>
              </a:rPr>
              <a:t>doi</a:t>
            </a:r>
            <a:r>
              <a:rPr lang="en-US" sz="1200">
                <a:solidFill>
                  <a:srgbClr val="212121"/>
                </a:solidFill>
                <a:ea typeface="+mn-lt"/>
                <a:cs typeface="+mn-lt"/>
              </a:rPr>
              <a:t>: 10.1177/1093526619889436. </a:t>
            </a:r>
            <a:r>
              <a:rPr lang="en-US" sz="1200" err="1">
                <a:solidFill>
                  <a:srgbClr val="212121"/>
                </a:solidFill>
                <a:ea typeface="+mn-lt"/>
                <a:cs typeface="+mn-lt"/>
              </a:rPr>
              <a:t>Epub</a:t>
            </a:r>
            <a:r>
              <a:rPr lang="en-US" sz="1200">
                <a:solidFill>
                  <a:srgbClr val="212121"/>
                </a:solidFill>
                <a:ea typeface="+mn-lt"/>
                <a:cs typeface="+mn-lt"/>
              </a:rPr>
              <a:t> 2019 Nov 20. PMID: 31747833.</a:t>
            </a:r>
          </a:p>
          <a:p>
            <a:r>
              <a:rPr lang="en-US" sz="1200">
                <a:solidFill>
                  <a:srgbClr val="212121"/>
                </a:solidFill>
                <a:ea typeface="+mn-lt"/>
                <a:cs typeface="+mn-lt"/>
              </a:rPr>
              <a:t>Veras LV, Arnold M, Avansino JR, Bove K, Cowles RA, Durham MM, Goldstein AM, Krishnan C, Langer JC, Levitt M, Monforte-Munoz H, Rabah R, Reyes-Mugica M, Rollins MD 2nd, Kapur RP, Gosain A; American Pediatric Surgical Association Hirschsprung Disease Interest Group. Guidelines for synoptic reporting of surgery and pathology in Hirschsprung disease. J </a:t>
            </a:r>
            <a:r>
              <a:rPr lang="en-US" sz="1200" err="1">
                <a:solidFill>
                  <a:srgbClr val="212121"/>
                </a:solidFill>
                <a:ea typeface="+mn-lt"/>
                <a:cs typeface="+mn-lt"/>
              </a:rPr>
              <a:t>Pediatr</a:t>
            </a:r>
            <a:r>
              <a:rPr lang="en-US" sz="1200">
                <a:solidFill>
                  <a:srgbClr val="212121"/>
                </a:solidFill>
                <a:ea typeface="+mn-lt"/>
                <a:cs typeface="+mn-lt"/>
              </a:rPr>
              <a:t> Surg. 2019 Oct;54(10):2017-2023. </a:t>
            </a:r>
            <a:r>
              <a:rPr lang="en-US" sz="1200" err="1">
                <a:solidFill>
                  <a:srgbClr val="212121"/>
                </a:solidFill>
                <a:ea typeface="+mn-lt"/>
                <a:cs typeface="+mn-lt"/>
              </a:rPr>
              <a:t>doi</a:t>
            </a:r>
            <a:r>
              <a:rPr lang="en-US" sz="1200">
                <a:solidFill>
                  <a:srgbClr val="212121"/>
                </a:solidFill>
                <a:ea typeface="+mn-lt"/>
                <a:cs typeface="+mn-lt"/>
              </a:rPr>
              <a:t>: 10.1016/j.jpedsurg.2019.03.010. </a:t>
            </a:r>
            <a:r>
              <a:rPr lang="en-US" sz="1200" err="1">
                <a:solidFill>
                  <a:srgbClr val="212121"/>
                </a:solidFill>
                <a:ea typeface="+mn-lt"/>
                <a:cs typeface="+mn-lt"/>
              </a:rPr>
              <a:t>Epub</a:t>
            </a:r>
            <a:r>
              <a:rPr lang="en-US" sz="1200">
                <a:solidFill>
                  <a:srgbClr val="212121"/>
                </a:solidFill>
                <a:ea typeface="+mn-lt"/>
                <a:cs typeface="+mn-lt"/>
              </a:rPr>
              <a:t> 2019 Mar 21. PMID: 30935730; PMCID: PMC6754813.</a:t>
            </a:r>
          </a:p>
          <a:p>
            <a:r>
              <a:rPr lang="en-US" sz="1200" err="1">
                <a:solidFill>
                  <a:srgbClr val="212121"/>
                </a:solidFill>
                <a:ea typeface="+mn-lt"/>
                <a:cs typeface="+mn-lt"/>
              </a:rPr>
              <a:t>Yoshimaru</a:t>
            </a:r>
            <a:r>
              <a:rPr lang="en-US" sz="1200">
                <a:solidFill>
                  <a:srgbClr val="212121"/>
                </a:solidFill>
                <a:ea typeface="+mn-lt"/>
                <a:cs typeface="+mn-lt"/>
              </a:rPr>
              <a:t> K, Yanagi Y, Obata S, Takahashi Y, Irie K, Omori A, Matsuura T, Taguchi T. Acetylcholinesterase staining for the pathological diagnosis of Hirschsprung's disease. Surg Today. 2021 Feb;51(2):181-186. </a:t>
            </a:r>
            <a:r>
              <a:rPr lang="en-US" sz="1200" err="1">
                <a:solidFill>
                  <a:srgbClr val="212121"/>
                </a:solidFill>
                <a:ea typeface="+mn-lt"/>
                <a:cs typeface="+mn-lt"/>
              </a:rPr>
              <a:t>doi</a:t>
            </a:r>
            <a:r>
              <a:rPr lang="en-US" sz="1200">
                <a:solidFill>
                  <a:srgbClr val="212121"/>
                </a:solidFill>
                <a:ea typeface="+mn-lt"/>
                <a:cs typeface="+mn-lt"/>
              </a:rPr>
              <a:t>: 10.1007/s00595-020-02055-x. </a:t>
            </a:r>
            <a:r>
              <a:rPr lang="en-US" sz="1200" err="1">
                <a:solidFill>
                  <a:srgbClr val="212121"/>
                </a:solidFill>
                <a:ea typeface="+mn-lt"/>
                <a:cs typeface="+mn-lt"/>
              </a:rPr>
              <a:t>Epub</a:t>
            </a:r>
            <a:r>
              <a:rPr lang="en-US" sz="1200">
                <a:solidFill>
                  <a:srgbClr val="212121"/>
                </a:solidFill>
                <a:ea typeface="+mn-lt"/>
                <a:cs typeface="+mn-lt"/>
              </a:rPr>
              <a:t> 2020 Jun 23. PMID: 32577882.</a:t>
            </a:r>
            <a:endParaRPr lang="en-US" sz="1200">
              <a:solidFill>
                <a:srgbClr val="212121"/>
              </a:solidFill>
            </a:endParaRPr>
          </a:p>
        </p:txBody>
      </p:sp>
    </p:spTree>
    <p:extLst>
      <p:ext uri="{BB962C8B-B14F-4D97-AF65-F5344CB8AC3E}">
        <p14:creationId xmlns:p14="http://schemas.microsoft.com/office/powerpoint/2010/main" val="198517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9A87-648B-0486-2DED-0CA955E8C82B}"/>
              </a:ext>
            </a:extLst>
          </p:cNvPr>
          <p:cNvSpPr>
            <a:spLocks noGrp="1"/>
          </p:cNvSpPr>
          <p:nvPr>
            <p:ph type="title"/>
          </p:nvPr>
        </p:nvSpPr>
        <p:spPr/>
        <p:txBody>
          <a:bodyPr>
            <a:normAutofit/>
          </a:bodyPr>
          <a:lstStyle/>
          <a:p>
            <a:r>
              <a:rPr lang="en-US"/>
              <a:t>Q2:</a:t>
            </a:r>
            <a:r>
              <a:rPr lang="en-US">
                <a:latin typeface="Times New Roman"/>
                <a:cs typeface="Times New Roman"/>
              </a:rPr>
              <a:t> Which of the following features define the transition zone? </a:t>
            </a:r>
          </a:p>
        </p:txBody>
      </p:sp>
      <p:sp>
        <p:nvSpPr>
          <p:cNvPr id="3" name="Content Placeholder 2">
            <a:extLst>
              <a:ext uri="{FF2B5EF4-FFF2-40B4-BE49-F238E27FC236}">
                <a16:creationId xmlns:a16="http://schemas.microsoft.com/office/drawing/2014/main" id="{09869993-1CBF-3DE1-9311-471DEF17DA7F}"/>
              </a:ext>
            </a:extLst>
          </p:cNvPr>
          <p:cNvSpPr>
            <a:spLocks noGrp="1"/>
          </p:cNvSpPr>
          <p:nvPr>
            <p:ph idx="1"/>
          </p:nvPr>
        </p:nvSpPr>
        <p:spPr/>
        <p:txBody>
          <a:bodyPr vert="horz" lIns="91440" tIns="45720" rIns="91440" bIns="45720" rtlCol="0" anchor="t">
            <a:normAutofit/>
          </a:bodyPr>
          <a:lstStyle/>
          <a:p>
            <a:pPr marL="0" indent="0">
              <a:buNone/>
            </a:pPr>
            <a:r>
              <a:rPr lang="en-US"/>
              <a:t> </a:t>
            </a:r>
          </a:p>
          <a:p>
            <a:pPr marL="0" indent="0">
              <a:buNone/>
            </a:pPr>
            <a:r>
              <a:rPr lang="en-US" sz="2400">
                <a:latin typeface="Times New Roman"/>
                <a:cs typeface="Times New Roman"/>
              </a:rPr>
              <a:t> A) Partial circumferential </a:t>
            </a:r>
            <a:r>
              <a:rPr lang="en-US" sz="2400" err="1">
                <a:latin typeface="Times New Roman"/>
                <a:cs typeface="Times New Roman"/>
              </a:rPr>
              <a:t>aganglionosis</a:t>
            </a:r>
            <a:endParaRPr lang="en-US" sz="2400">
              <a:latin typeface="Times New Roman"/>
              <a:cs typeface="Times New Roman"/>
            </a:endParaRPr>
          </a:p>
          <a:p>
            <a:pPr marL="0" indent="0">
              <a:buNone/>
            </a:pPr>
            <a:r>
              <a:rPr lang="en-US" sz="2400">
                <a:latin typeface="Times New Roman"/>
                <a:cs typeface="Times New Roman"/>
              </a:rPr>
              <a:t> B) Myenteric hypoganglionosis</a:t>
            </a:r>
          </a:p>
          <a:p>
            <a:pPr marL="0" indent="0">
              <a:buNone/>
            </a:pPr>
            <a:r>
              <a:rPr lang="en-US" sz="2400">
                <a:latin typeface="Times New Roman"/>
                <a:cs typeface="Times New Roman"/>
              </a:rPr>
              <a:t> C) Submucosal nerve hypertrophy</a:t>
            </a:r>
          </a:p>
          <a:p>
            <a:pPr marL="0" indent="0">
              <a:buNone/>
            </a:pPr>
            <a:r>
              <a:rPr lang="en-US" sz="2400">
                <a:latin typeface="Times New Roman"/>
                <a:cs typeface="Times New Roman"/>
              </a:rPr>
              <a:t> D) A, B, and C (all 3 necessary)</a:t>
            </a:r>
          </a:p>
          <a:p>
            <a:pPr marL="0" indent="0">
              <a:buNone/>
            </a:pPr>
            <a:r>
              <a:rPr lang="en-US" sz="2400">
                <a:latin typeface="Times New Roman"/>
                <a:cs typeface="Times New Roman"/>
              </a:rPr>
              <a:t> E) A, B, or C (any one of these features)</a:t>
            </a:r>
          </a:p>
          <a:p>
            <a:pPr marL="0" indent="0">
              <a:buNone/>
            </a:pPr>
            <a:endParaRPr lang="en-US" sz="2400">
              <a:latin typeface="Times New Roman"/>
              <a:cs typeface="Times New Roman"/>
            </a:endParaRPr>
          </a:p>
          <a:p>
            <a:pPr marL="0" indent="0">
              <a:buNone/>
            </a:pPr>
            <a:endParaRPr lang="en-US"/>
          </a:p>
        </p:txBody>
      </p:sp>
    </p:spTree>
    <p:extLst>
      <p:ext uri="{BB962C8B-B14F-4D97-AF65-F5344CB8AC3E}">
        <p14:creationId xmlns:p14="http://schemas.microsoft.com/office/powerpoint/2010/main" val="54598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DFDF-6101-F900-6457-0A7AEE56BBEB}"/>
              </a:ext>
            </a:extLst>
          </p:cNvPr>
          <p:cNvSpPr>
            <a:spLocks noGrp="1"/>
          </p:cNvSpPr>
          <p:nvPr>
            <p:ph type="title"/>
          </p:nvPr>
        </p:nvSpPr>
        <p:spPr/>
        <p:txBody>
          <a:bodyPr/>
          <a:lstStyle/>
          <a:p>
            <a:r>
              <a:rPr lang="en-US"/>
              <a:t>Explanations: </a:t>
            </a:r>
          </a:p>
        </p:txBody>
      </p:sp>
      <p:sp>
        <p:nvSpPr>
          <p:cNvPr id="3" name="Content Placeholder 2">
            <a:extLst>
              <a:ext uri="{FF2B5EF4-FFF2-40B4-BE49-F238E27FC236}">
                <a16:creationId xmlns:a16="http://schemas.microsoft.com/office/drawing/2014/main" id="{4B6C5C8B-A55E-F97A-AA15-96AC5627C87D}"/>
              </a:ext>
            </a:extLst>
          </p:cNvPr>
          <p:cNvSpPr>
            <a:spLocks noGrp="1"/>
          </p:cNvSpPr>
          <p:nvPr>
            <p:ph idx="1"/>
          </p:nvPr>
        </p:nvSpPr>
        <p:spPr>
          <a:xfrm>
            <a:off x="259466" y="1449448"/>
            <a:ext cx="11229372" cy="5132628"/>
          </a:xfrm>
        </p:spPr>
        <p:txBody>
          <a:bodyPr vert="horz" lIns="91440" tIns="45720" rIns="91440" bIns="45720" rtlCol="0" anchor="t">
            <a:normAutofit lnSpcReduction="10000"/>
          </a:bodyPr>
          <a:lstStyle/>
          <a:p>
            <a:pPr marL="0" indent="0">
              <a:buNone/>
            </a:pPr>
            <a:r>
              <a:rPr lang="en-US"/>
              <a:t>Q1: </a:t>
            </a:r>
          </a:p>
          <a:p>
            <a:pPr lvl="1">
              <a:buFont typeface="Courier New" panose="020B0604020202020204" pitchFamily="34" charset="0"/>
              <a:buChar char="o"/>
            </a:pPr>
            <a:r>
              <a:rPr lang="en-US"/>
              <a:t>Answer: </a:t>
            </a:r>
            <a:r>
              <a:rPr lang="en-US" sz="2600" b="1"/>
              <a:t>B) 2, 3, and 4 cm about the anal verge, all biopsy exhaustively sectioned, most biopsy sections include at least 50% submucosal tissue, showing colonic mucosa </a:t>
            </a:r>
          </a:p>
          <a:p>
            <a:pPr lvl="1">
              <a:buFont typeface="Courier New" panose="020B0604020202020204" pitchFamily="34" charset="0"/>
              <a:buChar char="o"/>
            </a:pPr>
            <a:r>
              <a:rPr lang="en-US" sz="2600" b="1"/>
              <a:t>Explanation: </a:t>
            </a:r>
          </a:p>
          <a:p>
            <a:pPr lvl="2">
              <a:buFont typeface="Wingdings" panose="020B0604020202020204" pitchFamily="34" charset="0"/>
              <a:buChar char="§"/>
            </a:pPr>
            <a:r>
              <a:rPr lang="en-US" sz="1200">
                <a:latin typeface="Times New Roman"/>
                <a:cs typeface="Times New Roman"/>
              </a:rPr>
              <a:t>In suspected HD, the biopsy must be adequate to diagnose  or rule out HD.  An adequate biopsy must have tissue from multiple areas (conventionally taken 2, 3, and 4 cm above the anal verge), and each biopsy must show at least 50% submucosa in most of the sections. Biopsies from 2.0 cm can sometimes show transitional mucosa, however, colonic mucosa is typically considered reassuring for adequacy. Finally, adequate sections must be examined to confidently rule out HD, ranging from 40 to &gt;100. </a:t>
            </a:r>
            <a:r>
              <a:rPr lang="en-US" sz="2200"/>
              <a:t> </a:t>
            </a:r>
          </a:p>
          <a:p>
            <a:pPr marL="0" indent="0">
              <a:buNone/>
            </a:pPr>
            <a:r>
              <a:rPr lang="en-US"/>
              <a:t>Q2: </a:t>
            </a:r>
            <a:r>
              <a:rPr lang="en-US" sz="2400" b="1">
                <a:latin typeface="Times New Roman"/>
                <a:cs typeface="Times New Roman"/>
              </a:rPr>
              <a:t> </a:t>
            </a:r>
            <a:endParaRPr lang="en-US"/>
          </a:p>
          <a:p>
            <a:pPr lvl="1">
              <a:buFont typeface="Courier New" panose="020B0604020202020204" pitchFamily="34" charset="0"/>
              <a:buChar char="o"/>
            </a:pPr>
            <a:r>
              <a:rPr lang="en-US" sz="2000" b="1">
                <a:latin typeface="Times New Roman"/>
                <a:cs typeface="Times New Roman"/>
              </a:rPr>
              <a:t>Answer: E) A, B, or C, if any of these features are present, this is considered diagnostic of transition zone</a:t>
            </a:r>
          </a:p>
          <a:p>
            <a:pPr lvl="1">
              <a:buFont typeface="Courier New" panose="020B0604020202020204" pitchFamily="34" charset="0"/>
              <a:buChar char="o"/>
            </a:pPr>
            <a:r>
              <a:rPr lang="en-US" sz="2000" b="1">
                <a:latin typeface="Times New Roman"/>
                <a:cs typeface="Times New Roman"/>
              </a:rPr>
              <a:t>Explanation: </a:t>
            </a:r>
          </a:p>
          <a:p>
            <a:pPr lvl="2">
              <a:buFont typeface="Wingdings" panose="020B0604020202020204" pitchFamily="34" charset="0"/>
              <a:buChar char="§"/>
            </a:pPr>
            <a:r>
              <a:rPr lang="en-US" sz="1600">
                <a:latin typeface="Times New Roman"/>
                <a:cs typeface="Times New Roman"/>
              </a:rPr>
              <a:t>The transition zone (TZ) is the intestinal segment immediately proximal to the </a:t>
            </a:r>
            <a:r>
              <a:rPr lang="en-US" sz="1600" err="1">
                <a:latin typeface="Times New Roman"/>
                <a:cs typeface="Times New Roman"/>
              </a:rPr>
              <a:t>aganglionic</a:t>
            </a:r>
            <a:r>
              <a:rPr lang="en-US" sz="1600">
                <a:latin typeface="Times New Roman"/>
                <a:cs typeface="Times New Roman"/>
              </a:rPr>
              <a:t> bowel, leading to more proximal </a:t>
            </a:r>
            <a:r>
              <a:rPr lang="en-US" sz="1600" err="1">
                <a:latin typeface="Times New Roman"/>
                <a:cs typeface="Times New Roman"/>
              </a:rPr>
              <a:t>euganglionic</a:t>
            </a:r>
            <a:r>
              <a:rPr lang="en-US" sz="1600">
                <a:latin typeface="Times New Roman"/>
                <a:cs typeface="Times New Roman"/>
              </a:rPr>
              <a:t> tissue. The presence of any of these features is diagnostic of TZ. Intraoperative recognition of TZ at the proximal margin of the pull-through specimen is necessary to ensure that the anastomosis does not contain </a:t>
            </a:r>
            <a:r>
              <a:rPr lang="en-US" sz="1600" err="1">
                <a:latin typeface="Times New Roman"/>
                <a:cs typeface="Times New Roman"/>
              </a:rPr>
              <a:t>aganglionic</a:t>
            </a:r>
            <a:r>
              <a:rPr lang="en-US" sz="1600">
                <a:latin typeface="Times New Roman"/>
                <a:cs typeface="Times New Roman"/>
              </a:rPr>
              <a:t> or TZ tissue. </a:t>
            </a:r>
          </a:p>
        </p:txBody>
      </p:sp>
    </p:spTree>
    <p:extLst>
      <p:ext uri="{BB962C8B-B14F-4D97-AF65-F5344CB8AC3E}">
        <p14:creationId xmlns:p14="http://schemas.microsoft.com/office/powerpoint/2010/main" val="278864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nk and purple cell&#10;&#10;AI-generated content may be incorrect.">
            <a:extLst>
              <a:ext uri="{FF2B5EF4-FFF2-40B4-BE49-F238E27FC236}">
                <a16:creationId xmlns:a16="http://schemas.microsoft.com/office/drawing/2014/main" id="{D9E8C369-7B49-D042-F5C8-247C7CF8EF8B}"/>
              </a:ext>
            </a:extLst>
          </p:cNvPr>
          <p:cNvPicPr>
            <a:picLocks noGrp="1" noChangeAspect="1"/>
          </p:cNvPicPr>
          <p:nvPr>
            <p:ph idx="1"/>
          </p:nvPr>
        </p:nvPicPr>
        <p:blipFill>
          <a:blip r:embed="rId2"/>
          <a:stretch>
            <a:fillRect/>
          </a:stretch>
        </p:blipFill>
        <p:spPr>
          <a:xfrm rot="5400000">
            <a:off x="1443916" y="-285044"/>
            <a:ext cx="5571067" cy="7428089"/>
          </a:xfrm>
          <a:prstGeom prst="rect">
            <a:avLst/>
          </a:prstGeom>
        </p:spPr>
      </p:pic>
      <p:sp>
        <p:nvSpPr>
          <p:cNvPr id="5" name="TextBox 4">
            <a:extLst>
              <a:ext uri="{FF2B5EF4-FFF2-40B4-BE49-F238E27FC236}">
                <a16:creationId xmlns:a16="http://schemas.microsoft.com/office/drawing/2014/main" id="{F0DC84EC-521D-E069-A5CB-9D8C533C11DC}"/>
              </a:ext>
            </a:extLst>
          </p:cNvPr>
          <p:cNvSpPr txBox="1"/>
          <p:nvPr/>
        </p:nvSpPr>
        <p:spPr>
          <a:xfrm>
            <a:off x="8622270" y="1414162"/>
            <a:ext cx="3144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Rectal suction biopsy:</a:t>
            </a:r>
          </a:p>
          <a:p>
            <a:r>
              <a:rPr lang="en-US"/>
              <a:t>Colonic mucosa with abundant submucosal tissue</a:t>
            </a:r>
          </a:p>
        </p:txBody>
      </p:sp>
    </p:spTree>
    <p:extLst>
      <p:ext uri="{BB962C8B-B14F-4D97-AF65-F5344CB8AC3E}">
        <p14:creationId xmlns:p14="http://schemas.microsoft.com/office/powerpoint/2010/main" val="388921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5DAFB6-95DE-2EFE-49B5-FABCD811B931}"/>
              </a:ext>
            </a:extLst>
          </p:cNvPr>
          <p:cNvSpPr txBox="1"/>
          <p:nvPr/>
        </p:nvSpPr>
        <p:spPr>
          <a:xfrm>
            <a:off x="3646515" y="158146"/>
            <a:ext cx="48987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Rectal suction biopsy at 2.0 cm (H&amp;E, 200x) </a:t>
            </a:r>
          </a:p>
        </p:txBody>
      </p:sp>
      <p:pic>
        <p:nvPicPr>
          <p:cNvPr id="2" name="Picture 1" descr="A close-up of a cell&#10;&#10;AI-generated content may be incorrect.">
            <a:extLst>
              <a:ext uri="{FF2B5EF4-FFF2-40B4-BE49-F238E27FC236}">
                <a16:creationId xmlns:a16="http://schemas.microsoft.com/office/drawing/2014/main" id="{1EF8288D-AADF-AE31-F5BC-2DFFC964A207}"/>
              </a:ext>
            </a:extLst>
          </p:cNvPr>
          <p:cNvPicPr>
            <a:picLocks noChangeAspect="1"/>
          </p:cNvPicPr>
          <p:nvPr/>
        </p:nvPicPr>
        <p:blipFill>
          <a:blip r:embed="rId2"/>
          <a:stretch>
            <a:fillRect/>
          </a:stretch>
        </p:blipFill>
        <p:spPr>
          <a:xfrm>
            <a:off x="1895012" y="767284"/>
            <a:ext cx="7751704" cy="5813778"/>
          </a:xfrm>
          <a:prstGeom prst="rect">
            <a:avLst/>
          </a:prstGeom>
        </p:spPr>
      </p:pic>
      <p:sp>
        <p:nvSpPr>
          <p:cNvPr id="3" name="Arrow: Left-Right 2">
            <a:extLst>
              <a:ext uri="{FF2B5EF4-FFF2-40B4-BE49-F238E27FC236}">
                <a16:creationId xmlns:a16="http://schemas.microsoft.com/office/drawing/2014/main" id="{48F2A819-8A31-BE89-5C34-4D129C9C1D63}"/>
              </a:ext>
            </a:extLst>
          </p:cNvPr>
          <p:cNvSpPr/>
          <p:nvPr/>
        </p:nvSpPr>
        <p:spPr>
          <a:xfrm>
            <a:off x="4217095" y="3956137"/>
            <a:ext cx="668054" cy="10438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079159-B00D-99A2-90AC-07057A54FEF8}"/>
              </a:ext>
            </a:extLst>
          </p:cNvPr>
          <p:cNvSpPr txBox="1"/>
          <p:nvPr/>
        </p:nvSpPr>
        <p:spPr>
          <a:xfrm>
            <a:off x="4885150" y="4248411"/>
            <a:ext cx="1492684"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Nerve thickness: 42.8 um</a:t>
            </a:r>
          </a:p>
        </p:txBody>
      </p:sp>
    </p:spTree>
    <p:extLst>
      <p:ext uri="{BB962C8B-B14F-4D97-AF65-F5344CB8AC3E}">
        <p14:creationId xmlns:p14="http://schemas.microsoft.com/office/powerpoint/2010/main" val="212781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7548D4-858D-1B79-3BE8-C4612AF46024}"/>
              </a:ext>
            </a:extLst>
          </p:cNvPr>
          <p:cNvPicPr>
            <a:picLocks noChangeAspect="1"/>
          </p:cNvPicPr>
          <p:nvPr/>
        </p:nvPicPr>
        <p:blipFill>
          <a:blip r:embed="rId2">
            <a:extLst>
              <a:ext uri="{28A0092B-C50C-407E-A947-70E740481C1C}">
                <a14:useLocalDpi xmlns:a14="http://schemas.microsoft.com/office/drawing/2010/main" val="0"/>
              </a:ext>
            </a:extLst>
          </a:blip>
          <a:srcRect t="10976" r="-1" b="14871"/>
          <a:stretch/>
        </p:blipFill>
        <p:spPr>
          <a:xfrm>
            <a:off x="1" y="10"/>
            <a:ext cx="6936390" cy="6857990"/>
          </a:xfrm>
          <a:prstGeom prst="rect">
            <a:avLst/>
          </a:prstGeom>
        </p:spPr>
      </p:pic>
      <p:sp>
        <p:nvSpPr>
          <p:cNvPr id="8" name="Content Placeholder 7">
            <a:extLst>
              <a:ext uri="{FF2B5EF4-FFF2-40B4-BE49-F238E27FC236}">
                <a16:creationId xmlns:a16="http://schemas.microsoft.com/office/drawing/2014/main" id="{D375393A-4809-EA2B-9B23-B596F72A93D5}"/>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0" indent="0">
              <a:buNone/>
            </a:pPr>
            <a:r>
              <a:rPr lang="en-US" sz="2000"/>
              <a:t>Calretinin:</a:t>
            </a:r>
            <a:endParaRPr lang="en-US"/>
          </a:p>
          <a:p>
            <a:pPr marL="0" indent="0">
              <a:buNone/>
            </a:pPr>
            <a:r>
              <a:rPr lang="en-US" sz="2000"/>
              <a:t> Normal (expected) stain-  submucosal ganglion cells (red arrow) and mucosal neurites in lamina propria (blue arrow) </a:t>
            </a:r>
            <a:endParaRPr lang="en-US" sz="2000">
              <a:solidFill>
                <a:srgbClr val="FF0000"/>
              </a:solidFill>
            </a:endParaRPr>
          </a:p>
        </p:txBody>
      </p:sp>
      <p:sp>
        <p:nvSpPr>
          <p:cNvPr id="3" name="Arrow: Right 2">
            <a:extLst>
              <a:ext uri="{FF2B5EF4-FFF2-40B4-BE49-F238E27FC236}">
                <a16:creationId xmlns:a16="http://schemas.microsoft.com/office/drawing/2014/main" id="{97BBA8FC-C314-9E50-70F8-B9D418FAF17F}"/>
              </a:ext>
            </a:extLst>
          </p:cNvPr>
          <p:cNvSpPr/>
          <p:nvPr/>
        </p:nvSpPr>
        <p:spPr>
          <a:xfrm>
            <a:off x="5025209" y="5945899"/>
            <a:ext cx="451228" cy="24391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F18FD6AB-CA71-7BFE-F95C-E6F4C93102ED}"/>
              </a:ext>
            </a:extLst>
          </p:cNvPr>
          <p:cNvSpPr/>
          <p:nvPr/>
        </p:nvSpPr>
        <p:spPr>
          <a:xfrm>
            <a:off x="1031943" y="6254557"/>
            <a:ext cx="470519" cy="22145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69866ECE-ABDB-B5EC-19C8-9102CAB0D223}"/>
              </a:ext>
            </a:extLst>
          </p:cNvPr>
          <p:cNvSpPr/>
          <p:nvPr/>
        </p:nvSpPr>
        <p:spPr>
          <a:xfrm>
            <a:off x="1125888" y="4093815"/>
            <a:ext cx="470519" cy="137944"/>
          </a:xfrm>
          <a:prstGeom prst="rightArrow">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68554D3-BFBB-C8F5-E9F0-C481330BA267}"/>
              </a:ext>
            </a:extLst>
          </p:cNvPr>
          <p:cNvSpPr/>
          <p:nvPr/>
        </p:nvSpPr>
        <p:spPr>
          <a:xfrm>
            <a:off x="5029832" y="1244144"/>
            <a:ext cx="470519" cy="137944"/>
          </a:xfrm>
          <a:prstGeom prst="rightArrow">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3F6D685-F8C8-36CB-84A4-6FE0545A47E7}"/>
              </a:ext>
            </a:extLst>
          </p:cNvPr>
          <p:cNvSpPr/>
          <p:nvPr/>
        </p:nvSpPr>
        <p:spPr>
          <a:xfrm>
            <a:off x="5760517" y="3571897"/>
            <a:ext cx="470519" cy="137944"/>
          </a:xfrm>
          <a:prstGeom prst="rightArrow">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34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13D972-88EB-A97D-A971-3FF53875FAFF}"/>
              </a:ext>
            </a:extLst>
          </p:cNvPr>
          <p:cNvSpPr txBox="1"/>
          <p:nvPr/>
        </p:nvSpPr>
        <p:spPr>
          <a:xfrm>
            <a:off x="8112056" y="2398575"/>
            <a:ext cx="281016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Calretinin: mucosal neurites present within lamina propria; no ganglion cells identified within the submucosal tissue (representative of  transition zone) </a:t>
            </a:r>
          </a:p>
        </p:txBody>
      </p:sp>
      <p:pic>
        <p:nvPicPr>
          <p:cNvPr id="8" name="Picture 7" descr="A microscope view of a cell&#10;&#10;AI-generated content may be incorrect.">
            <a:extLst>
              <a:ext uri="{FF2B5EF4-FFF2-40B4-BE49-F238E27FC236}">
                <a16:creationId xmlns:a16="http://schemas.microsoft.com/office/drawing/2014/main" id="{31D6DE32-8AB7-2280-B3BC-1E94622038B0}"/>
              </a:ext>
            </a:extLst>
          </p:cNvPr>
          <p:cNvPicPr>
            <a:picLocks noChangeAspect="1"/>
          </p:cNvPicPr>
          <p:nvPr/>
        </p:nvPicPr>
        <p:blipFill>
          <a:blip r:embed="rId2"/>
          <a:srcRect b="4314"/>
          <a:stretch/>
        </p:blipFill>
        <p:spPr>
          <a:xfrm>
            <a:off x="2256012" y="100222"/>
            <a:ext cx="5207672" cy="6619297"/>
          </a:xfrm>
          <a:prstGeom prst="rect">
            <a:avLst/>
          </a:prstGeom>
        </p:spPr>
      </p:pic>
      <p:sp>
        <p:nvSpPr>
          <p:cNvPr id="4" name="Arrow: Right 3">
            <a:extLst>
              <a:ext uri="{FF2B5EF4-FFF2-40B4-BE49-F238E27FC236}">
                <a16:creationId xmlns:a16="http://schemas.microsoft.com/office/drawing/2014/main" id="{1A8904E6-08F8-8DAF-CF7D-D1406481A9A7}"/>
              </a:ext>
            </a:extLst>
          </p:cNvPr>
          <p:cNvSpPr/>
          <p:nvPr/>
        </p:nvSpPr>
        <p:spPr>
          <a:xfrm rot="-5400000">
            <a:off x="5990162" y="3644966"/>
            <a:ext cx="219999" cy="137944"/>
          </a:xfrm>
          <a:prstGeom prst="rightArrow">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C835D3A-F210-1A36-97B9-4DDEADBAEF92}"/>
              </a:ext>
            </a:extLst>
          </p:cNvPr>
          <p:cNvSpPr/>
          <p:nvPr/>
        </p:nvSpPr>
        <p:spPr>
          <a:xfrm rot="-2040000">
            <a:off x="3645011" y="3979060"/>
            <a:ext cx="261752" cy="64876"/>
          </a:xfrm>
          <a:prstGeom prst="rightArrow">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EB98611-490D-A4D8-DCAF-61A7FB55F77E}"/>
              </a:ext>
            </a:extLst>
          </p:cNvPr>
          <p:cNvSpPr/>
          <p:nvPr/>
        </p:nvSpPr>
        <p:spPr>
          <a:xfrm rot="-2040000">
            <a:off x="2329778" y="4386156"/>
            <a:ext cx="261752" cy="64876"/>
          </a:xfrm>
          <a:prstGeom prst="rightArrow">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41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microscope view of a cell&#10;&#10;AI-generated content may be incorrect.">
            <a:extLst>
              <a:ext uri="{FF2B5EF4-FFF2-40B4-BE49-F238E27FC236}">
                <a16:creationId xmlns:a16="http://schemas.microsoft.com/office/drawing/2014/main" id="{30908E6C-EE94-EC31-12A2-13D832A5C4D3}"/>
              </a:ext>
            </a:extLst>
          </p:cNvPr>
          <p:cNvPicPr>
            <a:picLocks noGrp="1" noChangeAspect="1"/>
          </p:cNvPicPr>
          <p:nvPr>
            <p:ph idx="1"/>
          </p:nvPr>
        </p:nvPicPr>
        <p:blipFill>
          <a:blip r:embed="rId2"/>
          <a:srcRect t="9162" b="48658"/>
          <a:stretch/>
        </p:blipFill>
        <p:spPr>
          <a:xfrm>
            <a:off x="1143061" y="643467"/>
            <a:ext cx="9905878" cy="5571066"/>
          </a:xfrm>
          <a:prstGeom prst="rect">
            <a:avLst/>
          </a:prstGeom>
        </p:spPr>
      </p:pic>
      <p:sp>
        <p:nvSpPr>
          <p:cNvPr id="5" name="TextBox 4">
            <a:extLst>
              <a:ext uri="{FF2B5EF4-FFF2-40B4-BE49-F238E27FC236}">
                <a16:creationId xmlns:a16="http://schemas.microsoft.com/office/drawing/2014/main" id="{7FFB43E3-703E-FD0B-D736-70730A142D20}"/>
              </a:ext>
            </a:extLst>
          </p:cNvPr>
          <p:cNvSpPr txBox="1"/>
          <p:nvPr/>
        </p:nvSpPr>
        <p:spPr>
          <a:xfrm>
            <a:off x="1367411" y="6213397"/>
            <a:ext cx="94597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Abnormal Calretinin </a:t>
            </a:r>
            <a:r>
              <a:rPr lang="en-US" dirty="0" err="1"/>
              <a:t>immunostain</a:t>
            </a:r>
            <a:r>
              <a:rPr lang="en-US" dirty="0"/>
              <a:t> with complete absence of submucosal Ganglion cells and mucosal neurites.</a:t>
            </a:r>
          </a:p>
        </p:txBody>
      </p:sp>
    </p:spTree>
    <p:extLst>
      <p:ext uri="{BB962C8B-B14F-4D97-AF65-F5344CB8AC3E}">
        <p14:creationId xmlns:p14="http://schemas.microsoft.com/office/powerpoint/2010/main" val="4068748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Case of the month March 2025</vt:lpstr>
      <vt:lpstr>Q1: 10-day old female presented with abdominal distention, bilious emesis with concern for bowel obstruction, and lack of stools for six days, previously normal, ultrasound negative for pyloric stenosis, underwent rectal suction biopsy.   Which of the following is an adequate biopsy specimen for the diagnosis of this condition? </vt:lpstr>
      <vt:lpstr>Q2: Which of the following features define the transition zone? </vt:lpstr>
      <vt:lpstr>Explanations: </vt:lpstr>
      <vt:lpstr>PowerPoint Presentation</vt:lpstr>
      <vt:lpstr>PowerPoint Presentation</vt:lpstr>
      <vt:lpstr>PowerPoint Presentation</vt:lpstr>
      <vt:lpstr>PowerPoint Presentation</vt:lpstr>
      <vt:lpstr>PowerPoint Presentation</vt:lpstr>
      <vt:lpstr>Hirschsprung-associated enterocolitis (HAEC)</vt:lpstr>
      <vt:lpstr>Etiology/Pathogenesis</vt:lpstr>
      <vt:lpstr>Definition/presentation</vt:lpstr>
      <vt:lpstr>Diagnostic procedures</vt:lpstr>
      <vt:lpstr>Adequacy and Diagnostic Features of HD</vt:lpstr>
      <vt:lpstr>Pediatr Dev Pathol. 2020 Jan-Feb;23(1):8-22.</vt:lpstr>
      <vt:lpstr>Pathology report</vt:lpstr>
      <vt:lpstr>Surgery</vt:lpstr>
      <vt:lpstr>Intraoperative pathology</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41</cp:revision>
  <dcterms:created xsi:type="dcterms:W3CDTF">2025-03-17T14:38:49Z</dcterms:created>
  <dcterms:modified xsi:type="dcterms:W3CDTF">2025-03-27T01:06:03Z</dcterms:modified>
</cp:coreProperties>
</file>