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7" r:id="rId6"/>
    <p:sldId id="261" r:id="rId7"/>
    <p:sldId id="266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1BAF7A-E3D9-F135-AD3A-6C8BE90A404C}" v="246" dt="2025-05-12T16:57:52.8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Case of the month</a:t>
            </a:r>
            <a:br>
              <a:rPr lang="en-US"/>
            </a:br>
            <a:r>
              <a:rPr lang="en-US"/>
              <a:t> May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Sonal Italiya, MD, (Pathology Resident,PGY-2)</a:t>
            </a:r>
          </a:p>
          <a:p>
            <a:r>
              <a:rPr lang="en-US"/>
              <a:t>Oluwaseyi Olayinka, MD (Assistant Professor)</a:t>
            </a:r>
          </a:p>
          <a:p>
            <a:r>
              <a:rPr lang="en-US"/>
              <a:t>E. Celia Marginean, MD (Professor, Director of GI/Liver fellowship)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Content Placeholder 3" descr="A pink and purple cells&#10;&#10;AI-generated content may be incorrect.">
            <a:extLst>
              <a:ext uri="{FF2B5EF4-FFF2-40B4-BE49-F238E27FC236}">
                <a16:creationId xmlns:a16="http://schemas.microsoft.com/office/drawing/2014/main" id="{640B3248-2380-73A6-212C-FBCBE071E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869" t="2385" r="14227" b="1749"/>
          <a:stretch/>
        </p:blipFill>
        <p:spPr>
          <a:xfrm>
            <a:off x="130648" y="133937"/>
            <a:ext cx="7408364" cy="65820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1F43CF-8017-2F42-C725-ED505A36AA04}"/>
              </a:ext>
            </a:extLst>
          </p:cNvPr>
          <p:cNvSpPr txBox="1"/>
          <p:nvPr/>
        </p:nvSpPr>
        <p:spPr>
          <a:xfrm>
            <a:off x="7539544" y="138464"/>
            <a:ext cx="4515530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ptos"/>
                <a:cs typeface="Arial"/>
              </a:rPr>
              <a:t>The duodenum shows Brunner gland hyperplasia</a:t>
            </a:r>
            <a:endParaRPr lang="en-US"/>
          </a:p>
          <a:p>
            <a:endParaRPr lang="en-US" sz="2800">
              <a:latin typeface="Aptos"/>
              <a:cs typeface="Arial"/>
            </a:endParaRPr>
          </a:p>
          <a:p>
            <a:r>
              <a:rPr lang="en-US" sz="2800">
                <a:latin typeface="Aptos"/>
                <a:cs typeface="Arial"/>
              </a:rPr>
              <a:t>The ampulla (arrow) and</a:t>
            </a:r>
            <a:endParaRPr lang="en-US">
              <a:latin typeface="Aptos"/>
              <a:cs typeface="Arial"/>
            </a:endParaRPr>
          </a:p>
          <a:p>
            <a:r>
              <a:rPr lang="en-US" sz="2800">
                <a:latin typeface="Aptos"/>
                <a:cs typeface="Arial"/>
              </a:rPr>
              <a:t>pancreatoduodenal groove shows marked fibrosis, few abscess formation  along with dilated and ruptured ducts containing  </a:t>
            </a:r>
            <a:endParaRPr lang="en-US">
              <a:latin typeface="Aptos"/>
              <a:cs typeface="Arial"/>
            </a:endParaRPr>
          </a:p>
          <a:p>
            <a:r>
              <a:rPr lang="en-US" sz="2800">
                <a:latin typeface="Aptos"/>
                <a:cs typeface="Arial"/>
              </a:rPr>
              <a:t>proteinaceous material (arrow heads)</a:t>
            </a:r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E12E7339-A636-B424-E933-9E649CC2ED2A}"/>
              </a:ext>
            </a:extLst>
          </p:cNvPr>
          <p:cNvSpPr/>
          <p:nvPr/>
        </p:nvSpPr>
        <p:spPr>
          <a:xfrm>
            <a:off x="4529865" y="2046155"/>
            <a:ext cx="82460" cy="245074"/>
          </a:xfrm>
          <a:prstGeom prst="triangle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325023F-A29C-3EAA-1313-FE53FABF822F}"/>
              </a:ext>
            </a:extLst>
          </p:cNvPr>
          <p:cNvSpPr/>
          <p:nvPr/>
        </p:nvSpPr>
        <p:spPr>
          <a:xfrm>
            <a:off x="3654703" y="4089729"/>
            <a:ext cx="103056" cy="214183"/>
          </a:xfrm>
          <a:prstGeom prst="triangl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C9A1A9-C085-19E6-1B48-3663D574DEAE}"/>
              </a:ext>
            </a:extLst>
          </p:cNvPr>
          <p:cNvSpPr txBox="1"/>
          <p:nvPr/>
        </p:nvSpPr>
        <p:spPr>
          <a:xfrm>
            <a:off x="6514313" y="6344413"/>
            <a:ext cx="120890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 &amp;E, 20x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EB27BC1-AA1C-6318-9CF5-615D2E1E295A}"/>
              </a:ext>
            </a:extLst>
          </p:cNvPr>
          <p:cNvSpPr/>
          <p:nvPr/>
        </p:nvSpPr>
        <p:spPr>
          <a:xfrm flipH="1">
            <a:off x="2106472" y="2880241"/>
            <a:ext cx="89650" cy="292849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9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nk and white background&#10;&#10;AI-generated content may be incorrect.">
            <a:extLst>
              <a:ext uri="{FF2B5EF4-FFF2-40B4-BE49-F238E27FC236}">
                <a16:creationId xmlns:a16="http://schemas.microsoft.com/office/drawing/2014/main" id="{F3E26A16-CF5B-B8B7-2362-28294C37EB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76" t="295" r="40915" b="885"/>
          <a:stretch/>
        </p:blipFill>
        <p:spPr>
          <a:xfrm>
            <a:off x="-102305" y="110939"/>
            <a:ext cx="6948498" cy="59339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D32209-5079-1F4E-DFB3-255475C1D316}"/>
              </a:ext>
            </a:extLst>
          </p:cNvPr>
          <p:cNvSpPr txBox="1"/>
          <p:nvPr/>
        </p:nvSpPr>
        <p:spPr>
          <a:xfrm>
            <a:off x="5703521" y="5663313"/>
            <a:ext cx="1157416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H&amp;E,40x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54EDB-5193-0C3E-DDCD-3884CF6987B5}"/>
              </a:ext>
            </a:extLst>
          </p:cNvPr>
          <p:cNvSpPr txBox="1"/>
          <p:nvPr/>
        </p:nvSpPr>
        <p:spPr>
          <a:xfrm>
            <a:off x="7020169" y="703384"/>
            <a:ext cx="5082361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The high-power view shows ampulla and pancreatoduodenal groove with marked fibrosis and dilated ducts containing proteinaceous material</a:t>
            </a:r>
            <a:endParaRPr lang="en-US"/>
          </a:p>
          <a:p>
            <a:r>
              <a:rPr lang="en-US"/>
              <a:t>(arrow heads)</a:t>
            </a:r>
          </a:p>
        </p:txBody>
      </p:sp>
    </p:spTree>
    <p:extLst>
      <p:ext uri="{BB962C8B-B14F-4D97-AF65-F5344CB8AC3E}">
        <p14:creationId xmlns:p14="http://schemas.microsoft.com/office/powerpoint/2010/main" val="4174773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ink and white cell&#10;&#10;AI-generated content may be incorrect.">
            <a:extLst>
              <a:ext uri="{FF2B5EF4-FFF2-40B4-BE49-F238E27FC236}">
                <a16:creationId xmlns:a16="http://schemas.microsoft.com/office/drawing/2014/main" id="{4F430D46-E4AF-9220-D9B7-BC29798BD5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50"/>
          <a:stretch/>
        </p:blipFill>
        <p:spPr>
          <a:xfrm>
            <a:off x="619039" y="173518"/>
            <a:ext cx="10953922" cy="6069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48B678-807D-FA28-CFBF-7CB40B1163EC}"/>
              </a:ext>
            </a:extLst>
          </p:cNvPr>
          <p:cNvSpPr txBox="1"/>
          <p:nvPr/>
        </p:nvSpPr>
        <p:spPr>
          <a:xfrm>
            <a:off x="625192" y="6239981"/>
            <a:ext cx="10824181" cy="924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>
                <a:latin typeface="Arial"/>
                <a:cs typeface="Arial"/>
              </a:rPr>
              <a:t>An 1mm focus of invasive adenocarcinoma next to ampulla (circled). Ampulla shows focal low and high-grade dysplasia </a:t>
            </a:r>
            <a:endParaRPr lang="en-US"/>
          </a:p>
          <a:p>
            <a:pPr algn="l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3F58063-9485-F35B-3ED4-A09061D6EB91}"/>
              </a:ext>
            </a:extLst>
          </p:cNvPr>
          <p:cNvSpPr/>
          <p:nvPr/>
        </p:nvSpPr>
        <p:spPr>
          <a:xfrm>
            <a:off x="7011150" y="785268"/>
            <a:ext cx="2136464" cy="356992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1DEA6-FF5C-BEAA-A00C-49C8313C8972}"/>
              </a:ext>
            </a:extLst>
          </p:cNvPr>
          <p:cNvSpPr txBox="1"/>
          <p:nvPr/>
        </p:nvSpPr>
        <p:spPr>
          <a:xfrm>
            <a:off x="10318267" y="5878517"/>
            <a:ext cx="1260389" cy="3657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H&amp;E,100x</a:t>
            </a:r>
          </a:p>
        </p:txBody>
      </p:sp>
    </p:spTree>
    <p:extLst>
      <p:ext uri="{BB962C8B-B14F-4D97-AF65-F5344CB8AC3E}">
        <p14:creationId xmlns:p14="http://schemas.microsoft.com/office/powerpoint/2010/main" val="2930946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5D7F0A-E244-3019-A64A-508C39DB2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F01960-520B-CA49-044F-0F3694096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62E2C-75CF-C450-6ED0-A541CED32F86}"/>
              </a:ext>
            </a:extLst>
          </p:cNvPr>
          <p:cNvSpPr txBox="1"/>
          <p:nvPr/>
        </p:nvSpPr>
        <p:spPr>
          <a:xfrm>
            <a:off x="1685813" y="6312061"/>
            <a:ext cx="67567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>
                <a:latin typeface="Arial"/>
                <a:cs typeface="Arial"/>
              </a:rPr>
              <a:t>The high-power view shows dysplastic epithelium</a:t>
            </a:r>
            <a:endParaRPr lang="en-US"/>
          </a:p>
          <a:p>
            <a:pPr algn="l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EC448-67C5-C57D-E01D-B7F4A6353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054" y="164811"/>
            <a:ext cx="8948348" cy="5992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48A226-303E-B6D8-77C9-48799E6D5B4B}"/>
              </a:ext>
            </a:extLst>
          </p:cNvPr>
          <p:cNvSpPr txBox="1"/>
          <p:nvPr/>
        </p:nvSpPr>
        <p:spPr>
          <a:xfrm>
            <a:off x="9265589" y="5662317"/>
            <a:ext cx="1229496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H&amp;E,100x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3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and white cell&#10;&#10;AI-generated content may be incorrect.">
            <a:extLst>
              <a:ext uri="{FF2B5EF4-FFF2-40B4-BE49-F238E27FC236}">
                <a16:creationId xmlns:a16="http://schemas.microsoft.com/office/drawing/2014/main" id="{FA033D2B-DD37-3C3F-888D-C86648DC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50"/>
          <a:stretch/>
        </p:blipFill>
        <p:spPr>
          <a:xfrm>
            <a:off x="1015844" y="312411"/>
            <a:ext cx="10768571" cy="5905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9A220C-65E5-7076-3D12-E5C852B5DC45}"/>
              </a:ext>
            </a:extLst>
          </p:cNvPr>
          <p:cNvSpPr txBox="1"/>
          <p:nvPr/>
        </p:nvSpPr>
        <p:spPr>
          <a:xfrm>
            <a:off x="1015936" y="6221099"/>
            <a:ext cx="10447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</a:rPr>
              <a:t>Minute foci and single cells of invasive adenocarcinoma (circled) admixed with purulent exudate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503909-BE83-CCD5-68ED-BE4E0B22A9F0}"/>
              </a:ext>
            </a:extLst>
          </p:cNvPr>
          <p:cNvSpPr/>
          <p:nvPr/>
        </p:nvSpPr>
        <p:spPr>
          <a:xfrm>
            <a:off x="9193529" y="1611163"/>
            <a:ext cx="934394" cy="49933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59838D-B44B-33E8-9CE6-28FEB549EB43}"/>
              </a:ext>
            </a:extLst>
          </p:cNvPr>
          <p:cNvSpPr/>
          <p:nvPr/>
        </p:nvSpPr>
        <p:spPr>
          <a:xfrm>
            <a:off x="10119547" y="2033306"/>
            <a:ext cx="731051" cy="38351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4EFF2A-39D4-A3DB-6B7A-5C3692CC20A1}"/>
              </a:ext>
            </a:extLst>
          </p:cNvPr>
          <p:cNvSpPr/>
          <p:nvPr/>
        </p:nvSpPr>
        <p:spPr>
          <a:xfrm>
            <a:off x="10491340" y="3425228"/>
            <a:ext cx="494215" cy="31917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A6CB74-9248-6A4A-BC1E-BF3AF7761B9F}"/>
              </a:ext>
            </a:extLst>
          </p:cNvPr>
          <p:cNvSpPr/>
          <p:nvPr/>
        </p:nvSpPr>
        <p:spPr>
          <a:xfrm>
            <a:off x="11366760" y="2495753"/>
            <a:ext cx="491644" cy="40925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EC2CE-66F0-D1F6-4BAA-31F48C92F662}"/>
              </a:ext>
            </a:extLst>
          </p:cNvPr>
          <p:cNvSpPr txBox="1"/>
          <p:nvPr/>
        </p:nvSpPr>
        <p:spPr>
          <a:xfrm>
            <a:off x="10526764" y="5850218"/>
            <a:ext cx="1239794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H&amp;E, 100x</a:t>
            </a:r>
          </a:p>
        </p:txBody>
      </p:sp>
    </p:spTree>
    <p:extLst>
      <p:ext uri="{BB962C8B-B14F-4D97-AF65-F5344CB8AC3E}">
        <p14:creationId xmlns:p14="http://schemas.microsoft.com/office/powerpoint/2010/main" val="1626454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ED5440-01D1-24E9-364E-C0AD473E4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96C8CE-C4C3-E632-BC59-678D0098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08CA7-12CD-B33B-D255-AC4068FDF25D}"/>
              </a:ext>
            </a:extLst>
          </p:cNvPr>
          <p:cNvSpPr txBox="1"/>
          <p:nvPr/>
        </p:nvSpPr>
        <p:spPr>
          <a:xfrm>
            <a:off x="1716705" y="6250278"/>
            <a:ext cx="767320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>
                <a:latin typeface="Arial"/>
                <a:cs typeface="Arial"/>
              </a:rPr>
              <a:t>The high-power view shows focus of invasive adenocarcinoma</a:t>
            </a:r>
          </a:p>
          <a:p>
            <a:pPr algn="l"/>
            <a:endParaRPr lang="en-US"/>
          </a:p>
        </p:txBody>
      </p:sp>
      <p:pic>
        <p:nvPicPr>
          <p:cNvPr id="8" name="Picture 7" descr="A purple and white cell&#10;&#10;AI-generated content may be incorrect.">
            <a:extLst>
              <a:ext uri="{FF2B5EF4-FFF2-40B4-BE49-F238E27FC236}">
                <a16:creationId xmlns:a16="http://schemas.microsoft.com/office/drawing/2014/main" id="{B99A9C0D-BBB0-3BB5-38C9-E433B0DBC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351" y="185405"/>
            <a:ext cx="8773296" cy="5879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D3C933-CAAC-E24D-A547-F81E685B0AD3}"/>
              </a:ext>
            </a:extLst>
          </p:cNvPr>
          <p:cNvSpPr txBox="1"/>
          <p:nvPr/>
        </p:nvSpPr>
        <p:spPr>
          <a:xfrm>
            <a:off x="9070124" y="5690670"/>
            <a:ext cx="1260389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H&amp;E,100x</a:t>
            </a:r>
          </a:p>
        </p:txBody>
      </p:sp>
    </p:spTree>
    <p:extLst>
      <p:ext uri="{BB962C8B-B14F-4D97-AF65-F5344CB8AC3E}">
        <p14:creationId xmlns:p14="http://schemas.microsoft.com/office/powerpoint/2010/main" val="2214993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hite and brown surface with brown spots&#10;&#10;AI-generated content may be incorrect.">
            <a:extLst>
              <a:ext uri="{FF2B5EF4-FFF2-40B4-BE49-F238E27FC236}">
                <a16:creationId xmlns:a16="http://schemas.microsoft.com/office/drawing/2014/main" id="{D4231D98-54DF-98F6-7DA7-93EB43A5BF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50"/>
          <a:stretch/>
        </p:blipFill>
        <p:spPr>
          <a:xfrm>
            <a:off x="680822" y="163222"/>
            <a:ext cx="10923031" cy="61935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F31A98-2F3F-2CF8-7B65-4CAB9E7F58BF}"/>
              </a:ext>
            </a:extLst>
          </p:cNvPr>
          <p:cNvSpPr txBox="1"/>
          <p:nvPr/>
        </p:nvSpPr>
        <p:spPr>
          <a:xfrm>
            <a:off x="683033" y="6349214"/>
            <a:ext cx="11510028" cy="6566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>
                <a:latin typeface="Arial"/>
                <a:cs typeface="Arial"/>
              </a:rPr>
              <a:t>Minute foci and single cells of invasive adenocarcinoma (circled) confirmed by pan cytokeratin</a:t>
            </a:r>
          </a:p>
          <a:p>
            <a:pPr algn="l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8E77401-7407-EE9E-757D-5F8F492EC067}"/>
              </a:ext>
            </a:extLst>
          </p:cNvPr>
          <p:cNvSpPr/>
          <p:nvPr/>
        </p:nvSpPr>
        <p:spPr>
          <a:xfrm>
            <a:off x="7427897" y="2527176"/>
            <a:ext cx="3678390" cy="264870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5D3CF3-A3D7-3D8E-8BBC-1D4632240F14}"/>
              </a:ext>
            </a:extLst>
          </p:cNvPr>
          <p:cNvSpPr txBox="1"/>
          <p:nvPr/>
        </p:nvSpPr>
        <p:spPr>
          <a:xfrm>
            <a:off x="9713364" y="5955795"/>
            <a:ext cx="1888525" cy="30777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Keratin AE1/3, 100x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43894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195</Words>
  <Application>Microsoft Office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Case of the month  May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Marginean, Celia</cp:lastModifiedBy>
  <cp:revision>2</cp:revision>
  <dcterms:created xsi:type="dcterms:W3CDTF">2025-04-24T17:07:29Z</dcterms:created>
  <dcterms:modified xsi:type="dcterms:W3CDTF">2025-05-22T19:10:39Z</dcterms:modified>
</cp:coreProperties>
</file>