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8" r:id="rId4"/>
    <p:sldId id="259" r:id="rId5"/>
    <p:sldId id="262" r:id="rId6"/>
    <p:sldId id="265" r:id="rId7"/>
    <p:sldId id="260" r:id="rId8"/>
    <p:sldId id="264"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2DDF2-A960-85CA-D312-C13A57F7B092}" v="1" dt="2025-06-20T18:39:16.619"/>
    <p1510:client id="{3B916963-CA3D-93D8-B178-67BE58F6EB51}" v="9" dt="2025-06-19T18:46:12.619"/>
    <p1510:client id="{70B11836-2A61-00D7-053F-71FC971EF7F3}" v="31" dt="2025-06-19T18:56:28.649"/>
    <p1510:client id="{BBD0E5E0-C967-E056-7BE3-837E1700C340}" v="335" dt="2025-06-19T23:52:02.123"/>
    <p1510:client id="{F81E3621-74E2-9DBB-2AC8-A6F3720F1F43}" v="14" dt="2025-06-20T18:37:47.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A59B2-3583-AD29-385D-824952C24D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B10D1D-84D3-4027-7DFD-DFF8CC8823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BEA0B-B44B-5CD1-58FE-F14BBC9ECB33}"/>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DA760784-6E25-DD7A-FA5E-C7DE97FBB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F334E-8657-4E76-BCA5-F95EB040AACE}"/>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281587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F783-7FAB-D484-54F9-D880CE5C60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64E60E-8C8C-1025-0244-833B62B22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D8C93-77B1-1BFC-6AC2-30A2B5C4EF79}"/>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B13F922D-4D72-B0C6-A954-9979B07AA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E231B-B6E8-DEB2-750C-A4344E9E273E}"/>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90737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937E2-44E3-D2D5-DF50-33F6B3D68F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DF3C7-5FBE-110B-1B67-71D084C96E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B3E22-ED4F-8467-50D3-E51D5696FB11}"/>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2402814D-64F5-96CE-A350-CA161E011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669A7-3EDB-773C-8215-20864F87843F}"/>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429492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AC7F-38A6-0D61-3BE8-CEAB0C030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6B5F2-F336-BCEA-25D8-8F1CCE9E03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D0A2-2424-39B1-3B9C-76C8F77E0E55}"/>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50DB3372-72D9-9AA5-780B-9235C10D9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4FB68-6CD5-8010-CF09-62292CBBF674}"/>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53516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4FEC-5FBC-3EF9-1729-E856960C5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03504-5B6E-5655-AFC0-4995460FB6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CBD871-00EA-5AFC-D3CC-6449AF2C9AC1}"/>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84BE4721-CF0D-B51F-D3DB-F82CC4B02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AC9FB-F325-8DBA-6E93-ED3509C162C1}"/>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62416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56C1-D085-BAD6-F22F-71AE5D838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B3A6B-BB5E-B52E-2FFD-6CCB48DD3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8E55A-9EE7-B4C1-210F-866B4942FB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0FAE5-8138-0FB5-5544-FD61C10B802F}"/>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6" name="Footer Placeholder 5">
            <a:extLst>
              <a:ext uri="{FF2B5EF4-FFF2-40B4-BE49-F238E27FC236}">
                <a16:creationId xmlns:a16="http://schemas.microsoft.com/office/drawing/2014/main" id="{3C307C17-9448-56B2-21F0-C64CF4323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15E45-58B3-9082-3811-AA6547BB5C27}"/>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278177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7342-4353-9935-1D00-431E43BFCA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F977A-1E81-91A7-7CE8-9DC64C12D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656E9B-2AAF-50A4-B50F-7503C3658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931CE7-B92F-5120-9E13-D9AE4488A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EBB93A-D42A-9434-C922-BF64D0F458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106F94-EC1D-9349-C872-4DB45B13AEAC}"/>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8" name="Footer Placeholder 7">
            <a:extLst>
              <a:ext uri="{FF2B5EF4-FFF2-40B4-BE49-F238E27FC236}">
                <a16:creationId xmlns:a16="http://schemas.microsoft.com/office/drawing/2014/main" id="{82346DEE-CD35-4137-C1A6-EF46D42ED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B0243F-0E57-8BDD-AE45-1B7B9CBB5E38}"/>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365870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FCE8-8AA8-8FC9-4F23-539B913DF0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1C02FB-6D0F-6D37-087A-1CF51FFB2F03}"/>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4" name="Footer Placeholder 3">
            <a:extLst>
              <a:ext uri="{FF2B5EF4-FFF2-40B4-BE49-F238E27FC236}">
                <a16:creationId xmlns:a16="http://schemas.microsoft.com/office/drawing/2014/main" id="{B9FA2AC4-596A-CD11-A62B-773440110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5E692-F454-0A2E-6F1E-ECFCC688A92E}"/>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296095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F55FB-987C-B47C-4808-5382D30E9B07}"/>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3" name="Footer Placeholder 2">
            <a:extLst>
              <a:ext uri="{FF2B5EF4-FFF2-40B4-BE49-F238E27FC236}">
                <a16:creationId xmlns:a16="http://schemas.microsoft.com/office/drawing/2014/main" id="{34AC717D-DD63-704B-8402-70BBD2EE2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A340EE-2F1E-2A81-DF7B-D88E708FF598}"/>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163655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7F94-58CB-E78C-FB39-4CA6366B85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132EF0-B4DE-9BEC-24A8-6FAD45DAF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6C09D-AA43-1180-195D-6D38CDA7EA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F642F-F0DA-ADC7-0CA8-FCE2FFFCF7DA}"/>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6" name="Footer Placeholder 5">
            <a:extLst>
              <a:ext uri="{FF2B5EF4-FFF2-40B4-BE49-F238E27FC236}">
                <a16:creationId xmlns:a16="http://schemas.microsoft.com/office/drawing/2014/main" id="{BABD31B9-CDBC-6F5A-4752-9E499196A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B172D-3521-D641-4830-A94FA1CC7B9F}"/>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105717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08F6-2E61-56B5-5042-909F9ABE8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51C054-5B89-FC5F-D347-615579025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EACCB1-46A0-4EA1-5DB0-7AF428705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3AE7C-7ACE-4F42-88B0-E470CE8D7305}"/>
              </a:ext>
            </a:extLst>
          </p:cNvPr>
          <p:cNvSpPr>
            <a:spLocks noGrp="1"/>
          </p:cNvSpPr>
          <p:nvPr>
            <p:ph type="dt" sz="half" idx="10"/>
          </p:nvPr>
        </p:nvSpPr>
        <p:spPr/>
        <p:txBody>
          <a:bodyPr/>
          <a:lstStyle/>
          <a:p>
            <a:fld id="{983DEF26-0058-C048-81AC-75BE0C2DD01B}" type="datetimeFigureOut">
              <a:rPr lang="en-US" smtClean="0"/>
              <a:t>7/2/2025</a:t>
            </a:fld>
            <a:endParaRPr lang="en-US"/>
          </a:p>
        </p:txBody>
      </p:sp>
      <p:sp>
        <p:nvSpPr>
          <p:cNvPr id="6" name="Footer Placeholder 5">
            <a:extLst>
              <a:ext uri="{FF2B5EF4-FFF2-40B4-BE49-F238E27FC236}">
                <a16:creationId xmlns:a16="http://schemas.microsoft.com/office/drawing/2014/main" id="{2D5DCD21-6769-320D-52EF-1194FFF23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748F-F7C5-1DA6-AA7B-A7507F3EAB3E}"/>
              </a:ext>
            </a:extLst>
          </p:cNvPr>
          <p:cNvSpPr>
            <a:spLocks noGrp="1"/>
          </p:cNvSpPr>
          <p:nvPr>
            <p:ph type="sldNum" sz="quarter" idx="12"/>
          </p:nvPr>
        </p:nvSpPr>
        <p:spPr/>
        <p:txBody>
          <a:bodyPr/>
          <a:lstStyle/>
          <a:p>
            <a:fld id="{229EC08A-8776-8441-8B9E-97FFB8A23FF3}" type="slidenum">
              <a:rPr lang="en-US" smtClean="0"/>
              <a:t>‹#›</a:t>
            </a:fld>
            <a:endParaRPr lang="en-US"/>
          </a:p>
        </p:txBody>
      </p:sp>
    </p:spTree>
    <p:extLst>
      <p:ext uri="{BB962C8B-B14F-4D97-AF65-F5344CB8AC3E}">
        <p14:creationId xmlns:p14="http://schemas.microsoft.com/office/powerpoint/2010/main" val="339322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98346C-681D-243B-8E71-F7B10097E2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9D79FD-9013-6262-B874-1C3AE434B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DE785-4A32-0EDF-362B-09B0E2FE3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3DEF26-0058-C048-81AC-75BE0C2DD01B}" type="datetimeFigureOut">
              <a:rPr lang="en-US" smtClean="0"/>
              <a:t>7/2/2025</a:t>
            </a:fld>
            <a:endParaRPr lang="en-US"/>
          </a:p>
        </p:txBody>
      </p:sp>
      <p:sp>
        <p:nvSpPr>
          <p:cNvPr id="5" name="Footer Placeholder 4">
            <a:extLst>
              <a:ext uri="{FF2B5EF4-FFF2-40B4-BE49-F238E27FC236}">
                <a16:creationId xmlns:a16="http://schemas.microsoft.com/office/drawing/2014/main" id="{426B2CA3-1BEC-EE09-17D9-8D66B7823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E37971-1E59-ADD0-0BBC-B9EF17486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9EC08A-8776-8441-8B9E-97FFB8A23FF3}" type="slidenum">
              <a:rPr lang="en-US" smtClean="0"/>
              <a:t>‹#›</a:t>
            </a:fld>
            <a:endParaRPr lang="en-US"/>
          </a:p>
        </p:txBody>
      </p:sp>
    </p:spTree>
    <p:extLst>
      <p:ext uri="{BB962C8B-B14F-4D97-AF65-F5344CB8AC3E}">
        <p14:creationId xmlns:p14="http://schemas.microsoft.com/office/powerpoint/2010/main" val="1074748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7B1D-1684-A89B-14B8-7F2256C017F6}"/>
              </a:ext>
            </a:extLst>
          </p:cNvPr>
          <p:cNvSpPr>
            <a:spLocks noGrp="1"/>
          </p:cNvSpPr>
          <p:nvPr>
            <p:ph type="ctrTitle"/>
          </p:nvPr>
        </p:nvSpPr>
        <p:spPr/>
        <p:txBody>
          <a:bodyPr/>
          <a:lstStyle/>
          <a:p>
            <a:r>
              <a:rPr lang="en-US">
                <a:solidFill>
                  <a:schemeClr val="accent5">
                    <a:lumMod val="50000"/>
                  </a:schemeClr>
                </a:solidFill>
                <a:latin typeface="Calibri" panose="020F0502020204030204" pitchFamily="34" charset="0"/>
                <a:cs typeface="Calibri" panose="020F0502020204030204" pitchFamily="34" charset="0"/>
              </a:rPr>
              <a:t>Case of the month</a:t>
            </a:r>
            <a:br>
              <a:rPr lang="en-US">
                <a:solidFill>
                  <a:schemeClr val="accent5">
                    <a:lumMod val="50000"/>
                  </a:schemeClr>
                </a:solidFill>
                <a:latin typeface="Calibri" panose="020F0502020204030204" pitchFamily="34" charset="0"/>
                <a:cs typeface="Calibri" panose="020F0502020204030204" pitchFamily="34" charset="0"/>
              </a:rPr>
            </a:br>
            <a:r>
              <a:rPr lang="en-US">
                <a:solidFill>
                  <a:schemeClr val="accent5">
                    <a:lumMod val="50000"/>
                  </a:schemeClr>
                </a:solidFill>
                <a:latin typeface="Calibri" panose="020F0502020204030204" pitchFamily="34" charset="0"/>
                <a:cs typeface="Calibri" panose="020F0502020204030204" pitchFamily="34" charset="0"/>
              </a:rPr>
              <a:t>June 2025</a:t>
            </a:r>
          </a:p>
        </p:txBody>
      </p:sp>
      <p:sp>
        <p:nvSpPr>
          <p:cNvPr id="3" name="Subtitle 2">
            <a:extLst>
              <a:ext uri="{FF2B5EF4-FFF2-40B4-BE49-F238E27FC236}">
                <a16:creationId xmlns:a16="http://schemas.microsoft.com/office/drawing/2014/main" id="{7D3B806D-48A4-77F4-4C7B-6EB0EACE76A0}"/>
              </a:ext>
            </a:extLst>
          </p:cNvPr>
          <p:cNvSpPr>
            <a:spLocks noGrp="1"/>
          </p:cNvSpPr>
          <p:nvPr>
            <p:ph type="subTitle" idx="1"/>
          </p:nvPr>
        </p:nvSpPr>
        <p:spPr/>
        <p:txBody>
          <a:bodyPr vert="horz" lIns="91440" tIns="45720" rIns="91440" bIns="45720" rtlCol="0" anchor="t">
            <a:normAutofit/>
          </a:bodyPr>
          <a:lstStyle/>
          <a:p>
            <a:r>
              <a:rPr lang="en-US"/>
              <a:t>Dorsay Sadeghian, MD (PGY2)</a:t>
            </a:r>
          </a:p>
          <a:p>
            <a:r>
              <a:rPr lang="en-US"/>
              <a:t>Roshan Raza, MD (Assistant professor)</a:t>
            </a:r>
          </a:p>
          <a:p>
            <a:endParaRPr lang="en-US"/>
          </a:p>
          <a:p>
            <a:endParaRPr lang="en-US"/>
          </a:p>
          <a:p>
            <a:endParaRPr lang="en-US"/>
          </a:p>
          <a:p>
            <a:endParaRPr lang="en-US"/>
          </a:p>
        </p:txBody>
      </p:sp>
    </p:spTree>
    <p:extLst>
      <p:ext uri="{BB962C8B-B14F-4D97-AF65-F5344CB8AC3E}">
        <p14:creationId xmlns:p14="http://schemas.microsoft.com/office/powerpoint/2010/main" val="1902381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948D-ADBC-0571-C66C-E190484AB4DB}"/>
              </a:ext>
            </a:extLst>
          </p:cNvPr>
          <p:cNvSpPr>
            <a:spLocks noGrp="1"/>
          </p:cNvSpPr>
          <p:nvPr>
            <p:ph type="title"/>
          </p:nvPr>
        </p:nvSpPr>
        <p:spPr/>
        <p:txBody>
          <a:bodyPr/>
          <a:lstStyle/>
          <a:p>
            <a:r>
              <a:rPr lang="en-US">
                <a:solidFill>
                  <a:schemeClr val="accent5">
                    <a:lumMod val="50000"/>
                  </a:schemeClr>
                </a:solidFill>
                <a:latin typeface="Calibri"/>
                <a:ea typeface="Calibri"/>
                <a:cs typeface="Calibri"/>
              </a:rPr>
              <a:t>Clinical History</a:t>
            </a:r>
          </a:p>
        </p:txBody>
      </p:sp>
      <p:sp>
        <p:nvSpPr>
          <p:cNvPr id="3" name="Content Placeholder 2">
            <a:extLst>
              <a:ext uri="{FF2B5EF4-FFF2-40B4-BE49-F238E27FC236}">
                <a16:creationId xmlns:a16="http://schemas.microsoft.com/office/drawing/2014/main" id="{A2DBB78E-A4E2-1140-6F0A-A408D1639BA3}"/>
              </a:ext>
            </a:extLst>
          </p:cNvPr>
          <p:cNvSpPr>
            <a:spLocks noGrp="1"/>
          </p:cNvSpPr>
          <p:nvPr>
            <p:ph idx="1"/>
          </p:nvPr>
        </p:nvSpPr>
        <p:spPr/>
        <p:txBody>
          <a:bodyPr/>
          <a:lstStyle/>
          <a:p>
            <a:pPr algn="just"/>
            <a:r>
              <a:rPr lang="en-US">
                <a:latin typeface="Calibri" panose="020F0502020204030204" pitchFamily="34" charset="0"/>
                <a:cs typeface="Calibri" panose="020F0502020204030204" pitchFamily="34" charset="0"/>
              </a:rPr>
              <a:t>A 47-year-old male patient presented with occasional dysphagia.</a:t>
            </a:r>
          </a:p>
          <a:p>
            <a:pPr algn="just">
              <a:buNone/>
            </a:pPr>
            <a:endParaRPr lang="en-US">
              <a:latin typeface="Calibri" panose="020F0502020204030204" pitchFamily="34" charset="0"/>
              <a:cs typeface="Calibri" panose="020F0502020204030204" pitchFamily="34" charset="0"/>
            </a:endParaRPr>
          </a:p>
          <a:p>
            <a:pPr algn="just"/>
            <a:r>
              <a:rPr lang="en-US">
                <a:latin typeface="Calibri" panose="020F0502020204030204" pitchFamily="34" charset="0"/>
                <a:cs typeface="Calibri" panose="020F0502020204030204" pitchFamily="34" charset="0"/>
              </a:rPr>
              <a:t>An upper gastrointestinal endoscopy was performed, revealing a 2.8 cm esophageal nodule with intact overlying epithelium, showing no signs of erosion or ulceration. Biopsies were obtained from the lesion for further evaluation.</a:t>
            </a:r>
          </a:p>
          <a:p>
            <a:pPr algn="just"/>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37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1559CA0-5739-9C15-A68A-FCBEBD6C79E7}"/>
              </a:ext>
            </a:extLst>
          </p:cNvPr>
          <p:cNvSpPr>
            <a:spLocks noGrp="1"/>
          </p:cNvSpPr>
          <p:nvPr>
            <p:ph idx="1"/>
          </p:nvPr>
        </p:nvSpPr>
        <p:spPr>
          <a:xfrm>
            <a:off x="0" y="1846534"/>
            <a:ext cx="4782592" cy="3164932"/>
          </a:xfrm>
        </p:spPr>
        <p:txBody>
          <a:bodyPr anchor="ctr">
            <a:normAutofit/>
          </a:bodyPr>
          <a:lstStyle/>
          <a:p>
            <a:pPr algn="just"/>
            <a:r>
              <a:rPr lang="en-US" sz="2000">
                <a:latin typeface="Calibri" panose="020F0502020204030204" pitchFamily="34" charset="0"/>
                <a:cs typeface="Calibri" panose="020F0502020204030204" pitchFamily="34" charset="0"/>
              </a:rPr>
              <a:t>Microscopic examination of the biopsy revealed a moderately cellular neoplasm, consists of short fascicles of spindle cells with bland cytologic features. No evident mitotic activity or necrosis was observed.</a:t>
            </a:r>
            <a:br>
              <a:rPr lang="en-US" sz="2000"/>
            </a:br>
            <a:endParaRPr lang="en-US" sz="2000"/>
          </a:p>
        </p:txBody>
      </p:sp>
      <p:pic>
        <p:nvPicPr>
          <p:cNvPr id="5" name="Content Placeholder 4" descr="A close-up of a pink and purple stain&#10;&#10;AI-generated content may be incorrect.">
            <a:extLst>
              <a:ext uri="{FF2B5EF4-FFF2-40B4-BE49-F238E27FC236}">
                <a16:creationId xmlns:a16="http://schemas.microsoft.com/office/drawing/2014/main" id="{BCEB7686-ED4C-A9AE-91B4-18F88CCFAAFC}"/>
              </a:ext>
            </a:extLst>
          </p:cNvPr>
          <p:cNvPicPr>
            <a:picLocks noChangeAspect="1"/>
          </p:cNvPicPr>
          <p:nvPr/>
        </p:nvPicPr>
        <p:blipFill>
          <a:blip r:embed="rId2"/>
          <a:srcRect l="20999" r="39846"/>
          <a:stretch>
            <a:fillRect/>
          </a:stretch>
        </p:blipFill>
        <p:spPr>
          <a:xfrm>
            <a:off x="4844716" y="0"/>
            <a:ext cx="7409406" cy="6858000"/>
          </a:xfrm>
          <a:prstGeom prst="rect">
            <a:avLst/>
          </a:prstGeom>
        </p:spPr>
      </p:pic>
      <p:sp>
        <p:nvSpPr>
          <p:cNvPr id="10" name="Title 9">
            <a:extLst>
              <a:ext uri="{FF2B5EF4-FFF2-40B4-BE49-F238E27FC236}">
                <a16:creationId xmlns:a16="http://schemas.microsoft.com/office/drawing/2014/main" id="{76520833-655C-8094-DAB6-6C2CBAD1359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5102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white surface&#10;&#10;AI-generated content may be incorrect.">
            <a:extLst>
              <a:ext uri="{FF2B5EF4-FFF2-40B4-BE49-F238E27FC236}">
                <a16:creationId xmlns:a16="http://schemas.microsoft.com/office/drawing/2014/main" id="{D9257287-FAC7-7AB3-0792-3962FE4440C8}"/>
              </a:ext>
            </a:extLst>
          </p:cNvPr>
          <p:cNvPicPr>
            <a:picLocks noChangeAspect="1"/>
          </p:cNvPicPr>
          <p:nvPr/>
        </p:nvPicPr>
        <p:blipFill>
          <a:blip r:embed="rId2"/>
          <a:srcRect t="4242" b="4244"/>
          <a:stretch>
            <a:fillRect/>
          </a:stretch>
        </p:blipFill>
        <p:spPr>
          <a:xfrm>
            <a:off x="4637974" y="0"/>
            <a:ext cx="7550976" cy="685800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D7432-A2B3-C31C-21D3-B8D83AADD582}"/>
              </a:ext>
            </a:extLst>
          </p:cNvPr>
          <p:cNvSpPr>
            <a:spLocks noGrp="1"/>
          </p:cNvSpPr>
          <p:nvPr>
            <p:ph type="title"/>
          </p:nvPr>
        </p:nvSpPr>
        <p:spPr>
          <a:xfrm>
            <a:off x="82604" y="2477808"/>
            <a:ext cx="4235116" cy="1432454"/>
          </a:xfrm>
        </p:spPr>
        <p:txBody>
          <a:bodyPr anchor="ctr">
            <a:normAutofit/>
          </a:bodyPr>
          <a:lstStyle/>
          <a:p>
            <a:pPr marL="342900" indent="-342900" algn="just">
              <a:buFont typeface="Arial" panose="020B0604020202020204" pitchFamily="34" charset="0"/>
              <a:buChar char="•"/>
            </a:pPr>
            <a:r>
              <a:rPr lang="en-US" sz="2000">
                <a:latin typeface="Calibri" panose="020F0502020204030204" pitchFamily="34" charset="0"/>
                <a:cs typeface="Calibri" panose="020F0502020204030204" pitchFamily="34" charset="0"/>
              </a:rPr>
              <a:t>Immunohistochemical staining for </a:t>
            </a:r>
            <a:r>
              <a:rPr lang="en-US" sz="2000" b="1" u="sng">
                <a:latin typeface="Calibri" panose="020F0502020204030204" pitchFamily="34" charset="0"/>
                <a:cs typeface="Calibri" panose="020F0502020204030204" pitchFamily="34" charset="0"/>
              </a:rPr>
              <a:t>Desmin</a:t>
            </a:r>
            <a:r>
              <a:rPr lang="en-US" sz="2000">
                <a:latin typeface="Calibri" panose="020F0502020204030204" pitchFamily="34" charset="0"/>
                <a:cs typeface="Calibri" panose="020F0502020204030204" pitchFamily="34" charset="0"/>
              </a:rPr>
              <a:t> showed diffuse positive cytoplasmic expression.</a:t>
            </a:r>
          </a:p>
        </p:txBody>
      </p:sp>
    </p:spTree>
    <p:extLst>
      <p:ext uri="{BB962C8B-B14F-4D97-AF65-F5344CB8AC3E}">
        <p14:creationId xmlns:p14="http://schemas.microsoft.com/office/powerpoint/2010/main" val="75405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B5A4-7FA2-FDBA-6F34-C9B5335A53BA}"/>
              </a:ext>
            </a:extLst>
          </p:cNvPr>
          <p:cNvSpPr>
            <a:spLocks noGrp="1"/>
          </p:cNvSpPr>
          <p:nvPr>
            <p:ph type="title"/>
          </p:nvPr>
        </p:nvSpPr>
        <p:spPr>
          <a:xfrm>
            <a:off x="0" y="2322262"/>
            <a:ext cx="4267200" cy="1575970"/>
          </a:xfrm>
        </p:spPr>
        <p:txBody>
          <a:bodyPr>
            <a:normAutofit/>
          </a:bodyPr>
          <a:lstStyle/>
          <a:p>
            <a:pPr marL="342900" indent="-342900" algn="just">
              <a:buFont typeface="Arial" panose="020B0604020202020204" pitchFamily="34" charset="0"/>
              <a:buChar char="•"/>
            </a:pPr>
            <a:r>
              <a:rPr lang="en-US" sz="2000">
                <a:latin typeface="Calibri" panose="020F0502020204030204" pitchFamily="34" charset="0"/>
                <a:cs typeface="Calibri" panose="020F0502020204030204" pitchFamily="34" charset="0"/>
              </a:rPr>
              <a:t>Immunohistochemical staining for </a:t>
            </a:r>
            <a:r>
              <a:rPr lang="en-US" sz="2000" b="1" u="sng">
                <a:latin typeface="Calibri" panose="020F0502020204030204" pitchFamily="34" charset="0"/>
                <a:cs typeface="Calibri" panose="020F0502020204030204" pitchFamily="34" charset="0"/>
              </a:rPr>
              <a:t>Smooth Muscle Actin (SMA)</a:t>
            </a:r>
            <a:r>
              <a:rPr lang="en-US" sz="2000">
                <a:latin typeface="Calibri" panose="020F0502020204030204" pitchFamily="34" charset="0"/>
                <a:cs typeface="Calibri" panose="020F0502020204030204" pitchFamily="34" charset="0"/>
              </a:rPr>
              <a:t> showed diffuse positive cytoplasmic expression.</a:t>
            </a:r>
            <a:endParaRPr lang="en-US" sz="2000"/>
          </a:p>
        </p:txBody>
      </p:sp>
      <p:pic>
        <p:nvPicPr>
          <p:cNvPr id="5" name="Content Placeholder 4" descr="A group of brown worms&#10;&#10;AI-generated content may be incorrect.">
            <a:extLst>
              <a:ext uri="{FF2B5EF4-FFF2-40B4-BE49-F238E27FC236}">
                <a16:creationId xmlns:a16="http://schemas.microsoft.com/office/drawing/2014/main" id="{0E89024E-28B6-A287-DF0C-B41D20E3E631}"/>
              </a:ext>
            </a:extLst>
          </p:cNvPr>
          <p:cNvPicPr>
            <a:picLocks noGrp="1" noChangeAspect="1"/>
          </p:cNvPicPr>
          <p:nvPr>
            <p:ph idx="1"/>
          </p:nvPr>
        </p:nvPicPr>
        <p:blipFill>
          <a:blip r:embed="rId2"/>
          <a:stretch>
            <a:fillRect/>
          </a:stretch>
        </p:blipFill>
        <p:spPr>
          <a:xfrm>
            <a:off x="4395537" y="0"/>
            <a:ext cx="7796463" cy="6858000"/>
          </a:xfrm>
        </p:spPr>
      </p:pic>
    </p:spTree>
    <p:extLst>
      <p:ext uri="{BB962C8B-B14F-4D97-AF65-F5344CB8AC3E}">
        <p14:creationId xmlns:p14="http://schemas.microsoft.com/office/powerpoint/2010/main" val="412520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6DF1-82AD-104B-E3FF-5EA799586C4E}"/>
              </a:ext>
            </a:extLst>
          </p:cNvPr>
          <p:cNvSpPr>
            <a:spLocks noGrp="1"/>
          </p:cNvSpPr>
          <p:nvPr>
            <p:ph type="title"/>
          </p:nvPr>
        </p:nvSpPr>
        <p:spPr>
          <a:xfrm>
            <a:off x="82017" y="527995"/>
            <a:ext cx="4547568" cy="5350783"/>
          </a:xfrm>
        </p:spPr>
        <p:txBody>
          <a:bodyPr/>
          <a:lstStyle/>
          <a:p>
            <a:pPr marL="342900" indent="-342900" algn="just">
              <a:buFont typeface="Arial"/>
              <a:buChar char="•"/>
            </a:pPr>
            <a:r>
              <a:rPr lang="en-US" sz="2000">
                <a:latin typeface="Calibri"/>
                <a:ea typeface="Calibri"/>
                <a:cs typeface="Calibri"/>
              </a:rPr>
              <a:t>Immunohistochemical staining for </a:t>
            </a:r>
            <a:r>
              <a:rPr lang="en-US" sz="2000" b="1" u="sng">
                <a:latin typeface="Calibri"/>
                <a:ea typeface="Calibri"/>
                <a:cs typeface="Calibri"/>
              </a:rPr>
              <a:t>S100</a:t>
            </a:r>
            <a:r>
              <a:rPr lang="en-US" sz="2000">
                <a:latin typeface="Calibri"/>
                <a:ea typeface="Calibri"/>
                <a:cs typeface="Calibri"/>
              </a:rPr>
              <a:t> showed negative results. </a:t>
            </a:r>
          </a:p>
        </p:txBody>
      </p:sp>
      <p:pic>
        <p:nvPicPr>
          <p:cNvPr id="4" name="Content Placeholder 3" descr="A blue and white speckled background&#10;&#10;AI-generated content may be incorrect.">
            <a:extLst>
              <a:ext uri="{FF2B5EF4-FFF2-40B4-BE49-F238E27FC236}">
                <a16:creationId xmlns:a16="http://schemas.microsoft.com/office/drawing/2014/main" id="{70D027FF-FF7E-8F3B-928E-CED22A2DB289}"/>
              </a:ext>
            </a:extLst>
          </p:cNvPr>
          <p:cNvPicPr>
            <a:picLocks noGrp="1" noChangeAspect="1"/>
          </p:cNvPicPr>
          <p:nvPr>
            <p:ph idx="1"/>
          </p:nvPr>
        </p:nvPicPr>
        <p:blipFill>
          <a:blip r:embed="rId2"/>
          <a:stretch>
            <a:fillRect/>
          </a:stretch>
        </p:blipFill>
        <p:spPr>
          <a:xfrm>
            <a:off x="4709026" y="-1695"/>
            <a:ext cx="7486511" cy="6866677"/>
          </a:xfrm>
        </p:spPr>
      </p:pic>
    </p:spTree>
    <p:extLst>
      <p:ext uri="{BB962C8B-B14F-4D97-AF65-F5344CB8AC3E}">
        <p14:creationId xmlns:p14="http://schemas.microsoft.com/office/powerpoint/2010/main" val="405700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E7BF-DC95-661E-66B3-25AD980F650C}"/>
              </a:ext>
            </a:extLst>
          </p:cNvPr>
          <p:cNvSpPr>
            <a:spLocks noGrp="1"/>
          </p:cNvSpPr>
          <p:nvPr>
            <p:ph type="title"/>
          </p:nvPr>
        </p:nvSpPr>
        <p:spPr>
          <a:xfrm>
            <a:off x="168442" y="5380278"/>
            <a:ext cx="11855115" cy="1399507"/>
          </a:xfrm>
        </p:spPr>
        <p:txBody>
          <a:bodyPr>
            <a:noAutofit/>
          </a:bodyPr>
          <a:lstStyle/>
          <a:p>
            <a:pPr marL="342900" indent="-342900" algn="just">
              <a:buFont typeface="Arial" panose="020B0604020202020204" pitchFamily="34" charset="0"/>
              <a:buChar char="•"/>
            </a:pPr>
            <a:r>
              <a:rPr lang="en-US" sz="2000" b="1" u="sng">
                <a:latin typeface="Calibri" panose="020F0502020204030204" pitchFamily="34" charset="0"/>
                <a:cs typeface="Calibri" panose="020F0502020204030204" pitchFamily="34" charset="0"/>
              </a:rPr>
              <a:t>DOG1 and CD117</a:t>
            </a:r>
            <a:r>
              <a:rPr lang="en-US" sz="2000">
                <a:latin typeface="Calibri" panose="020F0502020204030204" pitchFamily="34" charset="0"/>
                <a:cs typeface="Calibri" panose="020F0502020204030204" pitchFamily="34" charset="0"/>
              </a:rPr>
              <a:t> immunostaining demonstrated positive cytoplasmic and membranous expression in interspersed spindle cells, mimicking GIST. </a:t>
            </a:r>
          </a:p>
        </p:txBody>
      </p:sp>
      <p:pic>
        <p:nvPicPr>
          <p:cNvPr id="5" name="Content Placeholder 4" descr="A close up of a cell&#10;&#10;AI-generated content may be incorrect.">
            <a:extLst>
              <a:ext uri="{FF2B5EF4-FFF2-40B4-BE49-F238E27FC236}">
                <a16:creationId xmlns:a16="http://schemas.microsoft.com/office/drawing/2014/main" id="{642F4FD9-69B0-F033-38AC-F1B61436F9CF}"/>
              </a:ext>
            </a:extLst>
          </p:cNvPr>
          <p:cNvPicPr>
            <a:picLocks noGrp="1" noChangeAspect="1"/>
          </p:cNvPicPr>
          <p:nvPr>
            <p:ph idx="1"/>
          </p:nvPr>
        </p:nvPicPr>
        <p:blipFill>
          <a:blip r:embed="rId2"/>
          <a:stretch>
            <a:fillRect/>
          </a:stretch>
        </p:blipFill>
        <p:spPr>
          <a:xfrm>
            <a:off x="6594967" y="0"/>
            <a:ext cx="5597033" cy="5149515"/>
          </a:xfrm>
        </p:spPr>
      </p:pic>
      <p:sp>
        <p:nvSpPr>
          <p:cNvPr id="6" name="TextBox 5">
            <a:extLst>
              <a:ext uri="{FF2B5EF4-FFF2-40B4-BE49-F238E27FC236}">
                <a16:creationId xmlns:a16="http://schemas.microsoft.com/office/drawing/2014/main" id="{82A365BC-4CE4-04C2-DE8F-6E5010372AE3}"/>
              </a:ext>
            </a:extLst>
          </p:cNvPr>
          <p:cNvSpPr txBox="1"/>
          <p:nvPr/>
        </p:nvSpPr>
        <p:spPr>
          <a:xfrm>
            <a:off x="9304421" y="16042"/>
            <a:ext cx="1347537" cy="369332"/>
          </a:xfrm>
          <a:prstGeom prst="rect">
            <a:avLst/>
          </a:prstGeom>
          <a:noFill/>
        </p:spPr>
        <p:txBody>
          <a:bodyPr wrap="square" rtlCol="0">
            <a:spAutoFit/>
          </a:bodyPr>
          <a:lstStyle/>
          <a:p>
            <a:r>
              <a:rPr lang="en-US" b="1"/>
              <a:t>DOG1</a:t>
            </a:r>
          </a:p>
        </p:txBody>
      </p:sp>
      <p:pic>
        <p:nvPicPr>
          <p:cNvPr id="7" name="Content Placeholder 4" descr="A white surface with a white pattern&#10;&#10;AI-generated content may be incorrect.">
            <a:extLst>
              <a:ext uri="{FF2B5EF4-FFF2-40B4-BE49-F238E27FC236}">
                <a16:creationId xmlns:a16="http://schemas.microsoft.com/office/drawing/2014/main" id="{82EE81A8-BCCE-82FA-E3E5-D94C4D2328A6}"/>
              </a:ext>
            </a:extLst>
          </p:cNvPr>
          <p:cNvPicPr>
            <a:picLocks noChangeAspect="1"/>
          </p:cNvPicPr>
          <p:nvPr/>
        </p:nvPicPr>
        <p:blipFill>
          <a:blip r:embed="rId3"/>
          <a:stretch>
            <a:fillRect/>
          </a:stretch>
        </p:blipFill>
        <p:spPr>
          <a:xfrm>
            <a:off x="0" y="-1"/>
            <a:ext cx="5597033" cy="5149516"/>
          </a:xfrm>
          <a:prstGeom prst="rect">
            <a:avLst/>
          </a:prstGeom>
        </p:spPr>
      </p:pic>
      <p:sp>
        <p:nvSpPr>
          <p:cNvPr id="8" name="TextBox 7">
            <a:extLst>
              <a:ext uri="{FF2B5EF4-FFF2-40B4-BE49-F238E27FC236}">
                <a16:creationId xmlns:a16="http://schemas.microsoft.com/office/drawing/2014/main" id="{925587DF-62AD-AA0F-761C-9DE18EC79ED2}"/>
              </a:ext>
            </a:extLst>
          </p:cNvPr>
          <p:cNvSpPr txBox="1"/>
          <p:nvPr/>
        </p:nvSpPr>
        <p:spPr>
          <a:xfrm>
            <a:off x="2470486" y="23881"/>
            <a:ext cx="1347537" cy="369332"/>
          </a:xfrm>
          <a:prstGeom prst="rect">
            <a:avLst/>
          </a:prstGeom>
          <a:noFill/>
        </p:spPr>
        <p:txBody>
          <a:bodyPr wrap="square" rtlCol="0">
            <a:spAutoFit/>
          </a:bodyPr>
          <a:lstStyle/>
          <a:p>
            <a:r>
              <a:rPr lang="en-US" b="1"/>
              <a:t>CD117</a:t>
            </a:r>
          </a:p>
        </p:txBody>
      </p:sp>
    </p:spTree>
    <p:extLst>
      <p:ext uri="{BB962C8B-B14F-4D97-AF65-F5344CB8AC3E}">
        <p14:creationId xmlns:p14="http://schemas.microsoft.com/office/powerpoint/2010/main" val="26628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340A-4D27-1B1C-4922-6E9821AC721B}"/>
              </a:ext>
            </a:extLst>
          </p:cNvPr>
          <p:cNvSpPr>
            <a:spLocks noGrp="1"/>
          </p:cNvSpPr>
          <p:nvPr>
            <p:ph type="title"/>
          </p:nvPr>
        </p:nvSpPr>
        <p:spPr>
          <a:xfrm>
            <a:off x="389021" y="18255"/>
            <a:ext cx="10515600" cy="1325563"/>
          </a:xfrm>
        </p:spPr>
        <p:txBody>
          <a:bodyPr/>
          <a:lstStyle/>
          <a:p>
            <a:r>
              <a:rPr lang="en-US">
                <a:solidFill>
                  <a:schemeClr val="accent5">
                    <a:lumMod val="50000"/>
                  </a:schemeClr>
                </a:solidFill>
                <a:latin typeface="Calibri"/>
                <a:ea typeface="Calibri"/>
                <a:cs typeface="Calibri"/>
              </a:rPr>
              <a:t>Discussion</a:t>
            </a:r>
          </a:p>
        </p:txBody>
      </p:sp>
      <p:sp>
        <p:nvSpPr>
          <p:cNvPr id="3" name="Content Placeholder 2">
            <a:extLst>
              <a:ext uri="{FF2B5EF4-FFF2-40B4-BE49-F238E27FC236}">
                <a16:creationId xmlns:a16="http://schemas.microsoft.com/office/drawing/2014/main" id="{43A15799-E4F3-A115-3A58-C2B747C203E4}"/>
              </a:ext>
            </a:extLst>
          </p:cNvPr>
          <p:cNvSpPr>
            <a:spLocks noGrp="1"/>
          </p:cNvSpPr>
          <p:nvPr>
            <p:ph idx="1"/>
          </p:nvPr>
        </p:nvSpPr>
        <p:spPr>
          <a:xfrm>
            <a:off x="208547" y="1187116"/>
            <a:ext cx="11678653" cy="4989847"/>
          </a:xfrm>
        </p:spPr>
        <p:txBody>
          <a:bodyPr vert="horz" lIns="91440" tIns="45720" rIns="91440" bIns="45720" rtlCol="0" anchor="t">
            <a:normAutofit fontScale="55000" lnSpcReduction="20000"/>
          </a:bodyPr>
          <a:lstStyle/>
          <a:p>
            <a:pPr algn="just"/>
            <a:r>
              <a:rPr lang="en-US" sz="2600">
                <a:latin typeface="Calibri" panose="020F0502020204030204" pitchFamily="34" charset="0"/>
                <a:cs typeface="Calibri" panose="020F0502020204030204" pitchFamily="34" charset="0"/>
              </a:rPr>
              <a:t>Spindle cell neoplasms arising in the gastrointestinal tract encompass a spectrum of mesenchymal tumors. While gastrointestinal stromal tumors (GISTs) are the most frequently encountered, other possibilities include leiomyomas, leiomyosarcomas, and a variety of rare mesenchymal lesions.</a:t>
            </a:r>
          </a:p>
          <a:p>
            <a:pPr marL="0" indent="0" algn="just">
              <a:buNone/>
            </a:pPr>
            <a:endParaRPr lang="en-US" sz="2600">
              <a:latin typeface="Calibri" panose="020F0502020204030204" pitchFamily="34" charset="0"/>
              <a:cs typeface="Calibri" panose="020F0502020204030204" pitchFamily="34" charset="0"/>
            </a:endParaRPr>
          </a:p>
          <a:p>
            <a:pPr algn="just"/>
            <a:r>
              <a:rPr lang="en-US" sz="2600">
                <a:latin typeface="Calibri"/>
                <a:ea typeface="Calibri"/>
                <a:cs typeface="Calibri"/>
              </a:rPr>
              <a:t>Preoperative differentiation between a GIST and a leiomyoma is crucial, as leiomyomas are typically managed with enucleation, whereas  GISTs may need more extensive resections, especially in esophageal GIST which in some cases may require esophagectomy. </a:t>
            </a:r>
            <a:endParaRPr lang="en-US" sz="2600">
              <a:latin typeface="Calibri" panose="020F0502020204030204" pitchFamily="34" charset="0"/>
              <a:ea typeface="Calibri"/>
              <a:cs typeface="Calibri" panose="020F0502020204030204" pitchFamily="34" charset="0"/>
            </a:endParaRPr>
          </a:p>
          <a:p>
            <a:pPr marL="0" indent="0" algn="just">
              <a:buNone/>
            </a:pPr>
            <a:endParaRPr lang="en-US" sz="2600">
              <a:latin typeface="Calibri" panose="020F0502020204030204" pitchFamily="34" charset="0"/>
              <a:cs typeface="Calibri" panose="020F0502020204030204" pitchFamily="34" charset="0"/>
            </a:endParaRPr>
          </a:p>
          <a:p>
            <a:pPr algn="just"/>
            <a:r>
              <a:rPr lang="en-US" sz="2600">
                <a:latin typeface="Calibri"/>
                <a:ea typeface="Calibri"/>
                <a:cs typeface="Calibri"/>
              </a:rPr>
              <a:t>Some leiomyomas have been found to contain a significant population of spindle-shaped cells that are positive for DOG1 and KIT, likely representing entrapped interstitial cells of Cajal (ICCs). These cells can be readily distinguished from mast cells by their spindled morphology, characterized by elongated dendritic processes that occasionally exhibit dichotomous branching.</a:t>
            </a:r>
          </a:p>
          <a:p>
            <a:pPr algn="just"/>
            <a:endParaRPr lang="en-US" sz="2600">
              <a:latin typeface="Calibri" panose="020F0502020204030204" pitchFamily="34" charset="0"/>
              <a:ea typeface="Calibri"/>
              <a:cs typeface="Calibri" panose="020F0502020204030204" pitchFamily="34" charset="0"/>
            </a:endParaRPr>
          </a:p>
          <a:p>
            <a:pPr algn="just"/>
            <a:r>
              <a:rPr lang="en-US" sz="2600">
                <a:latin typeface="Calibri"/>
                <a:ea typeface="Calibri"/>
                <a:cs typeface="Calibri"/>
              </a:rPr>
              <a:t>Mast cells can also cause KIT positivity; however, they are usually presented in limited number, mainly oval shaped and have a denser chromatin pattern, in comparison with ICCs. </a:t>
            </a:r>
          </a:p>
          <a:p>
            <a:pPr marL="0" indent="0" algn="just">
              <a:buNone/>
            </a:pPr>
            <a:endParaRPr lang="en-US" sz="2600">
              <a:latin typeface="Calibri" panose="020F0502020204030204" pitchFamily="34" charset="0"/>
              <a:cs typeface="Calibri" panose="020F0502020204030204" pitchFamily="34" charset="0"/>
            </a:endParaRPr>
          </a:p>
          <a:p>
            <a:pPr algn="just"/>
            <a:r>
              <a:rPr lang="en-US" sz="2600">
                <a:latin typeface="Calibri"/>
                <a:ea typeface="Calibri"/>
                <a:cs typeface="Calibri"/>
              </a:rPr>
              <a:t>Interstitial cells of Cajal (ICCs) can be present in substantial number, distributing throughout the whole leiomyoma. Significant DOG1 and KIT positivity can raise suspicion for a gastrointestinal stromal tumor (GIST). This overlap can pose significant diagnostic challenges, particularly in small biopsy samples.</a:t>
            </a:r>
          </a:p>
          <a:p>
            <a:pPr algn="just"/>
            <a:endParaRPr lang="en-US" sz="2600">
              <a:latin typeface="Calibri" panose="020F0502020204030204" pitchFamily="34" charset="0"/>
              <a:cs typeface="Calibri" panose="020F0502020204030204" pitchFamily="34" charset="0"/>
            </a:endParaRPr>
          </a:p>
          <a:p>
            <a:pPr algn="just"/>
            <a:r>
              <a:rPr lang="en-US" sz="2600">
                <a:latin typeface="Calibri"/>
                <a:ea typeface="Calibri"/>
                <a:cs typeface="Calibri"/>
              </a:rPr>
              <a:t>A combination of histomorphology of KIT positive cells (presence of dendritic cytoplasmic extensions), as well the immunohistochemical findings (including presence of extensive smooth muscle cell markers positivity) can be helpful in better distinction and categorization of these tumors. </a:t>
            </a:r>
          </a:p>
          <a:p>
            <a:pPr algn="just"/>
            <a:endParaRPr lang="en-US" sz="2600">
              <a:latin typeface="Calibri" panose="020F0502020204030204" pitchFamily="34" charset="0"/>
              <a:cs typeface="Calibri" panose="020F0502020204030204" pitchFamily="34" charset="0"/>
            </a:endParaRPr>
          </a:p>
          <a:p>
            <a:pPr algn="just"/>
            <a:r>
              <a:rPr lang="en-US" sz="2600">
                <a:latin typeface="Calibri"/>
                <a:ea typeface="Calibri"/>
                <a:cs typeface="Calibri"/>
              </a:rPr>
              <a:t>Although this finding is predominantly seen in deep seated leiomyomas, there are some reports of superficial leiomyomas with entrapped DOG1 and CD117 positive ICCs. </a:t>
            </a:r>
            <a:endParaRPr lang="en-US" sz="2600">
              <a:latin typeface="Calibri" panose="020F0502020204030204" pitchFamily="34" charset="0"/>
              <a:ea typeface="Calibri"/>
              <a:cs typeface="Calibri" panose="020F0502020204030204" pitchFamily="34" charset="0"/>
            </a:endParaRPr>
          </a:p>
          <a:p>
            <a:pPr marL="0" indent="0" algn="just">
              <a:buNone/>
            </a:pPr>
            <a:endParaRPr lang="en-US" sz="2600">
              <a:latin typeface="Calibri" panose="020F0502020204030204" pitchFamily="34" charset="0"/>
              <a:cs typeface="Calibri" panose="020F0502020204030204" pitchFamily="34" charset="0"/>
            </a:endParaRPr>
          </a:p>
          <a:p>
            <a:pPr algn="just"/>
            <a:endParaRPr lang="en-US" sz="2400"/>
          </a:p>
        </p:txBody>
      </p:sp>
    </p:spTree>
    <p:extLst>
      <p:ext uri="{BB962C8B-B14F-4D97-AF65-F5344CB8AC3E}">
        <p14:creationId xmlns:p14="http://schemas.microsoft.com/office/powerpoint/2010/main" val="273150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541F-E407-EA56-2498-78AEBF0E8677}"/>
              </a:ext>
            </a:extLst>
          </p:cNvPr>
          <p:cNvSpPr>
            <a:spLocks noGrp="1"/>
          </p:cNvSpPr>
          <p:nvPr>
            <p:ph type="title"/>
          </p:nvPr>
        </p:nvSpPr>
        <p:spPr/>
        <p:txBody>
          <a:bodyPr/>
          <a:lstStyle/>
          <a:p>
            <a:r>
              <a:rPr lang="en-US">
                <a:solidFill>
                  <a:schemeClr val="accent5">
                    <a:lumMod val="49000"/>
                  </a:schemeClr>
                </a:solidFill>
              </a:rPr>
              <a:t>References</a:t>
            </a:r>
          </a:p>
        </p:txBody>
      </p:sp>
      <p:sp>
        <p:nvSpPr>
          <p:cNvPr id="3" name="Content Placeholder 2">
            <a:extLst>
              <a:ext uri="{FF2B5EF4-FFF2-40B4-BE49-F238E27FC236}">
                <a16:creationId xmlns:a16="http://schemas.microsoft.com/office/drawing/2014/main" id="{A8510197-F327-382D-C1F8-4758EC8D4AE9}"/>
              </a:ext>
            </a:extLst>
          </p:cNvPr>
          <p:cNvSpPr>
            <a:spLocks noGrp="1"/>
          </p:cNvSpPr>
          <p:nvPr>
            <p:ph idx="1"/>
          </p:nvPr>
        </p:nvSpPr>
        <p:spPr/>
        <p:txBody>
          <a:bodyPr vert="horz" lIns="91440" tIns="45720" rIns="91440" bIns="45720" rtlCol="0" anchor="t">
            <a:normAutofit/>
          </a:bodyPr>
          <a:lstStyle/>
          <a:p>
            <a:pPr algn="just">
              <a:buFont typeface="Arial"/>
            </a:pPr>
            <a:r>
              <a:rPr lang="en-US" sz="1600">
                <a:latin typeface="Calibri"/>
                <a:ea typeface="Calibri"/>
                <a:cs typeface="Calibri"/>
              </a:rPr>
              <a:t>Deshpande A, Nelson D, Corless CL, Deshpande V, O'Brien MJ. Leiomyoma of the gastrointestinal tract with interstitial cells of Cajal: a mimic of gastrointestinal stromal tumor. Am J Surg </a:t>
            </a:r>
            <a:r>
              <a:rPr lang="en-US" sz="1600" err="1">
                <a:latin typeface="Calibri"/>
                <a:ea typeface="Calibri"/>
                <a:cs typeface="Calibri"/>
              </a:rPr>
              <a:t>Pathol</a:t>
            </a:r>
            <a:r>
              <a:rPr lang="en-US" sz="1600">
                <a:latin typeface="Calibri"/>
                <a:ea typeface="Calibri"/>
                <a:cs typeface="Calibri"/>
              </a:rPr>
              <a:t>. 2014 Jan;38(1):72-7. </a:t>
            </a:r>
            <a:r>
              <a:rPr lang="en-US" sz="1600" err="1">
                <a:latin typeface="Calibri"/>
                <a:ea typeface="Calibri"/>
                <a:cs typeface="Calibri"/>
              </a:rPr>
              <a:t>doi</a:t>
            </a:r>
            <a:r>
              <a:rPr lang="en-US" sz="1600">
                <a:latin typeface="Calibri"/>
                <a:ea typeface="Calibri"/>
                <a:cs typeface="Calibri"/>
              </a:rPr>
              <a:t>: 10.1097/PAS.0b013e3182a0d134. PMID: 24145645.</a:t>
            </a:r>
          </a:p>
          <a:p>
            <a:pPr indent="0" algn="just">
              <a:buNone/>
            </a:pPr>
            <a:endParaRPr lang="en-US" sz="1600">
              <a:latin typeface="Calibri"/>
              <a:ea typeface="Calibri"/>
              <a:cs typeface="Calibri"/>
            </a:endParaRPr>
          </a:p>
          <a:p>
            <a:pPr algn="just">
              <a:buFont typeface="Arial"/>
            </a:pPr>
            <a:r>
              <a:rPr lang="en-US" sz="1600" err="1">
                <a:latin typeface="Calibri"/>
                <a:ea typeface="Calibri"/>
                <a:cs typeface="Calibri"/>
              </a:rPr>
              <a:t>Janevska</a:t>
            </a:r>
            <a:r>
              <a:rPr lang="en-US" sz="1600">
                <a:latin typeface="Calibri"/>
                <a:ea typeface="Calibri"/>
                <a:cs typeface="Calibri"/>
              </a:rPr>
              <a:t> V, </a:t>
            </a:r>
            <a:r>
              <a:rPr lang="en-US" sz="1600" err="1">
                <a:latin typeface="Calibri"/>
                <a:ea typeface="Calibri"/>
                <a:cs typeface="Calibri"/>
              </a:rPr>
              <a:t>Qerimi</a:t>
            </a:r>
            <a:r>
              <a:rPr lang="en-US" sz="1600">
                <a:latin typeface="Calibri"/>
                <a:ea typeface="Calibri"/>
                <a:cs typeface="Calibri"/>
              </a:rPr>
              <a:t> A, </a:t>
            </a:r>
            <a:r>
              <a:rPr lang="en-US" sz="1600" err="1">
                <a:latin typeface="Calibri"/>
                <a:ea typeface="Calibri"/>
                <a:cs typeface="Calibri"/>
              </a:rPr>
              <a:t>Basheska</a:t>
            </a:r>
            <a:r>
              <a:rPr lang="en-US" sz="1600">
                <a:latin typeface="Calibri"/>
                <a:ea typeface="Calibri"/>
                <a:cs typeface="Calibri"/>
              </a:rPr>
              <a:t> N, </a:t>
            </a:r>
            <a:r>
              <a:rPr lang="en-US" sz="1600" err="1">
                <a:latin typeface="Calibri"/>
                <a:ea typeface="Calibri"/>
                <a:cs typeface="Calibri"/>
              </a:rPr>
              <a:t>Stojkova</a:t>
            </a:r>
            <a:r>
              <a:rPr lang="en-US" sz="1600">
                <a:latin typeface="Calibri"/>
                <a:ea typeface="Calibri"/>
                <a:cs typeface="Calibri"/>
              </a:rPr>
              <a:t> E, Janevski V, Jovanovic R, </a:t>
            </a:r>
            <a:r>
              <a:rPr lang="en-US" sz="1600" err="1">
                <a:latin typeface="Calibri"/>
                <a:ea typeface="Calibri"/>
                <a:cs typeface="Calibri"/>
              </a:rPr>
              <a:t>Zhivadinovik</a:t>
            </a:r>
            <a:r>
              <a:rPr lang="en-US" sz="1600">
                <a:latin typeface="Calibri"/>
                <a:ea typeface="Calibri"/>
                <a:cs typeface="Calibri"/>
              </a:rPr>
              <a:t> J, </a:t>
            </a:r>
            <a:r>
              <a:rPr lang="en-US" sz="1600" err="1">
                <a:latin typeface="Calibri"/>
                <a:ea typeface="Calibri"/>
                <a:cs typeface="Calibri"/>
              </a:rPr>
              <a:t>Spasevska</a:t>
            </a:r>
            <a:r>
              <a:rPr lang="en-US" sz="1600">
                <a:latin typeface="Calibri"/>
                <a:ea typeface="Calibri"/>
                <a:cs typeface="Calibri"/>
              </a:rPr>
              <a:t> L. Superficial leiomyomas of the gastrointestinal tract with interstitial cells of Cajal. Int J Clin Exp </a:t>
            </a:r>
            <a:r>
              <a:rPr lang="en-US" sz="1600" err="1">
                <a:latin typeface="Calibri"/>
                <a:ea typeface="Calibri"/>
                <a:cs typeface="Calibri"/>
              </a:rPr>
              <a:t>Pathol</a:t>
            </a:r>
            <a:r>
              <a:rPr lang="en-US" sz="1600">
                <a:latin typeface="Calibri"/>
                <a:ea typeface="Calibri"/>
                <a:cs typeface="Calibri"/>
              </a:rPr>
              <a:t>. 2015 Dec 1;8(12):15977-84. PMID: 26884872; PMCID: PMC4730085.</a:t>
            </a:r>
          </a:p>
          <a:p>
            <a:pPr indent="0" algn="just">
              <a:buNone/>
            </a:pPr>
            <a:endParaRPr lang="en-US" sz="1200">
              <a:latin typeface="Calibri"/>
              <a:ea typeface="Calibri"/>
              <a:cs typeface="Calibri"/>
            </a:endParaRPr>
          </a:p>
          <a:p>
            <a:pPr marL="0" indent="0">
              <a:buNone/>
            </a:pPr>
            <a:endParaRPr lang="en-US"/>
          </a:p>
        </p:txBody>
      </p:sp>
    </p:spTree>
    <p:extLst>
      <p:ext uri="{BB962C8B-B14F-4D97-AF65-F5344CB8AC3E}">
        <p14:creationId xmlns:p14="http://schemas.microsoft.com/office/powerpoint/2010/main" val="2862782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Case of the month June 2025</vt:lpstr>
      <vt:lpstr>Clinical History</vt:lpstr>
      <vt:lpstr>PowerPoint Presentation</vt:lpstr>
      <vt:lpstr>Immunohistochemical staining for Desmin showed diffuse positive cytoplasmic expression.</vt:lpstr>
      <vt:lpstr>Immunohistochemical staining for Smooth Muscle Actin (SMA) showed diffuse positive cytoplasmic expression.</vt:lpstr>
      <vt:lpstr>Immunohistochemical staining for S100 showed negative results. </vt:lpstr>
      <vt:lpstr>DOG1 and CD117 immunostaining demonstrated positive cytoplasmic and membranous expression in interspersed spindle cells, mimicking GIST. </vt:lpstr>
      <vt:lpstr>Discussion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Sadeghian, Dorsay</dc:creator>
  <cp:revision>3</cp:revision>
  <dcterms:created xsi:type="dcterms:W3CDTF">2025-06-19T14:20:22Z</dcterms:created>
  <dcterms:modified xsi:type="dcterms:W3CDTF">2025-07-02T15:28:54Z</dcterms:modified>
</cp:coreProperties>
</file>