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7" r:id="rId5"/>
    <p:sldId id="268" r:id="rId6"/>
    <p:sldId id="278" r:id="rId7"/>
    <p:sldId id="275" r:id="rId8"/>
    <p:sldId id="276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41FA16-376C-A279-6853-275B520AF457}" v="41" dt="2025-09-05T13:09:15.945"/>
    <p1510:client id="{891F65C5-7030-2C29-DF39-64606E3B7112}" v="15" dt="2025-09-05T13:18:35.595"/>
    <p1510:client id="{AD235C60-4043-3592-47C7-FE36D4AE441E}" v="15" dt="2025-09-04T05:00:31.302"/>
    <p1510:client id="{C9E418EF-0A6B-774D-D9C5-5D0D31235DD4}" v="31" dt="2025-09-03T20:24:49.412"/>
    <p1510:client id="{E2F4B76B-2828-3DDF-ADAC-75C5E9F100A4}" v="47" dt="2025-09-05T14:50:28.297"/>
    <p1510:client id="{FF359325-4584-5D19-E269-D0FBA0E99755}" v="219" dt="2025-09-05T15:09:20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75" d="100"/>
          <a:sy n="75" d="100"/>
        </p:scale>
        <p:origin x="67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"/>
              </a:rPr>
              <a:t>Case of the month</a:t>
            </a:r>
            <a:br>
              <a:rPr lang="en-US" dirty="0">
                <a:latin typeface="Aptos"/>
              </a:rPr>
            </a:br>
            <a:r>
              <a:rPr lang="en-US">
                <a:latin typeface="Aptos"/>
              </a:rPr>
              <a:t>  September 2025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Laura Cuello, MD (Pathology Resident, PGY-2)</a:t>
            </a:r>
          </a:p>
          <a:p>
            <a:r>
              <a:rPr lang="en-US" dirty="0"/>
              <a:t>E. Celia Marginean, MD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0F9C-67E6-A9B5-0F5C-19D91415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2FC63-653A-06DE-3CA3-6A532E883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48-year-old male with past medical history of metastatic esophageal adenocarcinoma, status post neoadjuvant chemotherapy and radiotherapy (2023) followed by </a:t>
            </a:r>
            <a:r>
              <a:rPr lang="en-US" sz="2000" dirty="0" err="1"/>
              <a:t>esophagogastrectomy</a:t>
            </a:r>
            <a:r>
              <a:rPr lang="en-US" sz="2000" dirty="0"/>
              <a:t> with no residual carcinoma (2024), on Xeloda-Nivo (capecitabine and nivolumab) presents with abdominal pain, worsening jaundice, and elevated liver function tests. </a:t>
            </a:r>
          </a:p>
          <a:p>
            <a:r>
              <a:rPr lang="en-US" sz="2000" dirty="0"/>
              <a:t>Alkaline phosphatase: 758 U/L, Total Bilirubin: 11.9 mg/dL, Direct Bilirubin: 8.1 mg/dL, AST: 321 U/L, ALT: 272 U/L. </a:t>
            </a:r>
          </a:p>
          <a:p>
            <a:r>
              <a:rPr lang="en-US" sz="2000" dirty="0"/>
              <a:t>Abdominal and pelvic CT showed mesenteric and retroperitoneal lymphadenopathy throughout the abdomen and pelvis. No focal liver masses or intra or extrahepatic biliary ductal dilation was seen.  </a:t>
            </a:r>
          </a:p>
          <a:p>
            <a:r>
              <a:rPr lang="en-US" sz="2000" dirty="0"/>
              <a:t>An ultrasound guided liver core biopsy was performed.</a:t>
            </a:r>
          </a:p>
        </p:txBody>
      </p:sp>
    </p:spTree>
    <p:extLst>
      <p:ext uri="{BB962C8B-B14F-4D97-AF65-F5344CB8AC3E}">
        <p14:creationId xmlns:p14="http://schemas.microsoft.com/office/powerpoint/2010/main" val="233605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white cell&#10;&#10;AI-generated content may be incorrect.">
            <a:extLst>
              <a:ext uri="{FF2B5EF4-FFF2-40B4-BE49-F238E27FC236}">
                <a16:creationId xmlns:a16="http://schemas.microsoft.com/office/drawing/2014/main" id="{BB7B03B3-E060-1973-85F4-A0A1818B9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70" y="-38572"/>
            <a:ext cx="6764824" cy="5282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C814B9-463A-D181-EEFD-2E4332C8D2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30" r="-68"/>
          <a:stretch>
            <a:fillRect/>
          </a:stretch>
        </p:blipFill>
        <p:spPr>
          <a:xfrm>
            <a:off x="-170665" y="-41747"/>
            <a:ext cx="6440357" cy="52816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5A0CC8-F988-DC4E-2556-36D4A6BDC95F}"/>
              </a:ext>
            </a:extLst>
          </p:cNvPr>
          <p:cNvSpPr txBox="1"/>
          <p:nvPr/>
        </p:nvSpPr>
        <p:spPr>
          <a:xfrm>
            <a:off x="182848" y="5247195"/>
            <a:ext cx="12010675" cy="776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Features supporting a diagnosis of immune checkpoint inhibitor toxicity: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dirty="0"/>
              <a:t>Severe perivenular cholestasis and perivenular hepatocytic dropout with </a:t>
            </a:r>
            <a:r>
              <a:rPr lang="en-US" sz="2000" dirty="0" err="1"/>
              <a:t>perivenulitis</a:t>
            </a:r>
            <a:r>
              <a:rPr lang="en-US" sz="2000" dirty="0"/>
              <a:t> (circled); 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DCD05E8-31AD-0F46-B8B4-2C768A2A4542}"/>
              </a:ext>
            </a:extLst>
          </p:cNvPr>
          <p:cNvSpPr/>
          <p:nvPr/>
        </p:nvSpPr>
        <p:spPr>
          <a:xfrm>
            <a:off x="8753461" y="2463114"/>
            <a:ext cx="1790971" cy="1779372"/>
          </a:xfrm>
          <a:custGeom>
            <a:avLst/>
            <a:gdLst>
              <a:gd name="connsiteX0" fmla="*/ 1790971 w 1790971"/>
              <a:gd name="connsiteY0" fmla="*/ 313037 h 1779372"/>
              <a:gd name="connsiteX1" fmla="*/ 1552074 w 1790971"/>
              <a:gd name="connsiteY1" fmla="*/ 247135 h 1779372"/>
              <a:gd name="connsiteX2" fmla="*/ 1519123 w 1790971"/>
              <a:gd name="connsiteY2" fmla="*/ 230659 h 1779372"/>
              <a:gd name="connsiteX3" fmla="*/ 1033090 w 1790971"/>
              <a:gd name="connsiteY3" fmla="*/ 107091 h 1779372"/>
              <a:gd name="connsiteX4" fmla="*/ 958950 w 1790971"/>
              <a:gd name="connsiteY4" fmla="*/ 82378 h 1779372"/>
              <a:gd name="connsiteX5" fmla="*/ 876571 w 1790971"/>
              <a:gd name="connsiteY5" fmla="*/ 49427 h 1779372"/>
              <a:gd name="connsiteX6" fmla="*/ 571771 w 1790971"/>
              <a:gd name="connsiteY6" fmla="*/ 0 h 1779372"/>
              <a:gd name="connsiteX7" fmla="*/ 275209 w 1790971"/>
              <a:gd name="connsiteY7" fmla="*/ 57664 h 1779372"/>
              <a:gd name="connsiteX8" fmla="*/ 52788 w 1790971"/>
              <a:gd name="connsiteY8" fmla="*/ 181232 h 1779372"/>
              <a:gd name="connsiteX9" fmla="*/ 3361 w 1790971"/>
              <a:gd name="connsiteY9" fmla="*/ 321275 h 1779372"/>
              <a:gd name="connsiteX10" fmla="*/ 19836 w 1790971"/>
              <a:gd name="connsiteY10" fmla="*/ 774356 h 1779372"/>
              <a:gd name="connsiteX11" fmla="*/ 77501 w 1790971"/>
              <a:gd name="connsiteY11" fmla="*/ 980302 h 1779372"/>
              <a:gd name="connsiteX12" fmla="*/ 110453 w 1790971"/>
              <a:gd name="connsiteY12" fmla="*/ 1128583 h 1779372"/>
              <a:gd name="connsiteX13" fmla="*/ 184593 w 1790971"/>
              <a:gd name="connsiteY13" fmla="*/ 1556951 h 1779372"/>
              <a:gd name="connsiteX14" fmla="*/ 439966 w 1790971"/>
              <a:gd name="connsiteY14" fmla="*/ 1680518 h 1779372"/>
              <a:gd name="connsiteX15" fmla="*/ 1140182 w 1790971"/>
              <a:gd name="connsiteY15" fmla="*/ 1779372 h 1779372"/>
              <a:gd name="connsiteX16" fmla="*/ 1214323 w 1790971"/>
              <a:gd name="connsiteY16" fmla="*/ 1738183 h 1779372"/>
              <a:gd name="connsiteX17" fmla="*/ 1304939 w 1790971"/>
              <a:gd name="connsiteY17" fmla="*/ 1705232 h 1779372"/>
              <a:gd name="connsiteX18" fmla="*/ 1379080 w 1790971"/>
              <a:gd name="connsiteY18" fmla="*/ 1639329 h 1779372"/>
              <a:gd name="connsiteX19" fmla="*/ 1412031 w 1790971"/>
              <a:gd name="connsiteY19" fmla="*/ 1334529 h 1779372"/>
              <a:gd name="connsiteX20" fmla="*/ 1494409 w 1790971"/>
              <a:gd name="connsiteY20" fmla="*/ 1161535 h 1779372"/>
              <a:gd name="connsiteX21" fmla="*/ 1535598 w 1790971"/>
              <a:gd name="connsiteY21" fmla="*/ 1112108 h 1779372"/>
              <a:gd name="connsiteX22" fmla="*/ 1568550 w 1790971"/>
              <a:gd name="connsiteY22" fmla="*/ 1054443 h 1779372"/>
              <a:gd name="connsiteX23" fmla="*/ 1601501 w 1790971"/>
              <a:gd name="connsiteY23" fmla="*/ 1005016 h 1779372"/>
              <a:gd name="connsiteX24" fmla="*/ 1683880 w 1790971"/>
              <a:gd name="connsiteY24" fmla="*/ 906162 h 1779372"/>
              <a:gd name="connsiteX25" fmla="*/ 1692117 w 1790971"/>
              <a:gd name="connsiteY25" fmla="*/ 840259 h 1779372"/>
              <a:gd name="connsiteX26" fmla="*/ 1683880 w 1790971"/>
              <a:gd name="connsiteY26" fmla="*/ 782594 h 1779372"/>
              <a:gd name="connsiteX27" fmla="*/ 1675642 w 1790971"/>
              <a:gd name="connsiteY27" fmla="*/ 708454 h 1779372"/>
              <a:gd name="connsiteX28" fmla="*/ 1683880 w 1790971"/>
              <a:gd name="connsiteY28" fmla="*/ 543697 h 1779372"/>
              <a:gd name="connsiteX29" fmla="*/ 1716831 w 1790971"/>
              <a:gd name="connsiteY29" fmla="*/ 428367 h 1779372"/>
              <a:gd name="connsiteX30" fmla="*/ 1741544 w 1790971"/>
              <a:gd name="connsiteY30" fmla="*/ 370702 h 177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790971" h="1779372">
                <a:moveTo>
                  <a:pt x="1790971" y="313037"/>
                </a:moveTo>
                <a:cubicBezTo>
                  <a:pt x="1711339" y="291070"/>
                  <a:pt x="1625959" y="284079"/>
                  <a:pt x="1552074" y="247135"/>
                </a:cubicBezTo>
                <a:cubicBezTo>
                  <a:pt x="1541090" y="241643"/>
                  <a:pt x="1530970" y="233890"/>
                  <a:pt x="1519123" y="230659"/>
                </a:cubicBezTo>
                <a:cubicBezTo>
                  <a:pt x="1218868" y="148771"/>
                  <a:pt x="1507652" y="265276"/>
                  <a:pt x="1033090" y="107091"/>
                </a:cubicBezTo>
                <a:cubicBezTo>
                  <a:pt x="1008377" y="98853"/>
                  <a:pt x="983394" y="91384"/>
                  <a:pt x="958950" y="82378"/>
                </a:cubicBezTo>
                <a:cubicBezTo>
                  <a:pt x="931199" y="72154"/>
                  <a:pt x="905129" y="57116"/>
                  <a:pt x="876571" y="49427"/>
                </a:cubicBezTo>
                <a:cubicBezTo>
                  <a:pt x="809775" y="31443"/>
                  <a:pt x="629696" y="8275"/>
                  <a:pt x="571771" y="0"/>
                </a:cubicBezTo>
                <a:cubicBezTo>
                  <a:pt x="484351" y="11402"/>
                  <a:pt x="361616" y="16620"/>
                  <a:pt x="275209" y="57664"/>
                </a:cubicBezTo>
                <a:cubicBezTo>
                  <a:pt x="198599" y="94054"/>
                  <a:pt x="52788" y="181232"/>
                  <a:pt x="52788" y="181232"/>
                </a:cubicBezTo>
                <a:cubicBezTo>
                  <a:pt x="36312" y="227913"/>
                  <a:pt x="6107" y="271848"/>
                  <a:pt x="3361" y="321275"/>
                </a:cubicBezTo>
                <a:cubicBezTo>
                  <a:pt x="-5022" y="472169"/>
                  <a:pt x="2941" y="624177"/>
                  <a:pt x="19836" y="774356"/>
                </a:cubicBezTo>
                <a:cubicBezTo>
                  <a:pt x="27806" y="845198"/>
                  <a:pt x="59833" y="911237"/>
                  <a:pt x="77501" y="980302"/>
                </a:cubicBezTo>
                <a:cubicBezTo>
                  <a:pt x="90050" y="1029355"/>
                  <a:pt x="99469" y="1079156"/>
                  <a:pt x="110453" y="1128583"/>
                </a:cubicBezTo>
                <a:cubicBezTo>
                  <a:pt x="117642" y="1200474"/>
                  <a:pt x="110428" y="1451001"/>
                  <a:pt x="184593" y="1556951"/>
                </a:cubicBezTo>
                <a:cubicBezTo>
                  <a:pt x="242171" y="1639205"/>
                  <a:pt x="349822" y="1662228"/>
                  <a:pt x="439966" y="1680518"/>
                </a:cubicBezTo>
                <a:cubicBezTo>
                  <a:pt x="559537" y="1704779"/>
                  <a:pt x="997586" y="1760610"/>
                  <a:pt x="1140182" y="1779372"/>
                </a:cubicBezTo>
                <a:cubicBezTo>
                  <a:pt x="1228847" y="1757208"/>
                  <a:pt x="1104262" y="1793214"/>
                  <a:pt x="1214323" y="1738183"/>
                </a:cubicBezTo>
                <a:cubicBezTo>
                  <a:pt x="1243070" y="1723809"/>
                  <a:pt x="1274734" y="1716216"/>
                  <a:pt x="1304939" y="1705232"/>
                </a:cubicBezTo>
                <a:cubicBezTo>
                  <a:pt x="1329653" y="1683264"/>
                  <a:pt x="1364771" y="1669139"/>
                  <a:pt x="1379080" y="1639329"/>
                </a:cubicBezTo>
                <a:cubicBezTo>
                  <a:pt x="1416820" y="1560703"/>
                  <a:pt x="1397399" y="1412568"/>
                  <a:pt x="1412031" y="1334529"/>
                </a:cubicBezTo>
                <a:cubicBezTo>
                  <a:pt x="1418471" y="1300181"/>
                  <a:pt x="1472015" y="1195126"/>
                  <a:pt x="1494409" y="1161535"/>
                </a:cubicBezTo>
                <a:cubicBezTo>
                  <a:pt x="1506305" y="1143690"/>
                  <a:pt x="1523390" y="1129741"/>
                  <a:pt x="1535598" y="1112108"/>
                </a:cubicBezTo>
                <a:cubicBezTo>
                  <a:pt x="1548200" y="1093906"/>
                  <a:pt x="1556947" y="1073298"/>
                  <a:pt x="1568550" y="1054443"/>
                </a:cubicBezTo>
                <a:cubicBezTo>
                  <a:pt x="1578928" y="1037579"/>
                  <a:pt x="1590146" y="1021238"/>
                  <a:pt x="1601501" y="1005016"/>
                </a:cubicBezTo>
                <a:cubicBezTo>
                  <a:pt x="1629653" y="964799"/>
                  <a:pt x="1647099" y="948197"/>
                  <a:pt x="1683880" y="906162"/>
                </a:cubicBezTo>
                <a:cubicBezTo>
                  <a:pt x="1686626" y="884194"/>
                  <a:pt x="1692117" y="862398"/>
                  <a:pt x="1692117" y="840259"/>
                </a:cubicBezTo>
                <a:cubicBezTo>
                  <a:pt x="1692117" y="820842"/>
                  <a:pt x="1686288" y="801861"/>
                  <a:pt x="1683880" y="782594"/>
                </a:cubicBezTo>
                <a:cubicBezTo>
                  <a:pt x="1680796" y="757921"/>
                  <a:pt x="1678388" y="733167"/>
                  <a:pt x="1675642" y="708454"/>
                </a:cubicBezTo>
                <a:cubicBezTo>
                  <a:pt x="1678388" y="653535"/>
                  <a:pt x="1675880" y="598100"/>
                  <a:pt x="1683880" y="543697"/>
                </a:cubicBezTo>
                <a:cubicBezTo>
                  <a:pt x="1689697" y="504141"/>
                  <a:pt x="1703623" y="466104"/>
                  <a:pt x="1716831" y="428367"/>
                </a:cubicBezTo>
                <a:cubicBezTo>
                  <a:pt x="1742772" y="354249"/>
                  <a:pt x="1741544" y="400675"/>
                  <a:pt x="1741544" y="37070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94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white cell&#10;&#10;Description automatically generated">
            <a:extLst>
              <a:ext uri="{FF2B5EF4-FFF2-40B4-BE49-F238E27FC236}">
                <a16:creationId xmlns:a16="http://schemas.microsoft.com/office/drawing/2014/main" id="{9E40341D-40CA-7741-9547-8B77D71B6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84" y="-178349"/>
            <a:ext cx="6406896" cy="4831080"/>
          </a:xfrm>
          <a:prstGeom prst="rect">
            <a:avLst/>
          </a:prstGeom>
        </p:spPr>
      </p:pic>
      <p:pic>
        <p:nvPicPr>
          <p:cNvPr id="7" name="Picture 6" descr="A close-up of a cell&#10;&#10;Description automatically generated">
            <a:extLst>
              <a:ext uri="{FF2B5EF4-FFF2-40B4-BE49-F238E27FC236}">
                <a16:creationId xmlns:a16="http://schemas.microsoft.com/office/drawing/2014/main" id="{A0D1BD81-97FA-2DA5-A34F-CA951872EC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12" y="74635"/>
            <a:ext cx="6406896" cy="4578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934A37-6E45-9376-A80A-689D6781F612}"/>
              </a:ext>
            </a:extLst>
          </p:cNvPr>
          <p:cNvSpPr txBox="1"/>
          <p:nvPr/>
        </p:nvSpPr>
        <p:spPr>
          <a:xfrm>
            <a:off x="641796" y="5249734"/>
            <a:ext cx="6405880" cy="970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800" dirty="0"/>
              <a:t>Collections of foamy histiocytes within the lobules, some forming granulomata, arrow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Perivenular cholestasis (arrow head)</a:t>
            </a:r>
            <a:endParaRPr lang="en-US" sz="18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F0DA61-0E95-D1A8-1ECC-AC450F9730EA}"/>
              </a:ext>
            </a:extLst>
          </p:cNvPr>
          <p:cNvCxnSpPr/>
          <p:nvPr/>
        </p:nvCxnSpPr>
        <p:spPr>
          <a:xfrm flipH="1">
            <a:off x="3072714" y="939114"/>
            <a:ext cx="1062681" cy="23065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A49401D-EB2C-3E43-7BE7-BCAAFBEF8B88}"/>
              </a:ext>
            </a:extLst>
          </p:cNvPr>
          <p:cNvSpPr/>
          <p:nvPr/>
        </p:nvSpPr>
        <p:spPr>
          <a:xfrm rot="12543360">
            <a:off x="9934832" y="2363683"/>
            <a:ext cx="288325" cy="39599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12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icroscope&#10;&#10;AI-generated content may be incorrect.">
            <a:extLst>
              <a:ext uri="{FF2B5EF4-FFF2-40B4-BE49-F238E27FC236}">
                <a16:creationId xmlns:a16="http://schemas.microsoft.com/office/drawing/2014/main" id="{6DACF98C-7363-0E23-8B29-3ECAA29AC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08" y="0"/>
            <a:ext cx="7583365" cy="562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5D7B26-54EF-28B2-0553-96D453C3E9D8}"/>
              </a:ext>
            </a:extLst>
          </p:cNvPr>
          <p:cNvSpPr txBox="1"/>
          <p:nvPr/>
        </p:nvSpPr>
        <p:spPr>
          <a:xfrm>
            <a:off x="65782" y="5746393"/>
            <a:ext cx="11529459" cy="1078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Features supporting a diagnosis of immune checkpoint inhibitor toxicity: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dirty="0"/>
              <a:t>Portal expansion by mixed lymphocytic and neutrophilic inflammatory infiltrate with rare eosinophils and extensive bile ductular proliferation</a:t>
            </a:r>
          </a:p>
        </p:txBody>
      </p:sp>
      <p:pic>
        <p:nvPicPr>
          <p:cNvPr id="7" name="Picture 6" descr="A close-up of a cell&#10;&#10;AI-generated content may be incorrect.">
            <a:extLst>
              <a:ext uri="{FF2B5EF4-FFF2-40B4-BE49-F238E27FC236}">
                <a16:creationId xmlns:a16="http://schemas.microsoft.com/office/drawing/2014/main" id="{A4E0328E-0FFD-AA5A-18F0-600602681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47565" y="1247775"/>
            <a:ext cx="6145471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C841095B-6CAB-9FCF-0788-854F4EB96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" y="0"/>
            <a:ext cx="7613284" cy="4744720"/>
          </a:xfrm>
          <a:prstGeom prst="rect">
            <a:avLst/>
          </a:prstGeom>
        </p:spPr>
      </p:pic>
      <p:pic>
        <p:nvPicPr>
          <p:cNvPr id="7" name="Picture 6" descr="A purple and pink cells&#10;&#10;Description automatically generated">
            <a:extLst>
              <a:ext uri="{FF2B5EF4-FFF2-40B4-BE49-F238E27FC236}">
                <a16:creationId xmlns:a16="http://schemas.microsoft.com/office/drawing/2014/main" id="{AD36D77A-6895-C281-EE33-B5239F854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52" y="2983992"/>
            <a:ext cx="6406896" cy="3874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E242B9-28A2-324A-5310-597357B1070D}"/>
              </a:ext>
            </a:extLst>
          </p:cNvPr>
          <p:cNvSpPr txBox="1"/>
          <p:nvPr/>
        </p:nvSpPr>
        <p:spPr>
          <a:xfrm>
            <a:off x="8077200" y="629920"/>
            <a:ext cx="376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Mixed portal inflammation</a:t>
            </a:r>
          </a:p>
        </p:txBody>
      </p:sp>
    </p:spTree>
    <p:extLst>
      <p:ext uri="{BB962C8B-B14F-4D97-AF65-F5344CB8AC3E}">
        <p14:creationId xmlns:p14="http://schemas.microsoft.com/office/powerpoint/2010/main" val="634027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icroscope&#10;&#10;AI-generated content may be incorrect.">
            <a:extLst>
              <a:ext uri="{FF2B5EF4-FFF2-40B4-BE49-F238E27FC236}">
                <a16:creationId xmlns:a16="http://schemas.microsoft.com/office/drawing/2014/main" id="{2C88461E-7DC2-18EC-EB6C-ABF7631C8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899" y="107950"/>
            <a:ext cx="8931852" cy="600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912969-E88B-0EFB-95D3-C8EAB8C20FAD}"/>
              </a:ext>
            </a:extLst>
          </p:cNvPr>
          <p:cNvSpPr txBox="1"/>
          <p:nvPr/>
        </p:nvSpPr>
        <p:spPr>
          <a:xfrm>
            <a:off x="1144373" y="6115050"/>
            <a:ext cx="9896903" cy="648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A single portal tract shows a few signet ring cells present within lymphatics </a:t>
            </a:r>
            <a:r>
              <a:rPr lang="en-US" sz="2000"/>
              <a:t>and stroma (arrows).</a:t>
            </a:r>
            <a:endParaRPr lang="en-US" sz="20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4B9F4A5-C889-8C09-A39C-02E8BACF5AE2}"/>
              </a:ext>
            </a:extLst>
          </p:cNvPr>
          <p:cNvCxnSpPr/>
          <p:nvPr/>
        </p:nvCxnSpPr>
        <p:spPr>
          <a:xfrm>
            <a:off x="6376086" y="3896497"/>
            <a:ext cx="0" cy="403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E96C69-BA96-2D56-E15C-22DFD5200CDD}"/>
              </a:ext>
            </a:extLst>
          </p:cNvPr>
          <p:cNvCxnSpPr/>
          <p:nvPr/>
        </p:nvCxnSpPr>
        <p:spPr>
          <a:xfrm>
            <a:off x="7261654" y="3227173"/>
            <a:ext cx="0" cy="403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8C7749-32F2-86F0-1440-2E90374DEE84}"/>
              </a:ext>
            </a:extLst>
          </p:cNvPr>
          <p:cNvCxnSpPr/>
          <p:nvPr/>
        </p:nvCxnSpPr>
        <p:spPr>
          <a:xfrm>
            <a:off x="5004486" y="4015946"/>
            <a:ext cx="0" cy="403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5D89E7-5494-7EB9-B03D-CF649E1ED674}"/>
              </a:ext>
            </a:extLst>
          </p:cNvPr>
          <p:cNvCxnSpPr/>
          <p:nvPr/>
        </p:nvCxnSpPr>
        <p:spPr>
          <a:xfrm>
            <a:off x="3966518" y="4217773"/>
            <a:ext cx="0" cy="403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602048-3CB5-9740-3E1A-01CB765E3836}"/>
              </a:ext>
            </a:extLst>
          </p:cNvPr>
          <p:cNvCxnSpPr/>
          <p:nvPr/>
        </p:nvCxnSpPr>
        <p:spPr>
          <a:xfrm>
            <a:off x="9370540" y="2047102"/>
            <a:ext cx="0" cy="403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48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F4343-476E-12C8-CFCE-071FBF095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27306-0F93-E5CA-DE25-F79B0EACE6D6}"/>
              </a:ext>
            </a:extLst>
          </p:cNvPr>
          <p:cNvSpPr txBox="1"/>
          <p:nvPr/>
        </p:nvSpPr>
        <p:spPr>
          <a:xfrm>
            <a:off x="718789" y="6209937"/>
            <a:ext cx="11173521" cy="6480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These cells have abundant intracytoplasmic mucin that pushes the nucleus to the side, giving the classic signet ring appearance. They are positive for CK7 and keratin CAM 5.2. </a:t>
            </a:r>
          </a:p>
        </p:txBody>
      </p:sp>
      <p:pic>
        <p:nvPicPr>
          <p:cNvPr id="3" name="Picture 2" descr="A microscope view of a pink and white tissue&#10;&#10;AI-generated content may be incorrect.">
            <a:extLst>
              <a:ext uri="{FF2B5EF4-FFF2-40B4-BE49-F238E27FC236}">
                <a16:creationId xmlns:a16="http://schemas.microsoft.com/office/drawing/2014/main" id="{DAFA0C8C-7445-AE23-B718-0D5B34F5F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3" y="0"/>
            <a:ext cx="8448675" cy="61976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8344D87-3EE3-90F1-BB57-64EB910B7CA1}"/>
              </a:ext>
            </a:extLst>
          </p:cNvPr>
          <p:cNvCxnSpPr/>
          <p:nvPr/>
        </p:nvCxnSpPr>
        <p:spPr>
          <a:xfrm>
            <a:off x="6845643" y="2059459"/>
            <a:ext cx="0" cy="403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B0EB9C-D81D-960E-6695-B4416921592A}"/>
              </a:ext>
            </a:extLst>
          </p:cNvPr>
          <p:cNvCxnSpPr/>
          <p:nvPr/>
        </p:nvCxnSpPr>
        <p:spPr>
          <a:xfrm>
            <a:off x="4341340" y="3995351"/>
            <a:ext cx="0" cy="403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11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cell&#10;&#10;AI-generated content may be incorrect.">
            <a:extLst>
              <a:ext uri="{FF2B5EF4-FFF2-40B4-BE49-F238E27FC236}">
                <a16:creationId xmlns:a16="http://schemas.microsoft.com/office/drawing/2014/main" id="{B3A3DBE6-E173-DDC7-CA31-DD0BA36CB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127" y="0"/>
            <a:ext cx="851974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84CE14-5ECD-0322-F43A-536C7992BED5}"/>
              </a:ext>
            </a:extLst>
          </p:cNvPr>
          <p:cNvSpPr txBox="1"/>
          <p:nvPr/>
        </p:nvSpPr>
        <p:spPr>
          <a:xfrm>
            <a:off x="200219" y="105876"/>
            <a:ext cx="153527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CAM 5.2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88B5D3D-ADBD-4232-191E-87E0D2696223}"/>
              </a:ext>
            </a:extLst>
          </p:cNvPr>
          <p:cNvSpPr/>
          <p:nvPr/>
        </p:nvSpPr>
        <p:spPr>
          <a:xfrm>
            <a:off x="6689124" y="2146239"/>
            <a:ext cx="3197333" cy="3653199"/>
          </a:xfrm>
          <a:custGeom>
            <a:avLst/>
            <a:gdLst>
              <a:gd name="connsiteX0" fmla="*/ 2858530 w 3197333"/>
              <a:gd name="connsiteY0" fmla="*/ 3837 h 3653199"/>
              <a:gd name="connsiteX1" fmla="*/ 2685535 w 3197333"/>
              <a:gd name="connsiteY1" fmla="*/ 20312 h 3653199"/>
              <a:gd name="connsiteX2" fmla="*/ 2636108 w 3197333"/>
              <a:gd name="connsiteY2" fmla="*/ 61502 h 3653199"/>
              <a:gd name="connsiteX3" fmla="*/ 2603157 w 3197333"/>
              <a:gd name="connsiteY3" fmla="*/ 86215 h 3653199"/>
              <a:gd name="connsiteX4" fmla="*/ 2397211 w 3197333"/>
              <a:gd name="connsiteY4" fmla="*/ 250972 h 3653199"/>
              <a:gd name="connsiteX5" fmla="*/ 2323071 w 3197333"/>
              <a:gd name="connsiteY5" fmla="*/ 292161 h 3653199"/>
              <a:gd name="connsiteX6" fmla="*/ 2191265 w 3197333"/>
              <a:gd name="connsiteY6" fmla="*/ 391015 h 3653199"/>
              <a:gd name="connsiteX7" fmla="*/ 2084173 w 3197333"/>
              <a:gd name="connsiteY7" fmla="*/ 432204 h 3653199"/>
              <a:gd name="connsiteX8" fmla="*/ 1968844 w 3197333"/>
              <a:gd name="connsiteY8" fmla="*/ 531058 h 3653199"/>
              <a:gd name="connsiteX9" fmla="*/ 1837038 w 3197333"/>
              <a:gd name="connsiteY9" fmla="*/ 638150 h 3653199"/>
              <a:gd name="connsiteX10" fmla="*/ 1688757 w 3197333"/>
              <a:gd name="connsiteY10" fmla="*/ 827620 h 3653199"/>
              <a:gd name="connsiteX11" fmla="*/ 1392195 w 3197333"/>
              <a:gd name="connsiteY11" fmla="*/ 1148896 h 3653199"/>
              <a:gd name="connsiteX12" fmla="*/ 1145060 w 3197333"/>
              <a:gd name="connsiteY12" fmla="*/ 1445458 h 3653199"/>
              <a:gd name="connsiteX13" fmla="*/ 1079157 w 3197333"/>
              <a:gd name="connsiteY13" fmla="*/ 1527837 h 3653199"/>
              <a:gd name="connsiteX14" fmla="*/ 840260 w 3197333"/>
              <a:gd name="connsiteY14" fmla="*/ 1774972 h 3653199"/>
              <a:gd name="connsiteX15" fmla="*/ 716692 w 3197333"/>
              <a:gd name="connsiteY15" fmla="*/ 1906777 h 3653199"/>
              <a:gd name="connsiteX16" fmla="*/ 626076 w 3197333"/>
              <a:gd name="connsiteY16" fmla="*/ 2030345 h 3653199"/>
              <a:gd name="connsiteX17" fmla="*/ 510746 w 3197333"/>
              <a:gd name="connsiteY17" fmla="*/ 2162150 h 3653199"/>
              <a:gd name="connsiteX18" fmla="*/ 428368 w 3197333"/>
              <a:gd name="connsiteY18" fmla="*/ 2343383 h 3653199"/>
              <a:gd name="connsiteX19" fmla="*/ 387179 w 3197333"/>
              <a:gd name="connsiteY19" fmla="*/ 2417523 h 3653199"/>
              <a:gd name="connsiteX20" fmla="*/ 238898 w 3197333"/>
              <a:gd name="connsiteY20" fmla="*/ 2755275 h 3653199"/>
              <a:gd name="connsiteX21" fmla="*/ 205946 w 3197333"/>
              <a:gd name="connsiteY21" fmla="*/ 2779988 h 3653199"/>
              <a:gd name="connsiteX22" fmla="*/ 140044 w 3197333"/>
              <a:gd name="connsiteY22" fmla="*/ 2837653 h 3653199"/>
              <a:gd name="connsiteX23" fmla="*/ 74141 w 3197333"/>
              <a:gd name="connsiteY23" fmla="*/ 2944745 h 3653199"/>
              <a:gd name="connsiteX24" fmla="*/ 0 w 3197333"/>
              <a:gd name="connsiteY24" fmla="*/ 3348399 h 3653199"/>
              <a:gd name="connsiteX25" fmla="*/ 49427 w 3197333"/>
              <a:gd name="connsiteY25" fmla="*/ 3513156 h 3653199"/>
              <a:gd name="connsiteX26" fmla="*/ 74141 w 3197333"/>
              <a:gd name="connsiteY26" fmla="*/ 3537869 h 3653199"/>
              <a:gd name="connsiteX27" fmla="*/ 140044 w 3197333"/>
              <a:gd name="connsiteY27" fmla="*/ 3595534 h 3653199"/>
              <a:gd name="connsiteX28" fmla="*/ 420130 w 3197333"/>
              <a:gd name="connsiteY28" fmla="*/ 3620247 h 3653199"/>
              <a:gd name="connsiteX29" fmla="*/ 494271 w 3197333"/>
              <a:gd name="connsiteY29" fmla="*/ 3636723 h 3653199"/>
              <a:gd name="connsiteX30" fmla="*/ 617838 w 3197333"/>
              <a:gd name="connsiteY30" fmla="*/ 3644961 h 3653199"/>
              <a:gd name="connsiteX31" fmla="*/ 708454 w 3197333"/>
              <a:gd name="connsiteY31" fmla="*/ 3653199 h 3653199"/>
              <a:gd name="connsiteX32" fmla="*/ 930876 w 3197333"/>
              <a:gd name="connsiteY32" fmla="*/ 3636723 h 3653199"/>
              <a:gd name="connsiteX33" fmla="*/ 1243914 w 3197333"/>
              <a:gd name="connsiteY33" fmla="*/ 3537869 h 3653199"/>
              <a:gd name="connsiteX34" fmla="*/ 1482811 w 3197333"/>
              <a:gd name="connsiteY34" fmla="*/ 3373112 h 3653199"/>
              <a:gd name="connsiteX35" fmla="*/ 1614617 w 3197333"/>
              <a:gd name="connsiteY35" fmla="*/ 3290734 h 3653199"/>
              <a:gd name="connsiteX36" fmla="*/ 1812325 w 3197333"/>
              <a:gd name="connsiteY36" fmla="*/ 3216593 h 3653199"/>
              <a:gd name="connsiteX37" fmla="*/ 2133600 w 3197333"/>
              <a:gd name="connsiteY37" fmla="*/ 3018885 h 3653199"/>
              <a:gd name="connsiteX38" fmla="*/ 2323071 w 3197333"/>
              <a:gd name="connsiteY38" fmla="*/ 2796464 h 3653199"/>
              <a:gd name="connsiteX39" fmla="*/ 2413687 w 3197333"/>
              <a:gd name="connsiteY39" fmla="*/ 2615231 h 3653199"/>
              <a:gd name="connsiteX40" fmla="*/ 2512541 w 3197333"/>
              <a:gd name="connsiteY40" fmla="*/ 2442237 h 3653199"/>
              <a:gd name="connsiteX41" fmla="*/ 2570206 w 3197333"/>
              <a:gd name="connsiteY41" fmla="*/ 2310431 h 3653199"/>
              <a:gd name="connsiteX42" fmla="*/ 2759676 w 3197333"/>
              <a:gd name="connsiteY42" fmla="*/ 1890302 h 3653199"/>
              <a:gd name="connsiteX43" fmla="*/ 2825579 w 3197333"/>
              <a:gd name="connsiteY43" fmla="*/ 1733783 h 3653199"/>
              <a:gd name="connsiteX44" fmla="*/ 2866768 w 3197333"/>
              <a:gd name="connsiteY44" fmla="*/ 1585502 h 3653199"/>
              <a:gd name="connsiteX45" fmla="*/ 3006811 w 3197333"/>
              <a:gd name="connsiteY45" fmla="*/ 1157134 h 3653199"/>
              <a:gd name="connsiteX46" fmla="*/ 3048000 w 3197333"/>
              <a:gd name="connsiteY46" fmla="*/ 1000615 h 3653199"/>
              <a:gd name="connsiteX47" fmla="*/ 3089190 w 3197333"/>
              <a:gd name="connsiteY47" fmla="*/ 819383 h 3653199"/>
              <a:gd name="connsiteX48" fmla="*/ 3155092 w 3197333"/>
              <a:gd name="connsiteY48" fmla="*/ 621675 h 3653199"/>
              <a:gd name="connsiteX49" fmla="*/ 3188044 w 3197333"/>
              <a:gd name="connsiteY49" fmla="*/ 489869 h 3653199"/>
              <a:gd name="connsiteX50" fmla="*/ 3171568 w 3197333"/>
              <a:gd name="connsiteY50" fmla="*/ 259210 h 3653199"/>
              <a:gd name="connsiteX51" fmla="*/ 3155092 w 3197333"/>
              <a:gd name="connsiteY51" fmla="*/ 226258 h 3653199"/>
              <a:gd name="connsiteX52" fmla="*/ 3048000 w 3197333"/>
              <a:gd name="connsiteY52" fmla="*/ 127404 h 3653199"/>
              <a:gd name="connsiteX53" fmla="*/ 2957384 w 3197333"/>
              <a:gd name="connsiteY53" fmla="*/ 53264 h 3653199"/>
              <a:gd name="connsiteX54" fmla="*/ 2907957 w 3197333"/>
              <a:gd name="connsiteY54" fmla="*/ 3837 h 3653199"/>
              <a:gd name="connsiteX55" fmla="*/ 2858530 w 3197333"/>
              <a:gd name="connsiteY55" fmla="*/ 3837 h 36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197333" h="3653199">
                <a:moveTo>
                  <a:pt x="2858530" y="3837"/>
                </a:moveTo>
                <a:cubicBezTo>
                  <a:pt x="2821460" y="6583"/>
                  <a:pt x="2742673" y="10789"/>
                  <a:pt x="2685535" y="20312"/>
                </a:cubicBezTo>
                <a:cubicBezTo>
                  <a:pt x="2670469" y="22823"/>
                  <a:pt x="2645065" y="53825"/>
                  <a:pt x="2636108" y="61502"/>
                </a:cubicBezTo>
                <a:cubicBezTo>
                  <a:pt x="2625684" y="70437"/>
                  <a:pt x="2613914" y="77684"/>
                  <a:pt x="2603157" y="86215"/>
                </a:cubicBezTo>
                <a:cubicBezTo>
                  <a:pt x="2534277" y="140844"/>
                  <a:pt x="2474061" y="208277"/>
                  <a:pt x="2397211" y="250972"/>
                </a:cubicBezTo>
                <a:cubicBezTo>
                  <a:pt x="2372498" y="264702"/>
                  <a:pt x="2346168" y="275858"/>
                  <a:pt x="2323071" y="292161"/>
                </a:cubicBezTo>
                <a:cubicBezTo>
                  <a:pt x="2240975" y="350111"/>
                  <a:pt x="2278990" y="349241"/>
                  <a:pt x="2191265" y="391015"/>
                </a:cubicBezTo>
                <a:cubicBezTo>
                  <a:pt x="2156734" y="407458"/>
                  <a:pt x="2119870" y="418474"/>
                  <a:pt x="2084173" y="432204"/>
                </a:cubicBezTo>
                <a:cubicBezTo>
                  <a:pt x="2045730" y="465155"/>
                  <a:pt x="2007741" y="498644"/>
                  <a:pt x="1968844" y="531058"/>
                </a:cubicBezTo>
                <a:cubicBezTo>
                  <a:pt x="1925356" y="567298"/>
                  <a:pt x="1871927" y="593570"/>
                  <a:pt x="1837038" y="638150"/>
                </a:cubicBezTo>
                <a:cubicBezTo>
                  <a:pt x="1787611" y="701307"/>
                  <a:pt x="1741430" y="767144"/>
                  <a:pt x="1688757" y="827620"/>
                </a:cubicBezTo>
                <a:cubicBezTo>
                  <a:pt x="1593036" y="937522"/>
                  <a:pt x="1485497" y="1036934"/>
                  <a:pt x="1392195" y="1148896"/>
                </a:cubicBezTo>
                <a:lnTo>
                  <a:pt x="1145060" y="1445458"/>
                </a:lnTo>
                <a:cubicBezTo>
                  <a:pt x="1122664" y="1472569"/>
                  <a:pt x="1103598" y="1502553"/>
                  <a:pt x="1079157" y="1527837"/>
                </a:cubicBezTo>
                <a:lnTo>
                  <a:pt x="840260" y="1774972"/>
                </a:lnTo>
                <a:cubicBezTo>
                  <a:pt x="798632" y="1818492"/>
                  <a:pt x="752306" y="1858213"/>
                  <a:pt x="716692" y="1906777"/>
                </a:cubicBezTo>
                <a:cubicBezTo>
                  <a:pt x="686487" y="1947966"/>
                  <a:pt x="658140" y="1990586"/>
                  <a:pt x="626076" y="2030345"/>
                </a:cubicBezTo>
                <a:cubicBezTo>
                  <a:pt x="589428" y="2075788"/>
                  <a:pt x="541920" y="2112791"/>
                  <a:pt x="510746" y="2162150"/>
                </a:cubicBezTo>
                <a:cubicBezTo>
                  <a:pt x="475311" y="2218256"/>
                  <a:pt x="460595" y="2285375"/>
                  <a:pt x="428368" y="2343383"/>
                </a:cubicBezTo>
                <a:cubicBezTo>
                  <a:pt x="414638" y="2368096"/>
                  <a:pt x="398590" y="2391657"/>
                  <a:pt x="387179" y="2417523"/>
                </a:cubicBezTo>
                <a:cubicBezTo>
                  <a:pt x="343039" y="2517574"/>
                  <a:pt x="300341" y="2657991"/>
                  <a:pt x="238898" y="2755275"/>
                </a:cubicBezTo>
                <a:cubicBezTo>
                  <a:pt x="231566" y="2766883"/>
                  <a:pt x="216494" y="2771198"/>
                  <a:pt x="205946" y="2779988"/>
                </a:cubicBezTo>
                <a:cubicBezTo>
                  <a:pt x="183522" y="2798675"/>
                  <a:pt x="160684" y="2817013"/>
                  <a:pt x="140044" y="2837653"/>
                </a:cubicBezTo>
                <a:cubicBezTo>
                  <a:pt x="103821" y="2873876"/>
                  <a:pt x="98092" y="2896842"/>
                  <a:pt x="74141" y="2944745"/>
                </a:cubicBezTo>
                <a:cubicBezTo>
                  <a:pt x="-2133" y="3259375"/>
                  <a:pt x="14054" y="3123534"/>
                  <a:pt x="0" y="3348399"/>
                </a:cubicBezTo>
                <a:cubicBezTo>
                  <a:pt x="12271" y="3401571"/>
                  <a:pt x="20070" y="3464228"/>
                  <a:pt x="49427" y="3513156"/>
                </a:cubicBezTo>
                <a:cubicBezTo>
                  <a:pt x="55421" y="3523146"/>
                  <a:pt x="66683" y="3528919"/>
                  <a:pt x="74141" y="3537869"/>
                </a:cubicBezTo>
                <a:cubicBezTo>
                  <a:pt x="95808" y="3563869"/>
                  <a:pt x="93965" y="3587470"/>
                  <a:pt x="140044" y="3595534"/>
                </a:cubicBezTo>
                <a:cubicBezTo>
                  <a:pt x="232366" y="3611690"/>
                  <a:pt x="326768" y="3612009"/>
                  <a:pt x="420130" y="3620247"/>
                </a:cubicBezTo>
                <a:cubicBezTo>
                  <a:pt x="444844" y="3625739"/>
                  <a:pt x="469150" y="3633583"/>
                  <a:pt x="494271" y="3636723"/>
                </a:cubicBezTo>
                <a:cubicBezTo>
                  <a:pt x="535233" y="3641843"/>
                  <a:pt x="576679" y="3641795"/>
                  <a:pt x="617838" y="3644961"/>
                </a:cubicBezTo>
                <a:cubicBezTo>
                  <a:pt x="648079" y="3647287"/>
                  <a:pt x="678249" y="3650453"/>
                  <a:pt x="708454" y="3653199"/>
                </a:cubicBezTo>
                <a:cubicBezTo>
                  <a:pt x="782595" y="3647707"/>
                  <a:pt x="857310" y="3647451"/>
                  <a:pt x="930876" y="3636723"/>
                </a:cubicBezTo>
                <a:cubicBezTo>
                  <a:pt x="1033706" y="3621727"/>
                  <a:pt x="1150641" y="3585838"/>
                  <a:pt x="1243914" y="3537869"/>
                </a:cubicBezTo>
                <a:cubicBezTo>
                  <a:pt x="1454186" y="3429729"/>
                  <a:pt x="1328033" y="3482030"/>
                  <a:pt x="1482811" y="3373112"/>
                </a:cubicBezTo>
                <a:cubicBezTo>
                  <a:pt x="1525182" y="3343295"/>
                  <a:pt x="1569864" y="3316840"/>
                  <a:pt x="1614617" y="3290734"/>
                </a:cubicBezTo>
                <a:cubicBezTo>
                  <a:pt x="1751528" y="3210869"/>
                  <a:pt x="1601154" y="3314453"/>
                  <a:pt x="1812325" y="3216593"/>
                </a:cubicBezTo>
                <a:cubicBezTo>
                  <a:pt x="1896394" y="3177634"/>
                  <a:pt x="2052178" y="3087280"/>
                  <a:pt x="2133600" y="3018885"/>
                </a:cubicBezTo>
                <a:cubicBezTo>
                  <a:pt x="2199538" y="2963497"/>
                  <a:pt x="2280241" y="2867227"/>
                  <a:pt x="2323071" y="2796464"/>
                </a:cubicBezTo>
                <a:cubicBezTo>
                  <a:pt x="2358044" y="2738682"/>
                  <a:pt x="2381831" y="2674788"/>
                  <a:pt x="2413687" y="2615231"/>
                </a:cubicBezTo>
                <a:cubicBezTo>
                  <a:pt x="2445012" y="2556667"/>
                  <a:pt x="2482202" y="2501318"/>
                  <a:pt x="2512541" y="2442237"/>
                </a:cubicBezTo>
                <a:cubicBezTo>
                  <a:pt x="2534448" y="2399577"/>
                  <a:pt x="2549284" y="2353583"/>
                  <a:pt x="2570206" y="2310431"/>
                </a:cubicBezTo>
                <a:cubicBezTo>
                  <a:pt x="2756374" y="1926459"/>
                  <a:pt x="2500392" y="2514939"/>
                  <a:pt x="2759676" y="1890302"/>
                </a:cubicBezTo>
                <a:cubicBezTo>
                  <a:pt x="2781379" y="1838018"/>
                  <a:pt x="2810428" y="1788327"/>
                  <a:pt x="2825579" y="1733783"/>
                </a:cubicBezTo>
                <a:cubicBezTo>
                  <a:pt x="2839309" y="1684356"/>
                  <a:pt x="2850977" y="1634310"/>
                  <a:pt x="2866768" y="1585502"/>
                </a:cubicBezTo>
                <a:cubicBezTo>
                  <a:pt x="2968558" y="1270878"/>
                  <a:pt x="2867086" y="1688094"/>
                  <a:pt x="3006811" y="1157134"/>
                </a:cubicBezTo>
                <a:cubicBezTo>
                  <a:pt x="3020541" y="1104961"/>
                  <a:pt x="3035216" y="1053028"/>
                  <a:pt x="3048000" y="1000615"/>
                </a:cubicBezTo>
                <a:cubicBezTo>
                  <a:pt x="3062680" y="940428"/>
                  <a:pt x="3073761" y="879382"/>
                  <a:pt x="3089190" y="819383"/>
                </a:cubicBezTo>
                <a:cubicBezTo>
                  <a:pt x="3143487" y="608228"/>
                  <a:pt x="3099142" y="810507"/>
                  <a:pt x="3155092" y="621675"/>
                </a:cubicBezTo>
                <a:cubicBezTo>
                  <a:pt x="3167958" y="578253"/>
                  <a:pt x="3188044" y="489869"/>
                  <a:pt x="3188044" y="489869"/>
                </a:cubicBezTo>
                <a:cubicBezTo>
                  <a:pt x="3201541" y="381884"/>
                  <a:pt x="3203648" y="413194"/>
                  <a:pt x="3171568" y="259210"/>
                </a:cubicBezTo>
                <a:cubicBezTo>
                  <a:pt x="3169063" y="247188"/>
                  <a:pt x="3163024" y="235633"/>
                  <a:pt x="3155092" y="226258"/>
                </a:cubicBezTo>
                <a:cubicBezTo>
                  <a:pt x="3036698" y="86337"/>
                  <a:pt x="3122483" y="195116"/>
                  <a:pt x="3048000" y="127404"/>
                </a:cubicBezTo>
                <a:cubicBezTo>
                  <a:pt x="2966908" y="53684"/>
                  <a:pt x="3021309" y="85226"/>
                  <a:pt x="2957384" y="53264"/>
                </a:cubicBezTo>
                <a:cubicBezTo>
                  <a:pt x="2939257" y="29093"/>
                  <a:pt x="2935063" y="15884"/>
                  <a:pt x="2907957" y="3837"/>
                </a:cubicBezTo>
                <a:cubicBezTo>
                  <a:pt x="2892087" y="-3216"/>
                  <a:pt x="2895600" y="1091"/>
                  <a:pt x="2858530" y="383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37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275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Case of the month   September 2025</vt:lpstr>
      <vt:lpstr>Clinical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Marginean, Celia</dc:creator>
  <cp:lastModifiedBy>Marginean, Celia</cp:lastModifiedBy>
  <cp:revision>160</cp:revision>
  <dcterms:created xsi:type="dcterms:W3CDTF">2025-09-03T20:23:50Z</dcterms:created>
  <dcterms:modified xsi:type="dcterms:W3CDTF">2025-09-15T18:11:02Z</dcterms:modified>
</cp:coreProperties>
</file>