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5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La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ournalofethics.ama-assn.org/article/three-things-clinicians-should-know-about-disability/2018-12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med.ncbi.nlm.nih.gov/25562484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med.ncbi.nlm.nih.gov/25562484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sa.gov/redbook/eng/overview-disability.htm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isabilitycompendium.org/compendium/2019-state-report-for-county-level-data-prevalence/TX" TargetMode="External"/><Relationship Id="rId3" Type="http://schemas.openxmlformats.org/officeDocument/2006/relationships/hyperlink" Target="https://gov.texas.gov/uploads/files/organization/twic/Disabilities-Summary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pmc/articles/PMC8814984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813d46f2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813d46f2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Spend 5 minutes asking people to brainstorm words they associate with health/disability and then share out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813d46f2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3813d46f2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https://www.cdc.gov/ncbddd/disabilityandhealth/disability.html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813d46f2b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813d46f2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https://journalofethics.ama-assn.org/article/three-things-clinicians-should-know-about-disability/2018-12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813d46f2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813d46f2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813d46f2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813d46f2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813d46f2b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813d46f2b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-disability is inextricably linked with every other social determinant of health, ableism is very much rooted in racism sexism eugenics etc.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813d46f2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813d46f2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813d46f2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813d46f2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813d46f2b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813d46f2b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-each patient has their own personal physician who provides continuous, comprehensive care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-physician leads a team of providers who each have their own responsibilities in providing comprehensive care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-personal physician is responsible for providing/arranging care for all of the patient’s health needs alongside other healthcare professionals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-care is coordinated across home health agencies, subspecialty care, hospital care, nursing homes, community-based services, etc.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-patient satisfaction is a huge component of PCMH, patients and families are centered in decision-making process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-more scheduling flexibility, practices incorporate technology which allow for easier communication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-reimbursement by insurance acknowledges added value of having coordinated integrated care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-practices must be certified through outside agency to become a “medical home”. PCP will receive one flat payment from insurance to cover most of the care provided. The amount will be based on the patient's health issues and complexity. 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https://pubmed.ncbi.nlm.nih.gov/25562484/</a:t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E1E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3813d46f2b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3813d46f2b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https://pubmed.ncbi.nlm.nih.gov/25562484/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6e1d09d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6e1d09d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813d46f2b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813d46f2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813d46f2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3813d46f2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813d46f2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3813d46f2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https://www.houstontx.gov/disabilities/Houston-from-a-Disability-Perspective.pdf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813d46f2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3813d46f2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Those living in poverty are more likely to become disabled, and those who are disabled are more likely to become poor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3813d46f2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3813d46f2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https://www.ssa.gov/redbook/eng/overview-disability.htm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SSDI - must have a “qualifying disability” and must have worked enough to earn a certain # of “work credits” in the time before acquiring your disability (varies based on age/when you acquired disability)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Children who were receiving benefits as a minor child on a parent’s Social Security record may be eligible to continue receiving benefits on that parent’s record upon reaching age 18 if they have a qualifying disability.</a:t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DAC- age 18&gt;, have a qualified disability that began before age 22 can receive benefits on their parent’s social security record</a:t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-DAC benefits typically end if the DAC gets married</a:t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SSDI - based on disability and work credits, SSI - based on age/income/disability/limited resources</a:t>
            </a:r>
            <a:endParaRPr sz="15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3813d46f2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3813d46f2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7b8b3b40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67b8b3b40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6e1d09d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6e1d09d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6e1d09d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6e1d09d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813d46f2b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813d46f2b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Ask: what % of americans do you think have a disability?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https://www.cdc.gov/ncbddd/disabilityandhealth/infographic-disability-impacts-all.html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813d46f2b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3813d46f2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https://disabilitycompendium.org/compendium/2019-state-report-for-county-level-data-prevalence/TX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https://gov.texas.gov/uploads/files/organization/twic/Disabilities-Summary.pdf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7b8b3b4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7b8b3b4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Iezzoni LI, Rao SR, Ressalam J, et al. Physicians’ perceptions of people with disability and their health care. </a:t>
            </a:r>
            <a:r>
              <a:rPr i="1"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Health Aff.</a:t>
            </a:r>
            <a:r>
              <a:rPr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 2021;40(2):297‐306. doi: 10.1377/hlthaff.2020.01452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Nouri Z, Dill MJ, Conrad SS, Moreland CJ, Meeks LM. Estimated prevalence of US physicians with disabilities. </a:t>
            </a:r>
            <a:r>
              <a:rPr i="1"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JAMA Network Open</a:t>
            </a:r>
            <a:r>
              <a:rPr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. 2021;4(3):e211254‐e211254. doi: 10.1001/jamanetworkopen.2021.1254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Meeks LM, Case B, Herzer K, Plegue M, Swenor BK. Change in prevalence of disabilities and accommodation practices among US medical schools, 2016 vs 2019. </a:t>
            </a:r>
            <a:r>
              <a:rPr i="1"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JAMA</a:t>
            </a:r>
            <a:r>
              <a:rPr lang="en" sz="1500">
                <a:solidFill>
                  <a:srgbClr val="303030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. 2019;322(20):2022‐2024. doi: 10.1001/jama.2019.15372 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https://www.ncbi.nlm.nih.gov/pmc/articles/PMC8814984/</a:t>
            </a:r>
            <a:r>
              <a:rPr lang="en"/>
              <a:t> </a:t>
            </a:r>
            <a:endParaRPr sz="1500">
              <a:solidFill>
                <a:srgbClr val="303030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813d46f2b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813d46f2b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813d46f2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813d46f2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-increased prevalence of children with IDDs → increased need for c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7r0MiGWQY2g&amp;ab_channel=BarnardCenterforResearchonWome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emacosta@bcm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Disability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Vaishnavi Sankar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define health? How do you define disability?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Disability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According to the World Health Organization, </a:t>
            </a:r>
            <a:r>
              <a:rPr b="1"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disability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has three dimensions:</a:t>
            </a:r>
            <a:endParaRPr sz="950">
              <a:solidFill>
                <a:srgbClr val="07529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Impairment in a person’s body structure or function, or mental functioning; examples of impairments include loss of a limb, loss of vision or memory loss.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Activity limitation, such as difficulty seeing, hearing, walking, or problem solving.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Participation restrictions in normal daily activities, such as working, engaging in social and recreational activities, and obtaining health care and preventive services.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265500" y="72420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Break</a:t>
            </a:r>
            <a:endParaRPr/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65500" y="206222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“Three Things Clinicians Should Know About Disability”</a:t>
            </a:r>
            <a:endParaRPr/>
          </a:p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Questions: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assumptions do we make about disabled people?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ableism and how does it present in medical school/medicine?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role/goal of medicine in supporting people with disabilities?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703" y="2975850"/>
            <a:ext cx="1557062" cy="201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“My Body Doesn’t Oppress Me, Society Does”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1921350" y="2571750"/>
            <a:ext cx="530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https://www.youtube.com/watch?v=7r0MiGWQY2g&amp;ab_channel=BarnardCenterforResearchonWomen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parts of the video did you resonate with?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Model vs. Social Model</a:t>
            </a: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400" y="1211350"/>
            <a:ext cx="7297459" cy="36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283099" y="712150"/>
            <a:ext cx="8512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What are some ways we learn/practice within the medical model of disability?</a:t>
            </a:r>
            <a:endParaRPr sz="3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/>
              <a:t>What are some ways we can incorporate the social model of disability in our learning/practice?</a:t>
            </a:r>
            <a:endParaRPr sz="382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Patient-Centered Medical Home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622754" y="1595775"/>
            <a:ext cx="41091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PCMH is a model of care that puts patients at the forefront of care. It consists of </a:t>
            </a:r>
            <a:r>
              <a:rPr lang="en"/>
              <a:t>7</a:t>
            </a:r>
            <a:r>
              <a:rPr lang="en"/>
              <a:t> main principles: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Personal physician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</a:t>
            </a:r>
            <a:r>
              <a:rPr lang="en"/>
              <a:t>hysician -directed medical practice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Whole person orientation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Care coordination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Quality and Safety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Enhanced Access to Care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Payment reflects added value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00" y="1668225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75625" y="575950"/>
            <a:ext cx="834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Utility of PCMH for People with Disabilities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1506775" y="1595775"/>
            <a:ext cx="72249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communication between multiple care providers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Integrated/Coordinated care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Continuity of care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Emphasis on patient-centered outcomes and patient autonomy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access to care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The BCM Transition Medicine Clinic has NCQA’s PCMH Recognition!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33"/>
              <a:t>Disclosures: </a:t>
            </a:r>
            <a:endParaRPr sz="35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0000"/>
              <a:buFont typeface="Arial"/>
              <a:buNone/>
            </a:pPr>
            <a:r>
              <a:rPr lang="en" sz="2200"/>
              <a:t>This work is supported by the Texas Council for Developmental Disabilities through a grant from the U.S. Administration for Community Living (ACL), Department of Health and Human Services (HHS), Washington, D.C. 20201, with a 100% federal funding award totaling $6,121,860. Council efforts are those of the grantee and do not necessarily represent the official views of nor are endorsed by ACL, HHS, or the U.S. government.</a:t>
            </a:r>
            <a:endParaRPr b="0" sz="2200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286825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Disparities Among People with Disabilities</a:t>
            </a:r>
            <a:endParaRPr/>
          </a:p>
        </p:txBody>
      </p:sp>
      <p:sp>
        <p:nvSpPr>
          <p:cNvPr id="186" name="Google Shape;186;p3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barriers may people with disabilities face in accessing healthcare services?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Houston, TX Statistics</a:t>
            </a:r>
            <a:endParaRPr/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32% of working-age people with disabilities live below poverty compared with 16% of those without disabilities.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37% of working-age people with disabilities are employed compared with 76% of those without disabilities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27% of households with a person with a disability pay &gt;50% of their income for housing compared with 16% of those with no disability in the Houston Metropolitan Statistical Area. 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Poverty and Disability in Houston, TX</a:t>
            </a:r>
            <a:endParaRPr/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300" y="1203575"/>
            <a:ext cx="5939400" cy="378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319500" y="936600"/>
            <a:ext cx="4525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cycle of poverty and disability</a:t>
            </a:r>
            <a:endParaRPr/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475" y="1032850"/>
            <a:ext cx="4525796" cy="378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Poverty is a cause and consequence of disability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Disability is a cause and consequence of poverty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 Aid for People with Disabilities</a:t>
            </a:r>
            <a:endParaRPr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866497" y="1595775"/>
            <a:ext cx="78651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Social Security Disability Insurance (SSDI): </a:t>
            </a:r>
            <a:r>
              <a:rPr lang="en"/>
              <a:t>Payroll tax-funded federal insurance program that provides income supplements to people who are restricted in their ability to be employed because of a </a:t>
            </a:r>
            <a:r>
              <a:rPr i="1" lang="en"/>
              <a:t>“qualifying” </a:t>
            </a:r>
            <a:r>
              <a:rPr lang="en"/>
              <a:t>disability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“DAC” - disabled adult child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Supplemental Security Income (SSI): </a:t>
            </a:r>
            <a:r>
              <a:rPr lang="en"/>
              <a:t>Provides payments to people with limited income and resources who are age 65 or older, blind, or have a qualifying disability. Children with a qualifying disability can also get SSI.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Aid </a:t>
            </a:r>
            <a:endParaRPr/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1090597" y="1595775"/>
            <a:ext cx="76410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190"/>
              <a:t>Medicare </a:t>
            </a:r>
            <a:r>
              <a:rPr lang="en" sz="1190"/>
              <a:t>- federal health insurance for people&gt;65 and people with disabilities</a:t>
            </a:r>
            <a:endParaRPr sz="119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en" sz="1190"/>
              <a:t>Medicaid</a:t>
            </a:r>
            <a:r>
              <a:rPr lang="en" sz="1190"/>
              <a:t> -</a:t>
            </a:r>
            <a:r>
              <a:rPr lang="en" sz="1190"/>
              <a:t> provides health coverage to eligible low-income adults, children, pregnant women, elderly adults and people with disabilities. Funded jointly by federal govt and states and administered by states</a:t>
            </a:r>
            <a:endParaRPr sz="119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en" sz="1190"/>
              <a:t>SNAP </a:t>
            </a:r>
            <a:r>
              <a:rPr lang="en" sz="1190"/>
              <a:t>- food assistance program for low-income people/families</a:t>
            </a:r>
            <a:endParaRPr sz="119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en" sz="1190"/>
              <a:t>CHIP </a:t>
            </a:r>
            <a:r>
              <a:rPr lang="en" sz="1190"/>
              <a:t>- </a:t>
            </a:r>
            <a:r>
              <a:rPr lang="en" sz="1190"/>
              <a:t>program for children without health insurance whose families earn too much to get Medicaid but cannot afford health insurance (does not  provide long-term services)</a:t>
            </a:r>
            <a:endParaRPr sz="1190"/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SzPts val="1190"/>
              <a:buChar char="●"/>
            </a:pPr>
            <a:r>
              <a:rPr b="1" lang="en" sz="1190"/>
              <a:t>Medicaid Buy-In for Children</a:t>
            </a:r>
            <a:r>
              <a:rPr lang="en" sz="1190"/>
              <a:t>- offers low-cost Medicaid services to children with disabilities in families that make too much money to get Medicaid</a:t>
            </a:r>
            <a:endParaRPr sz="119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en" sz="1190"/>
              <a:t>TANF</a:t>
            </a:r>
            <a:r>
              <a:rPr lang="en" sz="1190"/>
              <a:t> - provides cash payments to help low-income families pay for food, clothing, housing and other essentials.</a:t>
            </a:r>
            <a:endParaRPr b="1" sz="119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19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950998" y="1211350"/>
            <a:ext cx="72420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“2019 State Report for County-Level Data: Prevalence.”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2019 State Report for County-Level Data: Prevalence | Annual Disability Statistics Compendium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disabilitycompendium.org/compendium/2019-state-report-for-county-level-data-prevalence/TX. Accessed 11 Aug. 2023.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i="1" lang="en" sz="787">
                <a:latin typeface="Arial"/>
                <a:ea typeface="Arial"/>
                <a:cs typeface="Arial"/>
                <a:sym typeface="Arial"/>
              </a:rPr>
              <a:t>Disabilities Summary - Office of the Texas Governor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gov.texas.gov/uploads/files/organization/twic/Disabilities-Summary.pdf. Accessed 12 Aug. 2023.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“Disability and Health Overview.”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Centers for Disease Control and Prevention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16 Sept. 2020, www.cdc.gov/ncbddd/disabilityandhealth/disability.html.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“Disability Impacts All of Us Infographic.”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Centers for Disease Control and Prevention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15 May 2023, www.cdc.gov/ncbddd/disabilityandhealth/infographic-disability-impacts-all.html.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Hernandez, Brigida, et al. “Patient-Centered Medical Homes for Patients with Disabilities.”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Journal of Social Work in Disability &amp;amp; Rehabilitation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vol. 14, no. 1, 2015, pp. 61–75, https://doi.org/10.1080/1536710x.2015.989562.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Iezzoni, Lisa I., et al. “Physicians’ Perceptions of People with Disability and Their Health Care.”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Health Affairs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vol. 40, no. 2, 2021, pp. 297–306, https://doi.org/10.1377/hlthaff.2020.01452.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Kaundinya, Trisha, and Samantha Schroth. “Dismantle Ableism, Accept Disability: Making the Case for Anti-Ableism in Medical Education.”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Journal of Medical Education and Curricular Development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vol. 9, 2022, p. 238212052210766, https://doi.org/10.1177/23821205221076660.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Meeks, Lisa M., et al. “Change in Prevalence of Disabilities and Accommodation Practices among US Medical Schools, 2016 vs 2019.”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JAMA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vol. 322, no. 20, 2019, p. 2022, https://doi.org/10.1001/jama.2019.15372.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“My Body Doesn’t Oppress Me, Society Does.”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YouTube, 9 May 2017, https://www.youtube.com/watch?v=7r0MiGWQY2g&amp;ab_channel=BarnardCenterforResearchonWomen. Accessed 11 Aug. 2023.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Nouri, Zakia, et al. “Estimated Prevalence of US Physicians with Disabilities.”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JAMA Network Open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vol. 4, no. 3, 2021, https://doi.org/10.1001/jamanetworkopen.2021.1254.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i="1" lang="en" sz="787">
                <a:latin typeface="Arial"/>
                <a:ea typeface="Arial"/>
                <a:cs typeface="Arial"/>
                <a:sym typeface="Arial"/>
              </a:rPr>
              <a:t>Social Security - The Red Book - Our Disability Programs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www.ssa.gov/redbook/eng/overview-disability.htm. Accessed 11 Aug. 2023.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“Three Things Clinicians Should Know about Disability.”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AMA Journal of Ethics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vol. 20, no. 12, 2018, https://doi.org/10.1001/amajethics.2018.1181.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i="1" lang="en" sz="787">
                <a:latin typeface="Arial"/>
                <a:ea typeface="Arial"/>
                <a:cs typeface="Arial"/>
                <a:sym typeface="Arial"/>
              </a:rPr>
              <a:t>Welcome to the City of Houston eGovernment Center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www.houstontx.gov/disabilities/Houston-from-a-Disability-Perspective.pdf. Accessed 12 Aug. 2023.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-412750" lvl="0" marL="35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787">
                <a:latin typeface="Arial"/>
                <a:ea typeface="Arial"/>
                <a:cs typeface="Arial"/>
                <a:sym typeface="Arial"/>
              </a:rPr>
              <a:t>“Working Definition of Ableism - January 2022 Update.” </a:t>
            </a:r>
            <a:r>
              <a:rPr i="1" lang="en" sz="787">
                <a:latin typeface="Arial"/>
                <a:ea typeface="Arial"/>
                <a:cs typeface="Arial"/>
                <a:sym typeface="Arial"/>
              </a:rPr>
              <a:t>TALILA A. LEWIS</a:t>
            </a:r>
            <a:r>
              <a:rPr lang="en" sz="787">
                <a:latin typeface="Arial"/>
                <a:ea typeface="Arial"/>
                <a:cs typeface="Arial"/>
                <a:sym typeface="Arial"/>
              </a:rPr>
              <a:t>, www.talilalewis.com/blog/working-definition-of-ableism-january-2022-update. Accessed 11 Aug. 2023. </a:t>
            </a:r>
            <a:endParaRPr sz="78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12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Logistics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Attend interactive small group learning sessions, 1 excused </a:t>
            </a:r>
            <a:r>
              <a:rPr lang="en"/>
              <a:t>absence permitted (email </a:t>
            </a:r>
            <a:r>
              <a:rPr lang="en" u="sng">
                <a:solidFill>
                  <a:schemeClr val="hlink"/>
                </a:solidFill>
                <a:hlinkClick r:id="rId3"/>
              </a:rPr>
              <a:t>emacosta@bcm.edu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Attend clinic visits with assigned patient/family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Reflect on clinical experience, brief (1 paragraph) reflection submitted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Ask questions and give feedback, this is a pilot/first iteration of this elective and we want to make it awesome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728" y="1720850"/>
            <a:ext cx="4243625" cy="318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128" y="1710400"/>
            <a:ext cx="4429870" cy="320776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Disability in the US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1113000"/>
            <a:ext cx="2936450" cy="29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0" r="36864" t="0"/>
          <a:stretch/>
        </p:blipFill>
        <p:spPr>
          <a:xfrm>
            <a:off x="3702250" y="2478625"/>
            <a:ext cx="4727398" cy="208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702250" y="629588"/>
            <a:ext cx="49863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Harris  County has the largest amount of people per county with disabilities (426,349 people  or 9.2%) </a:t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Disability in Medicine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2019 study found that</a:t>
            </a:r>
            <a:r>
              <a:rPr b="1" lang="en"/>
              <a:t> 4.6% of medical students identify as having a disability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2021 study found that </a:t>
            </a:r>
            <a:r>
              <a:rPr b="1" lang="en"/>
              <a:t>3.1% of providers identify as having a disability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Another 2021 </a:t>
            </a:r>
            <a:r>
              <a:rPr lang="en"/>
              <a:t>study found that </a:t>
            </a:r>
            <a:r>
              <a:rPr b="1" lang="en"/>
              <a:t>80% of physicians</a:t>
            </a:r>
            <a:r>
              <a:rPr b="1" lang="en"/>
              <a:t> perceive patients with disabilities to have a lower quality of life</a:t>
            </a:r>
            <a:r>
              <a:rPr lang="en"/>
              <a:t> than patients without disabilities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IDDs?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Intellectual and Developmental Disabilities are characterized by delays or limits in intellectual, cognitive, emotional, and/or social functioning. Examples of IDDs include: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Down Syndrome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Cerebral Palsy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Fragile 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 Disorder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Prader-Willi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Trends in prevalence of IDDs among children in the US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588" y="1160875"/>
            <a:ext cx="5906028" cy="378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