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1" r:id="rId2"/>
    <p:sldId id="263" r:id="rId3"/>
    <p:sldId id="264" r:id="rId4"/>
    <p:sldId id="257" r:id="rId5"/>
    <p:sldId id="256" r:id="rId6"/>
    <p:sldId id="258" r:id="rId7"/>
    <p:sldId id="267" r:id="rId8"/>
    <p:sldId id="268" r:id="rId9"/>
    <p:sldId id="271" r:id="rId10"/>
    <p:sldId id="259" r:id="rId11"/>
    <p:sldId id="270" r:id="rId12"/>
    <p:sldId id="260" r:id="rId13"/>
    <p:sldId id="266" r:id="rId14"/>
    <p:sldId id="265"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673"/>
  </p:normalViewPr>
  <p:slideViewPr>
    <p:cSldViewPr snapToGrid="0">
      <p:cViewPr>
        <p:scale>
          <a:sx n="92" d="100"/>
          <a:sy n="92" d="100"/>
        </p:scale>
        <p:origin x="-50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B6142-23C8-43D6-B433-D5A1CAA5CF88}"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607F3-D8D1-46DF-B015-A1EBEF9B05CB}" type="slidenum">
              <a:rPr lang="en-US" smtClean="0"/>
              <a:t>‹#›</a:t>
            </a:fld>
            <a:endParaRPr lang="en-US"/>
          </a:p>
        </p:txBody>
      </p:sp>
    </p:spTree>
    <p:extLst>
      <p:ext uri="{BB962C8B-B14F-4D97-AF65-F5344CB8AC3E}">
        <p14:creationId xmlns:p14="http://schemas.microsoft.com/office/powerpoint/2010/main" val="409501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pmc/articles/PMC9148936/#CR34"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cbi.nlm.nih.gov/pmc/articles/PMC9148936/#CR54" TargetMode="External"/><Relationship Id="rId5" Type="http://schemas.openxmlformats.org/officeDocument/2006/relationships/hyperlink" Target="https://www.ncbi.nlm.nih.gov/pmc/articles/PMC9148936/#CR33" TargetMode="External"/><Relationship Id="rId4" Type="http://schemas.openxmlformats.org/officeDocument/2006/relationships/hyperlink" Target="https://www.ncbi.nlm.nih.gov/pmc/articles/PMC9148936/#CR5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mc/articles/PMC9148936/#CR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ncbi.nlm.nih.gov/pmc/articles/PMC9148936/#CR24"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9148936/#CR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cbi.nlm.nih.gov/pmc/articles/PMC9148936/#CR4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highlight>
                  <a:srgbClr val="FFFFFF"/>
                </a:highlight>
                <a:latin typeface="Cambria" panose="02040503050406030204" pitchFamily="18" charset="0"/>
              </a:rPr>
              <a:t> lack of provider education regarding the care needs of the adult IDD and CD population, and disparities in social determinants of health including stigma and discrimination, e.g. “ableism”</a:t>
            </a:r>
          </a:p>
          <a:p>
            <a:endParaRPr lang="en-US" b="0" i="0" dirty="0">
              <a:solidFill>
                <a:srgbClr val="212121"/>
              </a:solidFill>
              <a:effectLst/>
              <a:highlight>
                <a:srgbClr val="FFFFFF"/>
              </a:highlight>
              <a:latin typeface="Cambria" panose="02040503050406030204" pitchFamily="18" charset="0"/>
            </a:endParaRPr>
          </a:p>
          <a:p>
            <a:r>
              <a:rPr lang="en-US" b="0" i="0" dirty="0">
                <a:solidFill>
                  <a:srgbClr val="212121"/>
                </a:solidFill>
                <a:effectLst/>
                <a:highlight>
                  <a:srgbClr val="FFFFFF"/>
                </a:highlight>
                <a:latin typeface="Cambria" panose="02040503050406030204" pitchFamily="18" charset="0"/>
              </a:rPr>
              <a:t> Negative experiences included perceptions that providers ignored their needs or failed to make accommodations, waiting rooms that were sensory-inappropriate, or being stigmatized or labelled in negative ways </a:t>
            </a:r>
          </a:p>
          <a:p>
            <a:endParaRPr lang="en-US" b="0" i="0" dirty="0">
              <a:solidFill>
                <a:srgbClr val="212121"/>
              </a:solidFill>
              <a:effectLst/>
              <a:highlight>
                <a:srgbClr val="FFFFFF"/>
              </a:highlight>
              <a:latin typeface="Cambria" panose="02040503050406030204" pitchFamily="18" charset="0"/>
            </a:endParaRPr>
          </a:p>
          <a:p>
            <a:r>
              <a:rPr lang="en-US" b="0" i="0" dirty="0">
                <a:solidFill>
                  <a:srgbClr val="212121"/>
                </a:solidFill>
                <a:effectLst/>
                <a:highlight>
                  <a:srgbClr val="FFFFFF"/>
                </a:highlight>
                <a:latin typeface="Cambria" panose="02040503050406030204" pitchFamily="18" charset="0"/>
              </a:rPr>
              <a:t>Preventive care was challenging for both HCPs to deliver and the adult IDD/CD population to receive, particularly in the case of invasive examinations or tests such as Pap smears, blood draws, or vaccinations. Sensory concerns, insurance limitations, and/or ineffective communication and/or care coordination contributed to poor rates of preventive care</a:t>
            </a:r>
          </a:p>
          <a:p>
            <a:endParaRPr lang="en-US" b="0" i="0" dirty="0">
              <a:solidFill>
                <a:srgbClr val="212121"/>
              </a:solidFill>
              <a:effectLst/>
              <a:highlight>
                <a:srgbClr val="FFFFFF"/>
              </a:highlight>
              <a:latin typeface="Cambria" panose="02040503050406030204" pitchFamily="18" charset="0"/>
            </a:endParaRPr>
          </a:p>
          <a:p>
            <a:r>
              <a:rPr lang="en-US" b="0" i="0" dirty="0">
                <a:solidFill>
                  <a:srgbClr val="212121"/>
                </a:solidFill>
                <a:effectLst/>
                <a:highlight>
                  <a:srgbClr val="FFFFFF"/>
                </a:highlight>
                <a:latin typeface="Cambria" panose="02040503050406030204" pitchFamily="18" charset="0"/>
              </a:rPr>
              <a:t>Long wait times -&gt; increase anxiety and worsen clinic experience for the patient</a:t>
            </a:r>
          </a:p>
          <a:p>
            <a:endParaRPr lang="en-US" dirty="0"/>
          </a:p>
          <a:p>
            <a:r>
              <a:rPr lang="en-US" b="0" i="0" dirty="0">
                <a:solidFill>
                  <a:srgbClr val="212121"/>
                </a:solidFill>
                <a:effectLst/>
                <a:highlight>
                  <a:srgbClr val="FFFFFF"/>
                </a:highlight>
                <a:latin typeface="Cambria" panose="02040503050406030204" pitchFamily="18" charset="0"/>
              </a:rPr>
              <a:t>HCPs described feeling frustrated with the additional time required during interactions with patients with IDDs and oftentimes don’t use patient’s preferred communication. Some nurses cited how using alternative or augmentative communication (AAC) methods or strategies would save time in the end and reduce patient frustrations. Tendency to communicate with caretaker rather than w patient. when HCPs and other staff relied completely on communication with supporters rather than the patient, the patient was disempowered. Instead, supporter assistance by sharing patient communication preferences or needs was identified as a strategy to preserve patient empowerment and improve care</a:t>
            </a:r>
          </a:p>
          <a:p>
            <a:endParaRPr lang="en-US" b="0" i="0" dirty="0">
              <a:solidFill>
                <a:srgbClr val="212121"/>
              </a:solidFill>
              <a:effectLst/>
              <a:highlight>
                <a:srgbClr val="FFFFFF"/>
              </a:highlight>
              <a:latin typeface="Cambria" panose="02040503050406030204" pitchFamily="18" charset="0"/>
            </a:endParaRPr>
          </a:p>
          <a:p>
            <a:r>
              <a:rPr lang="en-US" b="0" i="0" dirty="0">
                <a:solidFill>
                  <a:srgbClr val="212121"/>
                </a:solidFill>
                <a:effectLst/>
                <a:highlight>
                  <a:srgbClr val="FFFFFF"/>
                </a:highlight>
                <a:latin typeface="Cambria" panose="02040503050406030204" pitchFamily="18" charset="0"/>
              </a:rPr>
              <a:t>Additionally, patients and supporters desired HCPs with a greater understanding of the individual’s medical history and communication style, as well as providers willing to learn the patient’s behaviors (Joseph-Kent, </a:t>
            </a:r>
            <a:r>
              <a:rPr lang="en-US" b="0" i="0" u="sng" dirty="0">
                <a:solidFill>
                  <a:srgbClr val="376FAA"/>
                </a:solidFill>
                <a:effectLst/>
                <a:highlight>
                  <a:srgbClr val="FFFFFF"/>
                </a:highlight>
                <a:latin typeface="Cambria" panose="02040503050406030204" pitchFamily="18" charset="0"/>
                <a:hlinkClick r:id="rId3"/>
              </a:rPr>
              <a:t>2019</a:t>
            </a:r>
            <a:r>
              <a:rPr lang="en-US" b="0" i="0" dirty="0">
                <a:solidFill>
                  <a:srgbClr val="212121"/>
                </a:solidFill>
                <a:effectLst/>
                <a:highlight>
                  <a:srgbClr val="FFFFFF"/>
                </a:highlight>
                <a:latin typeface="Cambria" panose="02040503050406030204" pitchFamily="18" charset="0"/>
              </a:rPr>
              <a:t>; Stein </a:t>
            </a:r>
            <a:r>
              <a:rPr lang="en-US" b="0" i="0" dirty="0" err="1">
                <a:solidFill>
                  <a:srgbClr val="212121"/>
                </a:solidFill>
                <a:effectLst/>
                <a:highlight>
                  <a:srgbClr val="FFFFFF"/>
                </a:highlight>
                <a:latin typeface="Cambria" panose="02040503050406030204" pitchFamily="18" charset="0"/>
              </a:rPr>
              <a:t>Duker</a:t>
            </a:r>
            <a:r>
              <a:rPr lang="en-US" b="0" i="0" dirty="0">
                <a:solidFill>
                  <a:srgbClr val="212121"/>
                </a:solidFill>
                <a:effectLst/>
                <a:highlight>
                  <a:srgbClr val="FFFFFF"/>
                </a:highlight>
                <a:latin typeface="Cambria" panose="02040503050406030204" pitchFamily="18" charset="0"/>
              </a:rPr>
              <a:t> et al., </a:t>
            </a:r>
            <a:r>
              <a:rPr lang="en-US" b="0" i="0" u="sng" dirty="0">
                <a:solidFill>
                  <a:srgbClr val="376FAA"/>
                </a:solidFill>
                <a:effectLst/>
                <a:highlight>
                  <a:srgbClr val="FFFFFF"/>
                </a:highlight>
                <a:latin typeface="Cambria" panose="02040503050406030204" pitchFamily="18" charset="0"/>
                <a:hlinkClick r:id="rId4"/>
              </a:rPr>
              <a:t>2019</a:t>
            </a:r>
            <a:r>
              <a:rPr lang="en-US" b="0" i="0" dirty="0">
                <a:solidFill>
                  <a:srgbClr val="212121"/>
                </a:solidFill>
                <a:effectLst/>
                <a:highlight>
                  <a:srgbClr val="FFFFFF"/>
                </a:highlight>
                <a:latin typeface="Cambria" panose="02040503050406030204" pitchFamily="18" charset="0"/>
              </a:rPr>
              <a:t>). This improved understanding was particularly important as illness often presented as a change in behavior or function in patients in the IDD/CD population; thus, establishing rapport with the patient prior to illness was described as monumentally important to care (Jones et al., </a:t>
            </a:r>
            <a:r>
              <a:rPr lang="en-US" b="0" i="0" u="sng" dirty="0">
                <a:solidFill>
                  <a:srgbClr val="376FAA"/>
                </a:solidFill>
                <a:effectLst/>
                <a:highlight>
                  <a:srgbClr val="FFFFFF"/>
                </a:highlight>
                <a:latin typeface="Cambria" panose="02040503050406030204" pitchFamily="18" charset="0"/>
                <a:hlinkClick r:id="rId5"/>
              </a:rPr>
              <a:t>2008</a:t>
            </a:r>
            <a:r>
              <a:rPr lang="en-US" b="0" i="0" dirty="0">
                <a:solidFill>
                  <a:srgbClr val="212121"/>
                </a:solidFill>
                <a:effectLst/>
                <a:highlight>
                  <a:srgbClr val="FFFFFF"/>
                </a:highlight>
                <a:latin typeface="Cambria" panose="02040503050406030204" pitchFamily="18" charset="0"/>
              </a:rPr>
              <a:t>; Perry et al., </a:t>
            </a:r>
            <a:r>
              <a:rPr lang="en-US" b="0" i="0" u="sng" dirty="0">
                <a:solidFill>
                  <a:srgbClr val="376FAA"/>
                </a:solidFill>
                <a:effectLst/>
                <a:highlight>
                  <a:srgbClr val="FFFFFF"/>
                </a:highlight>
                <a:latin typeface="Cambria" panose="02040503050406030204" pitchFamily="18" charset="0"/>
                <a:hlinkClick r:id="rId6"/>
              </a:rPr>
              <a:t>2014</a:t>
            </a:r>
            <a:r>
              <a:rPr lang="en-US" b="0" i="0" dirty="0">
                <a:solidFill>
                  <a:srgbClr val="212121"/>
                </a:solidFill>
                <a:effectLst/>
                <a:highlight>
                  <a:srgbClr val="FFFFFF"/>
                </a:highlight>
                <a:latin typeface="Cambria" panose="02040503050406030204" pitchFamily="18" charset="0"/>
              </a:rPr>
              <a:t>). Because patients with IDDs/CDs had an increased likelihood of being incorrectly triaged secondary to atypical presentations of illness, a carefully documented record of the patient’s behavior at baseline and a well-maintained patient-provider or patient-provider-supporter relationship was vital to the patient receiving proper treatment. </a:t>
            </a:r>
            <a:endParaRPr lang="en-US" dirty="0"/>
          </a:p>
        </p:txBody>
      </p:sp>
      <p:sp>
        <p:nvSpPr>
          <p:cNvPr id="4" name="Slide Number Placeholder 3"/>
          <p:cNvSpPr>
            <a:spLocks noGrp="1"/>
          </p:cNvSpPr>
          <p:nvPr>
            <p:ph type="sldNum" sz="quarter" idx="5"/>
          </p:nvPr>
        </p:nvSpPr>
        <p:spPr/>
        <p:txBody>
          <a:bodyPr/>
          <a:lstStyle/>
          <a:p>
            <a:fld id="{EE2607F3-D8D1-46DF-B015-A1EBEF9B05CB}" type="slidenum">
              <a:rPr lang="en-US" smtClean="0"/>
              <a:t>6</a:t>
            </a:fld>
            <a:endParaRPr lang="en-US"/>
          </a:p>
        </p:txBody>
      </p:sp>
    </p:spTree>
    <p:extLst>
      <p:ext uri="{BB962C8B-B14F-4D97-AF65-F5344CB8AC3E}">
        <p14:creationId xmlns:p14="http://schemas.microsoft.com/office/powerpoint/2010/main" val="229502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Is there an accessible parking lot, are there enough spaces? Transportation? </a:t>
            </a:r>
          </a:p>
          <a:p>
            <a:pPr marL="228600" indent="-228600">
              <a:buAutoNum type="arabicPeriod"/>
            </a:pPr>
            <a:r>
              <a:rPr lang="en-US" dirty="0"/>
              <a:t>Ramps? Are the doors wide enough</a:t>
            </a:r>
          </a:p>
          <a:p>
            <a:pPr marL="228600" indent="-228600">
              <a:buAutoNum type="arabicPeriod"/>
            </a:pPr>
            <a:r>
              <a:rPr lang="en-US" dirty="0"/>
              <a:t>Are there accessible elevators? Bathrooms/ railings in bathrooms? Clear directions/ appropriate signage? Water fountains reachable via wheelchair? </a:t>
            </a:r>
          </a:p>
          <a:p>
            <a:pPr marL="228600" indent="-228600">
              <a:buAutoNum type="arabicPeriod"/>
            </a:pPr>
            <a:r>
              <a:rPr lang="en-US" dirty="0"/>
              <a:t>Doors wide enough? Are the doors easy to open? What is the check in process like? Do patients have an opportunity to describe their needs? Assistive devices? Communication needs? Is everyone in the clinic educated on how to use these devices/ what they are?</a:t>
            </a:r>
          </a:p>
          <a:p>
            <a:pPr marL="228600" indent="-228600">
              <a:buAutoNum type="arabicPeriod"/>
            </a:pPr>
            <a:r>
              <a:rPr lang="en-US" dirty="0"/>
              <a:t>Adjustable beds/chairs, </a:t>
            </a:r>
            <a:r>
              <a:rPr lang="en-US" dirty="0" err="1"/>
              <a:t>hoyer</a:t>
            </a:r>
            <a:r>
              <a:rPr lang="en-US" dirty="0"/>
              <a:t> lifts, are providers trained on tools they can use to do an exam differently if pt is uncomfortable, provider bias/training, clinic timings/schedules</a:t>
            </a:r>
          </a:p>
          <a:p>
            <a:pPr marL="228600" indent="-228600">
              <a:buAutoNum type="arabicPeriod"/>
            </a:pPr>
            <a:r>
              <a:rPr lang="en-US" dirty="0"/>
              <a:t>Documentation! How to anticipate needs in the future</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E2607F3-D8D1-46DF-B015-A1EBEF9B05CB}" type="slidenum">
              <a:rPr lang="en-US" smtClean="0"/>
              <a:t>8</a:t>
            </a:fld>
            <a:endParaRPr lang="en-US"/>
          </a:p>
        </p:txBody>
      </p:sp>
    </p:spTree>
    <p:extLst>
      <p:ext uri="{BB962C8B-B14F-4D97-AF65-F5344CB8AC3E}">
        <p14:creationId xmlns:p14="http://schemas.microsoft.com/office/powerpoint/2010/main" val="204075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highlight>
                  <a:srgbClr val="FFFFFF"/>
                </a:highlight>
                <a:latin typeface="Cambria" panose="02040503050406030204" pitchFamily="18" charset="0"/>
              </a:rPr>
              <a:t>Communication difficulties (CD) are prevalent among individuals with IDD; an estimated 57.9% of those with intellectual disabilities (ID) and 40% of those with ASD struggle with communication (</a:t>
            </a:r>
            <a:r>
              <a:rPr lang="en-US" b="0" i="1" dirty="0">
                <a:solidFill>
                  <a:srgbClr val="212121"/>
                </a:solidFill>
                <a:effectLst/>
                <a:highlight>
                  <a:srgbClr val="FFFFFF"/>
                </a:highlight>
                <a:latin typeface="Cambria" panose="02040503050406030204" pitchFamily="18" charset="0"/>
              </a:rPr>
              <a:t>Autism Statistics and Facts</a:t>
            </a:r>
            <a:r>
              <a:rPr lang="en-US" b="0" i="0" dirty="0">
                <a:solidFill>
                  <a:srgbClr val="212121"/>
                </a:solidFill>
                <a:effectLst/>
                <a:highlight>
                  <a:srgbClr val="FFFFFF"/>
                </a:highlight>
                <a:latin typeface="Cambria" panose="02040503050406030204" pitchFamily="18" charset="0"/>
              </a:rPr>
              <a:t>, </a:t>
            </a:r>
            <a:r>
              <a:rPr lang="en-US" b="0" i="0" u="sng" dirty="0">
                <a:solidFill>
                  <a:srgbClr val="376FAA"/>
                </a:solidFill>
                <a:effectLst/>
                <a:highlight>
                  <a:srgbClr val="FFFFFF"/>
                </a:highlight>
                <a:latin typeface="Cambria" panose="02040503050406030204" pitchFamily="18" charset="0"/>
                <a:hlinkClick r:id="rId3"/>
              </a:rPr>
              <a:t>n.d.</a:t>
            </a:r>
            <a:r>
              <a:rPr lang="en-US" b="0" i="0" dirty="0">
                <a:solidFill>
                  <a:srgbClr val="212121"/>
                </a:solidFill>
                <a:effectLst/>
                <a:highlight>
                  <a:srgbClr val="FFFFFF"/>
                </a:highlight>
                <a:latin typeface="Cambria" panose="02040503050406030204" pitchFamily="18" charset="0"/>
              </a:rPr>
              <a:t>; García et al., </a:t>
            </a:r>
            <a:r>
              <a:rPr lang="en-US" b="0" i="0" u="sng" dirty="0">
                <a:solidFill>
                  <a:srgbClr val="376FAA"/>
                </a:solidFill>
                <a:effectLst/>
                <a:highlight>
                  <a:srgbClr val="FFFFFF"/>
                </a:highlight>
                <a:latin typeface="Cambria" panose="02040503050406030204" pitchFamily="18" charset="0"/>
                <a:hlinkClick r:id="rId4"/>
              </a:rPr>
              <a:t>2020</a:t>
            </a:r>
            <a:r>
              <a:rPr lang="en-US" b="0" i="0" dirty="0">
                <a:solidFill>
                  <a:srgbClr val="212121"/>
                </a:solidFill>
                <a:effectLst/>
                <a:highlight>
                  <a:srgbClr val="FFFFFF"/>
                </a:highlight>
                <a:latin typeface="Cambria" panose="02040503050406030204" pitchFamily="18" charset="0"/>
              </a:rPr>
              <a:t>). These difficulties involve challenges in sending, receiving, processing, and/or comprehending abstract ideas, verbal and nonverbal communication, and/or graphic symbol systems and range from mild to profoundly severe</a:t>
            </a:r>
          </a:p>
          <a:p>
            <a:endParaRPr lang="en-US" b="0" i="0" dirty="0">
              <a:solidFill>
                <a:srgbClr val="212121"/>
              </a:solidFill>
              <a:effectLst/>
              <a:highlight>
                <a:srgbClr val="FFFFFF"/>
              </a:highlight>
              <a:latin typeface="Cambria" panose="02040503050406030204" pitchFamily="18" charset="0"/>
            </a:endParaRPr>
          </a:p>
          <a:p>
            <a:r>
              <a:rPr lang="en-US" b="0" i="0" dirty="0">
                <a:solidFill>
                  <a:srgbClr val="212121"/>
                </a:solidFill>
                <a:effectLst/>
                <a:highlight>
                  <a:srgbClr val="FFFFFF"/>
                </a:highlight>
                <a:latin typeface="Cambria" panose="02040503050406030204" pitchFamily="18" charset="0"/>
              </a:rPr>
              <a:t>-patients w IDDs may be unable to comprehend written info, verbal information, lack of different educational tools (diagrams, infographics) to improve health literacy</a:t>
            </a:r>
          </a:p>
          <a:p>
            <a:endParaRPr lang="en-US" b="0" i="0" dirty="0">
              <a:solidFill>
                <a:srgbClr val="212121"/>
              </a:solidFill>
              <a:effectLst/>
              <a:highlight>
                <a:srgbClr val="FFFFFF"/>
              </a:highlight>
              <a:latin typeface="Cambria" panose="02040503050406030204" pitchFamily="18" charset="0"/>
            </a:endParaRPr>
          </a:p>
          <a:p>
            <a:r>
              <a:rPr lang="en-US" b="0" i="0" dirty="0">
                <a:solidFill>
                  <a:srgbClr val="212121"/>
                </a:solidFill>
                <a:effectLst/>
                <a:highlight>
                  <a:srgbClr val="FFFFFF"/>
                </a:highlight>
                <a:latin typeface="Cambria" panose="02040503050406030204" pitchFamily="18" charset="0"/>
              </a:rPr>
              <a:t>preventive screening needs were unclear, patients experienced a barrier to approachability. Patients were unsure of the purpose and importance of screening because invitations were poorly designed and discussions with providers did not validate patients’ comprehension of relayed information </a:t>
            </a:r>
          </a:p>
          <a:p>
            <a:endParaRPr lang="en-US" b="0" i="0" dirty="0">
              <a:solidFill>
                <a:srgbClr val="212121"/>
              </a:solidFill>
              <a:effectLst/>
              <a:highlight>
                <a:srgbClr val="FFFFFF"/>
              </a:highlight>
              <a:latin typeface="Cambria" panose="02040503050406030204" pitchFamily="18" charset="0"/>
            </a:endParaRPr>
          </a:p>
          <a:p>
            <a:r>
              <a:rPr lang="en-US" b="0" i="0" dirty="0">
                <a:solidFill>
                  <a:srgbClr val="212121"/>
                </a:solidFill>
                <a:effectLst/>
                <a:highlight>
                  <a:srgbClr val="FFFFFF"/>
                </a:highlight>
                <a:latin typeface="Cambria" panose="02040503050406030204" pitchFamily="18" charset="0"/>
              </a:rPr>
              <a:t>Patients w </a:t>
            </a:r>
            <a:r>
              <a:rPr lang="en-US" b="0" i="0" dirty="0" err="1">
                <a:solidFill>
                  <a:srgbClr val="212121"/>
                </a:solidFill>
                <a:effectLst/>
                <a:highlight>
                  <a:srgbClr val="FFFFFF"/>
                </a:highlight>
                <a:latin typeface="Cambria" panose="02040503050406030204" pitchFamily="18" charset="0"/>
              </a:rPr>
              <a:t>idds</a:t>
            </a:r>
            <a:r>
              <a:rPr lang="en-US" b="0" i="0" dirty="0">
                <a:solidFill>
                  <a:srgbClr val="212121"/>
                </a:solidFill>
                <a:effectLst/>
                <a:highlight>
                  <a:srgbClr val="FFFFFF"/>
                </a:highlight>
                <a:latin typeface="Cambria" panose="02040503050406030204" pitchFamily="18" charset="0"/>
              </a:rPr>
              <a:t> usually face a lot of problems with insurance. Transportation for some people with mobility needs/ sensory needs that limit their ability to use public transportation</a:t>
            </a:r>
          </a:p>
          <a:p>
            <a:endParaRPr lang="en-US" b="0" i="0" dirty="0">
              <a:solidFill>
                <a:srgbClr val="212121"/>
              </a:solidFill>
              <a:effectLst/>
              <a:highlight>
                <a:srgbClr val="FFFFFF"/>
              </a:highlight>
              <a:latin typeface="Cambria" panose="02040503050406030204" pitchFamily="18" charset="0"/>
            </a:endParaRPr>
          </a:p>
          <a:p>
            <a:r>
              <a:rPr lang="en-US" b="0" i="0" dirty="0">
                <a:solidFill>
                  <a:srgbClr val="212121"/>
                </a:solidFill>
                <a:effectLst/>
                <a:highlight>
                  <a:srgbClr val="FFFFFF"/>
                </a:highlight>
                <a:latin typeface="Cambria" panose="02040503050406030204" pitchFamily="18" charset="0"/>
              </a:rPr>
              <a:t> Patient autonomy was limited during interactions in which HCPs communicated directly with supporters instead of the adult with IDD/CD, and decisions were made without the involvement of the patient</a:t>
            </a:r>
          </a:p>
          <a:p>
            <a:endParaRPr lang="en-US" b="0" i="0" dirty="0">
              <a:solidFill>
                <a:srgbClr val="212121"/>
              </a:solidFill>
              <a:effectLst/>
              <a:highlight>
                <a:srgbClr val="FFFFFF"/>
              </a:highlight>
              <a:latin typeface="Cambria" panose="02040503050406030204" pitchFamily="18" charset="0"/>
            </a:endParaRPr>
          </a:p>
          <a:p>
            <a:r>
              <a:rPr lang="en-US" b="0" i="0" dirty="0">
                <a:solidFill>
                  <a:srgbClr val="212121"/>
                </a:solidFill>
                <a:effectLst/>
                <a:highlight>
                  <a:srgbClr val="FFFFFF"/>
                </a:highlight>
                <a:latin typeface="Cambria" panose="02040503050406030204" pitchFamily="18" charset="0"/>
              </a:rPr>
              <a:t>Previous negative experiences with healthcare providers who didn’t adequately understand them or make an attempt to understand. Fear of being stigmatized that affects how likely patients with IDDs are to seek out preventive care</a:t>
            </a:r>
            <a:endParaRPr lang="en-US" dirty="0"/>
          </a:p>
        </p:txBody>
      </p:sp>
      <p:sp>
        <p:nvSpPr>
          <p:cNvPr id="4" name="Slide Number Placeholder 3"/>
          <p:cNvSpPr>
            <a:spLocks noGrp="1"/>
          </p:cNvSpPr>
          <p:nvPr>
            <p:ph type="sldNum" sz="quarter" idx="5"/>
          </p:nvPr>
        </p:nvSpPr>
        <p:spPr/>
        <p:txBody>
          <a:bodyPr/>
          <a:lstStyle/>
          <a:p>
            <a:fld id="{EE2607F3-D8D1-46DF-B015-A1EBEF9B05CB}" type="slidenum">
              <a:rPr lang="en-US" smtClean="0"/>
              <a:t>10</a:t>
            </a:fld>
            <a:endParaRPr lang="en-US"/>
          </a:p>
        </p:txBody>
      </p:sp>
    </p:spTree>
    <p:extLst>
      <p:ext uri="{BB962C8B-B14F-4D97-AF65-F5344CB8AC3E}">
        <p14:creationId xmlns:p14="http://schemas.microsoft.com/office/powerpoint/2010/main" val="347979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highlight>
                  <a:srgbClr val="FFFFFF"/>
                </a:highlight>
                <a:latin typeface="Cambria" panose="02040503050406030204" pitchFamily="18" charset="0"/>
              </a:rPr>
              <a:t>Individuals with IDDs use preventive care less frequently and report higher rates of unmet healthcare needs and increased use of emergency departments (ED) compared to neurotypical individuals</a:t>
            </a:r>
          </a:p>
          <a:p>
            <a:endParaRPr lang="en-US" b="0" i="0" dirty="0">
              <a:solidFill>
                <a:srgbClr val="212121"/>
              </a:solidFill>
              <a:effectLst/>
              <a:highlight>
                <a:srgbClr val="FFFFFF"/>
              </a:highlight>
              <a:latin typeface="Cambria" panose="02040503050406030204" pitchFamily="18" charset="0"/>
            </a:endParaRPr>
          </a:p>
          <a:p>
            <a:r>
              <a:rPr lang="en-US" b="0" i="0" dirty="0">
                <a:solidFill>
                  <a:srgbClr val="212121"/>
                </a:solidFill>
                <a:effectLst/>
                <a:highlight>
                  <a:srgbClr val="FFFFFF"/>
                </a:highlight>
                <a:latin typeface="Cambria" panose="02040503050406030204" pitchFamily="18" charset="0"/>
              </a:rPr>
              <a:t>Disparities in access contribute to shorter life spans, lots of comorbidities</a:t>
            </a:r>
          </a:p>
          <a:p>
            <a:endParaRPr lang="en-US" b="0" i="0" dirty="0">
              <a:solidFill>
                <a:srgbClr val="212121"/>
              </a:solidFill>
              <a:effectLst/>
              <a:highlight>
                <a:srgbClr val="FFFFFF"/>
              </a:highlight>
              <a:latin typeface="Cambria" panose="02040503050406030204" pitchFamily="18" charset="0"/>
            </a:endParaRPr>
          </a:p>
          <a:p>
            <a:r>
              <a:rPr lang="en-US" b="0" i="0" dirty="0">
                <a:solidFill>
                  <a:srgbClr val="212121"/>
                </a:solidFill>
                <a:effectLst/>
                <a:highlight>
                  <a:srgbClr val="FFFFFF"/>
                </a:highlight>
                <a:latin typeface="Cambria" panose="02040503050406030204" pitchFamily="18" charset="0"/>
              </a:rPr>
              <a:t>due in part to their significantly higher rates of comorbidities, including sleep problems, diabetes, obesity, seizures, problems of the gastrointestinal, autonomic, nervous, immune, metabolic, and respiratory systems, skin conditions, and food allergies (Anderson et al., </a:t>
            </a:r>
            <a:r>
              <a:rPr lang="en-US" b="0" i="0" u="sng" dirty="0">
                <a:solidFill>
                  <a:srgbClr val="376FAA"/>
                </a:solidFill>
                <a:effectLst/>
                <a:highlight>
                  <a:srgbClr val="FFFFFF"/>
                </a:highlight>
                <a:latin typeface="Cambria" panose="02040503050406030204" pitchFamily="18" charset="0"/>
                <a:hlinkClick r:id="rId3"/>
              </a:rPr>
              <a:t>2013</a:t>
            </a:r>
            <a:r>
              <a:rPr lang="en-US" b="0" i="0" dirty="0">
                <a:solidFill>
                  <a:srgbClr val="212121"/>
                </a:solidFill>
                <a:effectLst/>
                <a:highlight>
                  <a:srgbClr val="FFFFFF"/>
                </a:highlight>
                <a:latin typeface="Cambria" panose="02040503050406030204" pitchFamily="18" charset="0"/>
              </a:rPr>
              <a:t>; </a:t>
            </a:r>
            <a:r>
              <a:rPr lang="en-US" b="0" i="0" dirty="0" err="1">
                <a:solidFill>
                  <a:srgbClr val="212121"/>
                </a:solidFill>
                <a:effectLst/>
                <a:highlight>
                  <a:srgbClr val="FFFFFF"/>
                </a:highlight>
                <a:latin typeface="Cambria" panose="02040503050406030204" pitchFamily="18" charset="0"/>
              </a:rPr>
              <a:t>Nicolaidis</a:t>
            </a:r>
            <a:r>
              <a:rPr lang="en-US" b="0" i="0" dirty="0">
                <a:solidFill>
                  <a:srgbClr val="212121"/>
                </a:solidFill>
                <a:effectLst/>
                <a:highlight>
                  <a:srgbClr val="FFFFFF"/>
                </a:highlight>
                <a:latin typeface="Cambria" panose="02040503050406030204" pitchFamily="18" charset="0"/>
              </a:rPr>
              <a:t> et al., </a:t>
            </a:r>
            <a:r>
              <a:rPr lang="en-US" b="0" i="0" u="sng" dirty="0">
                <a:solidFill>
                  <a:srgbClr val="376FAA"/>
                </a:solidFill>
                <a:effectLst/>
                <a:highlight>
                  <a:srgbClr val="FFFFFF"/>
                </a:highlight>
                <a:latin typeface="Cambria" panose="02040503050406030204" pitchFamily="18" charset="0"/>
                <a:hlinkClick r:id="rId4"/>
              </a:rPr>
              <a:t>2014</a:t>
            </a:r>
            <a:r>
              <a:rPr lang="en-US" b="0" i="0" dirty="0">
                <a:solidFill>
                  <a:srgbClr val="212121"/>
                </a:solidFill>
                <a:effectLst/>
                <a:highlight>
                  <a:srgbClr val="FFFFFF"/>
                </a:highlight>
                <a:latin typeface="Cambria" panose="02040503050406030204" pitchFamily="18" charset="0"/>
              </a:rPr>
              <a:t>). These complex health issues lead to increased healthcare utilization needs. As a result, adults with IDD are estimated to have four times higher annual healthcare costs than individuals without IDD</a:t>
            </a:r>
            <a:endParaRPr lang="en-US" dirty="0"/>
          </a:p>
        </p:txBody>
      </p:sp>
      <p:sp>
        <p:nvSpPr>
          <p:cNvPr id="4" name="Slide Number Placeholder 3"/>
          <p:cNvSpPr>
            <a:spLocks noGrp="1"/>
          </p:cNvSpPr>
          <p:nvPr>
            <p:ph type="sldNum" sz="quarter" idx="5"/>
          </p:nvPr>
        </p:nvSpPr>
        <p:spPr/>
        <p:txBody>
          <a:bodyPr/>
          <a:lstStyle/>
          <a:p>
            <a:fld id="{EE2607F3-D8D1-46DF-B015-A1EBEF9B05CB}" type="slidenum">
              <a:rPr lang="en-US" smtClean="0"/>
              <a:t>12</a:t>
            </a:fld>
            <a:endParaRPr lang="en-US"/>
          </a:p>
        </p:txBody>
      </p:sp>
    </p:spTree>
    <p:extLst>
      <p:ext uri="{BB962C8B-B14F-4D97-AF65-F5344CB8AC3E}">
        <p14:creationId xmlns:p14="http://schemas.microsoft.com/office/powerpoint/2010/main" val="201244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Study by CMS - examining access and utilization among adults who self-reported having a disability, are eligible for both Medicaid and Medicare (dual eligible), and said they were unable to get the care they needed</a:t>
            </a:r>
          </a:p>
          <a:p>
            <a:endParaRPr lang="en-US" dirty="0"/>
          </a:p>
          <a:p>
            <a:r>
              <a:rPr lang="en-US" dirty="0"/>
              <a:t>Although the dual eligible respondents with a disability were more likely to report difficulty in accessing needed care compared to respondents with no disabilities, those with disabilities reported higher health care utilization rates than their counterparts without a disability. For example, as Figure 3 shows, among beneficiaries who experienced difficulty accessing care, 56 percent of respondents with disabilities reported having three or more doctor visits in the previous six months, compared to 47 percent of those without disabilities (see Table A2 in the Appendix for more details). Similarly, nearly twice as many beneficiaries with disabilities as those without disabilities reported having three or more emergency room (ER) visits in the past six months (13 percent and 7 percent respectively)</a:t>
            </a:r>
          </a:p>
        </p:txBody>
      </p:sp>
      <p:sp>
        <p:nvSpPr>
          <p:cNvPr id="4" name="Slide Number Placeholder 3"/>
          <p:cNvSpPr>
            <a:spLocks noGrp="1"/>
          </p:cNvSpPr>
          <p:nvPr>
            <p:ph type="sldNum" sz="quarter" idx="5"/>
          </p:nvPr>
        </p:nvSpPr>
        <p:spPr/>
        <p:txBody>
          <a:bodyPr/>
          <a:lstStyle/>
          <a:p>
            <a:fld id="{EE2607F3-D8D1-46DF-B015-A1EBEF9B05CB}" type="slidenum">
              <a:rPr lang="en-US" smtClean="0"/>
              <a:t>13</a:t>
            </a:fld>
            <a:endParaRPr lang="en-US"/>
          </a:p>
        </p:txBody>
      </p:sp>
    </p:spTree>
    <p:extLst>
      <p:ext uri="{BB962C8B-B14F-4D97-AF65-F5344CB8AC3E}">
        <p14:creationId xmlns:p14="http://schemas.microsoft.com/office/powerpoint/2010/main" val="413926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HCBS Act introduced 10/2023, still needs to be passed by senate</a:t>
            </a:r>
          </a:p>
          <a:p>
            <a:endParaRPr lang="en-US" dirty="0"/>
          </a:p>
          <a:p>
            <a:r>
              <a:rPr lang="en-US" dirty="0"/>
              <a:t>BCBJ Act – introduced 01/2023, still also needs to be passed by senate</a:t>
            </a:r>
          </a:p>
        </p:txBody>
      </p:sp>
      <p:sp>
        <p:nvSpPr>
          <p:cNvPr id="4" name="Slide Number Placeholder 3"/>
          <p:cNvSpPr>
            <a:spLocks noGrp="1"/>
          </p:cNvSpPr>
          <p:nvPr>
            <p:ph type="sldNum" sz="quarter" idx="5"/>
          </p:nvPr>
        </p:nvSpPr>
        <p:spPr/>
        <p:txBody>
          <a:bodyPr/>
          <a:lstStyle/>
          <a:p>
            <a:fld id="{EE2607F3-D8D1-46DF-B015-A1EBEF9B05CB}" type="slidenum">
              <a:rPr lang="en-US" smtClean="0"/>
              <a:t>14</a:t>
            </a:fld>
            <a:endParaRPr lang="en-US"/>
          </a:p>
        </p:txBody>
      </p:sp>
    </p:spTree>
    <p:extLst>
      <p:ext uri="{BB962C8B-B14F-4D97-AF65-F5344CB8AC3E}">
        <p14:creationId xmlns:p14="http://schemas.microsoft.com/office/powerpoint/2010/main" val="425858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607F3-D8D1-46DF-B015-A1EBEF9B05CB}" type="slidenum">
              <a:rPr lang="en-US" smtClean="0"/>
              <a:t>15</a:t>
            </a:fld>
            <a:endParaRPr lang="en-US"/>
          </a:p>
        </p:txBody>
      </p:sp>
    </p:spTree>
    <p:extLst>
      <p:ext uri="{BB962C8B-B14F-4D97-AF65-F5344CB8AC3E}">
        <p14:creationId xmlns:p14="http://schemas.microsoft.com/office/powerpoint/2010/main" val="240582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78FBE22D-5ED0-E247-85DA-28AA94595C84}" type="datetimeFigureOut">
              <a:rPr lang="en-US" smtClean="0"/>
              <a:t>8/26/2024</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16328634-A5F7-404C-93AC-60978033AC45}" type="slidenum">
              <a:rPr lang="en-US" smtClean="0"/>
              <a:t>‹#›</a:t>
            </a:fld>
            <a:endParaRPr lang="en-US"/>
          </a:p>
        </p:txBody>
      </p:sp>
    </p:spTree>
    <p:extLst>
      <p:ext uri="{BB962C8B-B14F-4D97-AF65-F5344CB8AC3E}">
        <p14:creationId xmlns:p14="http://schemas.microsoft.com/office/powerpoint/2010/main" val="358561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FBE22D-5ED0-E247-85DA-28AA94595C84}"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28634-A5F7-404C-93AC-60978033AC45}" type="slidenum">
              <a:rPr lang="en-US" smtClean="0"/>
              <a:t>‹#›</a:t>
            </a:fld>
            <a:endParaRPr lang="en-US"/>
          </a:p>
        </p:txBody>
      </p:sp>
    </p:spTree>
    <p:extLst>
      <p:ext uri="{BB962C8B-B14F-4D97-AF65-F5344CB8AC3E}">
        <p14:creationId xmlns:p14="http://schemas.microsoft.com/office/powerpoint/2010/main" val="166478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78FBE22D-5ED0-E247-85DA-28AA94595C84}" type="datetimeFigureOut">
              <a:rPr lang="en-US" smtClean="0"/>
              <a:t>8/26/2024</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16328634-A5F7-404C-93AC-60978033AC45}" type="slidenum">
              <a:rPr lang="en-US" smtClean="0"/>
              <a:t>‹#›</a:t>
            </a:fld>
            <a:endParaRPr lang="en-US"/>
          </a:p>
        </p:txBody>
      </p:sp>
    </p:spTree>
    <p:extLst>
      <p:ext uri="{BB962C8B-B14F-4D97-AF65-F5344CB8AC3E}">
        <p14:creationId xmlns:p14="http://schemas.microsoft.com/office/powerpoint/2010/main" val="343021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FBE22D-5ED0-E247-85DA-28AA94595C84}"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28634-A5F7-404C-93AC-60978033AC45}" type="slidenum">
              <a:rPr lang="en-US" smtClean="0"/>
              <a:t>‹#›</a:t>
            </a:fld>
            <a:endParaRPr lang="en-US"/>
          </a:p>
        </p:txBody>
      </p:sp>
    </p:spTree>
    <p:extLst>
      <p:ext uri="{BB962C8B-B14F-4D97-AF65-F5344CB8AC3E}">
        <p14:creationId xmlns:p14="http://schemas.microsoft.com/office/powerpoint/2010/main" val="419457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78FBE22D-5ED0-E247-85DA-28AA94595C84}" type="datetimeFigureOut">
              <a:rPr lang="en-US" smtClean="0"/>
              <a:t>8/26/2024</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16328634-A5F7-404C-93AC-60978033AC45}" type="slidenum">
              <a:rPr lang="en-US" smtClean="0"/>
              <a:t>‹#›</a:t>
            </a:fld>
            <a:endParaRPr lang="en-US"/>
          </a:p>
        </p:txBody>
      </p:sp>
    </p:spTree>
    <p:extLst>
      <p:ext uri="{BB962C8B-B14F-4D97-AF65-F5344CB8AC3E}">
        <p14:creationId xmlns:p14="http://schemas.microsoft.com/office/powerpoint/2010/main" val="236258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78FBE22D-5ED0-E247-85DA-28AA94595C84}" type="datetimeFigureOut">
              <a:rPr lang="en-US" smtClean="0"/>
              <a:t>8/26/2024</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16328634-A5F7-404C-93AC-60978033AC45}" type="slidenum">
              <a:rPr lang="en-US" smtClean="0"/>
              <a:t>‹#›</a:t>
            </a:fld>
            <a:endParaRPr lang="en-US"/>
          </a:p>
        </p:txBody>
      </p:sp>
    </p:spTree>
    <p:extLst>
      <p:ext uri="{BB962C8B-B14F-4D97-AF65-F5344CB8AC3E}">
        <p14:creationId xmlns:p14="http://schemas.microsoft.com/office/powerpoint/2010/main" val="300565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78FBE22D-5ED0-E247-85DA-28AA94595C84}" type="datetimeFigureOut">
              <a:rPr lang="en-US" smtClean="0"/>
              <a:t>8/26/2024</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16328634-A5F7-404C-93AC-60978033AC45}" type="slidenum">
              <a:rPr lang="en-US" smtClean="0"/>
              <a:t>‹#›</a:t>
            </a:fld>
            <a:endParaRPr lang="en-US"/>
          </a:p>
        </p:txBody>
      </p:sp>
    </p:spTree>
    <p:extLst>
      <p:ext uri="{BB962C8B-B14F-4D97-AF65-F5344CB8AC3E}">
        <p14:creationId xmlns:p14="http://schemas.microsoft.com/office/powerpoint/2010/main" val="266724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FBE22D-5ED0-E247-85DA-28AA94595C84}"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28634-A5F7-404C-93AC-60978033AC45}" type="slidenum">
              <a:rPr lang="en-US" smtClean="0"/>
              <a:t>‹#›</a:t>
            </a:fld>
            <a:endParaRPr lang="en-US"/>
          </a:p>
        </p:txBody>
      </p:sp>
    </p:spTree>
    <p:extLst>
      <p:ext uri="{BB962C8B-B14F-4D97-AF65-F5344CB8AC3E}">
        <p14:creationId xmlns:p14="http://schemas.microsoft.com/office/powerpoint/2010/main" val="16730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78FBE22D-5ED0-E247-85DA-28AA94595C84}" type="datetimeFigureOut">
              <a:rPr lang="en-US" smtClean="0"/>
              <a:t>8/26/2024</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16328634-A5F7-404C-93AC-60978033AC45}" type="slidenum">
              <a:rPr lang="en-US" smtClean="0"/>
              <a:t>‹#›</a:t>
            </a:fld>
            <a:endParaRPr lang="en-US"/>
          </a:p>
        </p:txBody>
      </p:sp>
    </p:spTree>
    <p:extLst>
      <p:ext uri="{BB962C8B-B14F-4D97-AF65-F5344CB8AC3E}">
        <p14:creationId xmlns:p14="http://schemas.microsoft.com/office/powerpoint/2010/main" val="279466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FBE22D-5ED0-E247-85DA-28AA94595C84}"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28634-A5F7-404C-93AC-60978033AC45}" type="slidenum">
              <a:rPr lang="en-US" smtClean="0"/>
              <a:t>‹#›</a:t>
            </a:fld>
            <a:endParaRPr lang="en-US"/>
          </a:p>
        </p:txBody>
      </p:sp>
    </p:spTree>
    <p:extLst>
      <p:ext uri="{BB962C8B-B14F-4D97-AF65-F5344CB8AC3E}">
        <p14:creationId xmlns:p14="http://schemas.microsoft.com/office/powerpoint/2010/main" val="98098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78FBE22D-5ED0-E247-85DA-28AA94595C84}" type="datetimeFigureOut">
              <a:rPr lang="en-US" smtClean="0"/>
              <a:t>8/26/2024</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16328634-A5F7-404C-93AC-60978033AC45}" type="slidenum">
              <a:rPr lang="en-US" smtClean="0"/>
              <a:t>‹#›</a:t>
            </a:fld>
            <a:endParaRPr lang="en-US"/>
          </a:p>
        </p:txBody>
      </p:sp>
    </p:spTree>
    <p:extLst>
      <p:ext uri="{BB962C8B-B14F-4D97-AF65-F5344CB8AC3E}">
        <p14:creationId xmlns:p14="http://schemas.microsoft.com/office/powerpoint/2010/main" val="2576397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78FBE22D-5ED0-E247-85DA-28AA94595C84}" type="datetimeFigureOut">
              <a:rPr lang="en-US" smtClean="0"/>
              <a:t>8/26/2024</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16328634-A5F7-404C-93AC-60978033AC45}" type="slidenum">
              <a:rPr lang="en-US" smtClean="0"/>
              <a:t>‹#›</a:t>
            </a:fld>
            <a:endParaRPr lang="en-US"/>
          </a:p>
        </p:txBody>
      </p:sp>
    </p:spTree>
    <p:extLst>
      <p:ext uri="{BB962C8B-B14F-4D97-AF65-F5344CB8AC3E}">
        <p14:creationId xmlns:p14="http://schemas.microsoft.com/office/powerpoint/2010/main" val="2685976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ms.gov/files/document/getting-care-you-need-guide-people-disabilitie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fwhT1KFBDV4" TargetMode="External"/><Relationship Id="rId2" Type="http://schemas.openxmlformats.org/officeDocument/2006/relationships/slideLayout" Target="../slideLayouts/slideLayout2.xml"/><Relationship Id="rId1" Type="http://schemas.openxmlformats.org/officeDocument/2006/relationships/video" Target="https://www.youtube.com/embed/fwhT1KFBDV4?feature=oembed"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cbi.nlm.nih.gov/pmc/articles/PMC9148936/#CR3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wadacenter.org/sites/adanw/files/files/IdahoClinics%20Checklist_November2015.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D32F6-C6BD-D8D2-9127-94946D37494A}"/>
              </a:ext>
            </a:extLst>
          </p:cNvPr>
          <p:cNvSpPr>
            <a:spLocks noGrp="1"/>
          </p:cNvSpPr>
          <p:nvPr>
            <p:ph type="ctrTitle"/>
          </p:nvPr>
        </p:nvSpPr>
        <p:spPr/>
        <p:txBody>
          <a:bodyPr>
            <a:normAutofit/>
          </a:bodyPr>
          <a:lstStyle/>
          <a:p>
            <a:r>
              <a:rPr lang="en-US" dirty="0"/>
              <a:t>Barriers to Quality Healthcare for Individuals with IDD</a:t>
            </a:r>
          </a:p>
        </p:txBody>
      </p:sp>
      <p:sp>
        <p:nvSpPr>
          <p:cNvPr id="5" name="Subtitle 4">
            <a:extLst>
              <a:ext uri="{FF2B5EF4-FFF2-40B4-BE49-F238E27FC236}">
                <a16:creationId xmlns:a16="http://schemas.microsoft.com/office/drawing/2014/main" id="{B4F03C04-C2E8-211C-7AF3-EC9835D1830B}"/>
              </a:ext>
            </a:extLst>
          </p:cNvPr>
          <p:cNvSpPr>
            <a:spLocks noGrp="1"/>
          </p:cNvSpPr>
          <p:nvPr>
            <p:ph type="subTitle" idx="1"/>
          </p:nvPr>
        </p:nvSpPr>
        <p:spPr/>
        <p:txBody>
          <a:bodyPr/>
          <a:lstStyle/>
          <a:p>
            <a:r>
              <a:rPr lang="en-US" dirty="0"/>
              <a:t>Elisha Acosta, MD</a:t>
            </a:r>
          </a:p>
        </p:txBody>
      </p:sp>
    </p:spTree>
    <p:extLst>
      <p:ext uri="{BB962C8B-B14F-4D97-AF65-F5344CB8AC3E}">
        <p14:creationId xmlns:p14="http://schemas.microsoft.com/office/powerpoint/2010/main" val="34967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BD70-6DEA-1215-EC36-3B43CD8006A6}"/>
              </a:ext>
            </a:extLst>
          </p:cNvPr>
          <p:cNvSpPr>
            <a:spLocks noGrp="1"/>
          </p:cNvSpPr>
          <p:nvPr>
            <p:ph type="title"/>
          </p:nvPr>
        </p:nvSpPr>
        <p:spPr/>
        <p:txBody>
          <a:bodyPr>
            <a:normAutofit fontScale="90000"/>
          </a:bodyPr>
          <a:lstStyle/>
          <a:p>
            <a:r>
              <a:rPr lang="en-US" b="0" i="0" dirty="0">
                <a:solidFill>
                  <a:srgbClr val="212121"/>
                </a:solidFill>
                <a:effectLst/>
                <a:latin typeface="Cambria" panose="02040503050406030204" pitchFamily="18" charset="0"/>
              </a:rPr>
              <a:t>Improving access on the patient side</a:t>
            </a:r>
            <a:br>
              <a:rPr lang="en-US" dirty="0">
                <a:solidFill>
                  <a:srgbClr val="212121"/>
                </a:solidFill>
                <a:latin typeface="Cambria" panose="02040503050406030204" pitchFamily="18" charset="0"/>
              </a:rPr>
            </a:br>
            <a:r>
              <a:rPr lang="en-US" dirty="0">
                <a:solidFill>
                  <a:srgbClr val="212121"/>
                </a:solidFill>
                <a:latin typeface="Cambria" panose="02040503050406030204" pitchFamily="18" charset="0"/>
              </a:rPr>
              <a:t>(</a:t>
            </a:r>
            <a:r>
              <a:rPr lang="en-US" b="0" i="0" dirty="0">
                <a:solidFill>
                  <a:srgbClr val="212121"/>
                </a:solidFill>
                <a:effectLst/>
                <a:latin typeface="Cambria" panose="02040503050406030204" pitchFamily="18" charset="0"/>
              </a:rPr>
              <a:t>demand side)</a:t>
            </a:r>
            <a:endParaRPr lang="en-US" dirty="0"/>
          </a:p>
        </p:txBody>
      </p:sp>
      <p:sp>
        <p:nvSpPr>
          <p:cNvPr id="3" name="Content Placeholder 2">
            <a:extLst>
              <a:ext uri="{FF2B5EF4-FFF2-40B4-BE49-F238E27FC236}">
                <a16:creationId xmlns:a16="http://schemas.microsoft.com/office/drawing/2014/main" id="{985F40FC-27D7-11F8-A82A-15A836EDC032}"/>
              </a:ext>
            </a:extLst>
          </p:cNvPr>
          <p:cNvSpPr>
            <a:spLocks noGrp="1"/>
          </p:cNvSpPr>
          <p:nvPr>
            <p:ph idx="1"/>
          </p:nvPr>
        </p:nvSpPr>
        <p:spPr/>
        <p:txBody>
          <a:bodyPr/>
          <a:lstStyle/>
          <a:p>
            <a:r>
              <a:rPr lang="en-US" dirty="0"/>
              <a:t>Communication limitations (~57% of people with IDDs)</a:t>
            </a:r>
          </a:p>
          <a:p>
            <a:r>
              <a:rPr lang="en-US" dirty="0"/>
              <a:t>Health care literacy</a:t>
            </a:r>
          </a:p>
          <a:p>
            <a:r>
              <a:rPr lang="en-US" dirty="0"/>
              <a:t>Transportation</a:t>
            </a:r>
          </a:p>
          <a:p>
            <a:r>
              <a:rPr lang="en-US" dirty="0"/>
              <a:t>Funding</a:t>
            </a:r>
          </a:p>
          <a:p>
            <a:r>
              <a:rPr lang="en-US" dirty="0"/>
              <a:t>Autonomy</a:t>
            </a:r>
          </a:p>
          <a:p>
            <a:r>
              <a:rPr lang="en-US" dirty="0"/>
              <a:t>Fear -&gt; previous negative experiences</a:t>
            </a:r>
          </a:p>
        </p:txBody>
      </p:sp>
    </p:spTree>
    <p:extLst>
      <p:ext uri="{BB962C8B-B14F-4D97-AF65-F5344CB8AC3E}">
        <p14:creationId xmlns:p14="http://schemas.microsoft.com/office/powerpoint/2010/main" val="4012244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1"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8EB0E74-BC65-2F5D-E36F-73DA34BE658C}"/>
              </a:ext>
            </a:extLst>
          </p:cNvPr>
          <p:cNvSpPr>
            <a:spLocks noGrp="1"/>
          </p:cNvSpPr>
          <p:nvPr>
            <p:ph type="title"/>
          </p:nvPr>
        </p:nvSpPr>
        <p:spPr>
          <a:xfrm>
            <a:off x="7269686" y="795527"/>
            <a:ext cx="4123738" cy="1433323"/>
          </a:xfrm>
        </p:spPr>
        <p:txBody>
          <a:bodyPr>
            <a:normAutofit/>
          </a:bodyPr>
          <a:lstStyle/>
          <a:p>
            <a:pPr algn="l"/>
            <a:r>
              <a:rPr lang="en-US" sz="3200" dirty="0">
                <a:solidFill>
                  <a:schemeClr val="tx2"/>
                </a:solidFill>
              </a:rPr>
              <a:t>Guide for Patients with Disabilities</a:t>
            </a:r>
          </a:p>
        </p:txBody>
      </p:sp>
      <p:sp>
        <p:nvSpPr>
          <p:cNvPr id="62" name="Rectangle 6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8">
            <a:extLst>
              <a:ext uri="{FF2B5EF4-FFF2-40B4-BE49-F238E27FC236}">
                <a16:creationId xmlns:a16="http://schemas.microsoft.com/office/drawing/2014/main" id="{93F46FD8-42E4-A1A1-1CAC-151A1802E48F}"/>
              </a:ext>
            </a:extLst>
          </p:cNvPr>
          <p:cNvSpPr>
            <a:spLocks noGrp="1"/>
          </p:cNvSpPr>
          <p:nvPr>
            <p:ph idx="1"/>
          </p:nvPr>
        </p:nvSpPr>
        <p:spPr>
          <a:xfrm>
            <a:off x="7293817" y="2338388"/>
            <a:ext cx="4099607" cy="3678237"/>
          </a:xfrm>
        </p:spPr>
        <p:txBody>
          <a:bodyPr>
            <a:normAutofit/>
          </a:bodyPr>
          <a:lstStyle/>
          <a:p>
            <a:r>
              <a:rPr lang="en-US" dirty="0"/>
              <a:t>Getting the Care You Need – Guide for People with Disabilities</a:t>
            </a:r>
          </a:p>
          <a:p>
            <a:endParaRPr lang="en-US" dirty="0"/>
          </a:p>
          <a:p>
            <a:pPr marL="0" indent="0">
              <a:buNone/>
            </a:pPr>
            <a:r>
              <a:rPr lang="en-US" dirty="0">
                <a:hlinkClick r:id="rId2"/>
              </a:rPr>
              <a:t>https://www.cms.gov/files/document/getting-care-you-need-guide-people-disabilities.pdf</a:t>
            </a:r>
            <a:r>
              <a:rPr lang="en-US" dirty="0"/>
              <a:t> </a:t>
            </a:r>
          </a:p>
        </p:txBody>
      </p:sp>
      <p:pic>
        <p:nvPicPr>
          <p:cNvPr id="4" name="Picture 3">
            <a:extLst>
              <a:ext uri="{FF2B5EF4-FFF2-40B4-BE49-F238E27FC236}">
                <a16:creationId xmlns:a16="http://schemas.microsoft.com/office/drawing/2014/main" id="{AC58BB11-1FC2-DB77-6EA6-326C725112A0}"/>
              </a:ext>
            </a:extLst>
          </p:cNvPr>
          <p:cNvPicPr>
            <a:picLocks noChangeAspect="1"/>
          </p:cNvPicPr>
          <p:nvPr/>
        </p:nvPicPr>
        <p:blipFill>
          <a:blip r:embed="rId3"/>
          <a:stretch>
            <a:fillRect/>
          </a:stretch>
        </p:blipFill>
        <p:spPr>
          <a:xfrm>
            <a:off x="1197469" y="813626"/>
            <a:ext cx="5086552" cy="5107257"/>
          </a:xfrm>
          <a:prstGeom prst="rect">
            <a:avLst/>
          </a:prstGeom>
        </p:spPr>
      </p:pic>
    </p:spTree>
    <p:extLst>
      <p:ext uri="{BB962C8B-B14F-4D97-AF65-F5344CB8AC3E}">
        <p14:creationId xmlns:p14="http://schemas.microsoft.com/office/powerpoint/2010/main" val="35977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B699-4456-D763-7D44-20C819522B55}"/>
              </a:ext>
            </a:extLst>
          </p:cNvPr>
          <p:cNvSpPr>
            <a:spLocks noGrp="1"/>
          </p:cNvSpPr>
          <p:nvPr>
            <p:ph type="title"/>
          </p:nvPr>
        </p:nvSpPr>
        <p:spPr/>
        <p:txBody>
          <a:bodyPr>
            <a:normAutofit/>
          </a:bodyPr>
          <a:lstStyle/>
          <a:p>
            <a:r>
              <a:rPr lang="en-US" dirty="0">
                <a:solidFill>
                  <a:srgbClr val="212121"/>
                </a:solidFill>
                <a:latin typeface="Cambria" panose="02040503050406030204" pitchFamily="18" charset="0"/>
              </a:rPr>
              <a:t>Implications of Poor Access to Care</a:t>
            </a:r>
            <a:endParaRPr lang="en-US" dirty="0"/>
          </a:p>
        </p:txBody>
      </p:sp>
      <p:sp>
        <p:nvSpPr>
          <p:cNvPr id="3" name="Content Placeholder 2">
            <a:extLst>
              <a:ext uri="{FF2B5EF4-FFF2-40B4-BE49-F238E27FC236}">
                <a16:creationId xmlns:a16="http://schemas.microsoft.com/office/drawing/2014/main" id="{8FB06602-A0B2-67EC-2830-97179185618E}"/>
              </a:ext>
            </a:extLst>
          </p:cNvPr>
          <p:cNvSpPr>
            <a:spLocks noGrp="1"/>
          </p:cNvSpPr>
          <p:nvPr>
            <p:ph idx="1"/>
          </p:nvPr>
        </p:nvSpPr>
        <p:spPr/>
        <p:txBody>
          <a:bodyPr/>
          <a:lstStyle/>
          <a:p>
            <a:r>
              <a:rPr lang="en-US" dirty="0"/>
              <a:t>Preventative care less frequently -&gt; emergency care more frequently</a:t>
            </a:r>
          </a:p>
          <a:p>
            <a:r>
              <a:rPr lang="en-US" dirty="0"/>
              <a:t>Higher rates of comorbidities -&gt; shorter life spans</a:t>
            </a:r>
          </a:p>
          <a:p>
            <a:r>
              <a:rPr lang="en-US" dirty="0"/>
              <a:t>4x higher healthcare costs</a:t>
            </a:r>
          </a:p>
        </p:txBody>
      </p:sp>
    </p:spTree>
    <p:extLst>
      <p:ext uri="{BB962C8B-B14F-4D97-AF65-F5344CB8AC3E}">
        <p14:creationId xmlns:p14="http://schemas.microsoft.com/office/powerpoint/2010/main" val="3260254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DCB6E9-48C1-5256-DD49-8DC6C15A2A24}"/>
              </a:ext>
            </a:extLst>
          </p:cNvPr>
          <p:cNvPicPr>
            <a:picLocks noChangeAspect="1"/>
          </p:cNvPicPr>
          <p:nvPr/>
        </p:nvPicPr>
        <p:blipFill>
          <a:blip r:embed="rId3"/>
          <a:stretch>
            <a:fillRect/>
          </a:stretch>
        </p:blipFill>
        <p:spPr>
          <a:xfrm>
            <a:off x="241070" y="219765"/>
            <a:ext cx="7478814" cy="6149247"/>
          </a:xfrm>
          <a:prstGeom prst="rect">
            <a:avLst/>
          </a:prstGeom>
        </p:spPr>
      </p:pic>
      <p:sp>
        <p:nvSpPr>
          <p:cNvPr id="7" name="Picture Placeholder 6">
            <a:extLst>
              <a:ext uri="{FF2B5EF4-FFF2-40B4-BE49-F238E27FC236}">
                <a16:creationId xmlns:a16="http://schemas.microsoft.com/office/drawing/2014/main" id="{B07DEC31-2587-A9CF-5550-34E3390DC0F6}"/>
              </a:ext>
            </a:extLst>
          </p:cNvPr>
          <p:cNvSpPr>
            <a:spLocks noGrp="1"/>
          </p:cNvSpPr>
          <p:nvPr>
            <p:ph type="pic" idx="1"/>
          </p:nvPr>
        </p:nvSpPr>
        <p:spPr/>
        <p:txBody>
          <a:bodyPr/>
          <a:lstStyle/>
          <a:p>
            <a:r>
              <a:rPr lang="en-US" dirty="0"/>
              <a:t>Data Highlight: </a:t>
            </a:r>
            <a:r>
              <a:rPr lang="en-US" b="0" i="0" dirty="0">
                <a:effectLst/>
              </a:rPr>
              <a:t>How Does Disability Affect Access to Health Care for Dual Eligible Beneficiaries?</a:t>
            </a:r>
            <a:endParaRPr lang="en-US" dirty="0"/>
          </a:p>
        </p:txBody>
      </p:sp>
    </p:spTree>
    <p:extLst>
      <p:ext uri="{BB962C8B-B14F-4D97-AF65-F5344CB8AC3E}">
        <p14:creationId xmlns:p14="http://schemas.microsoft.com/office/powerpoint/2010/main" val="3515665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A31B-11DF-6358-3A09-18E968A228CF}"/>
              </a:ext>
            </a:extLst>
          </p:cNvPr>
          <p:cNvSpPr>
            <a:spLocks noGrp="1"/>
          </p:cNvSpPr>
          <p:nvPr>
            <p:ph type="title"/>
          </p:nvPr>
        </p:nvSpPr>
        <p:spPr/>
        <p:txBody>
          <a:bodyPr/>
          <a:lstStyle/>
          <a:p>
            <a:r>
              <a:rPr lang="en-US" dirty="0"/>
              <a:t>Legislation</a:t>
            </a:r>
          </a:p>
        </p:txBody>
      </p:sp>
      <p:sp>
        <p:nvSpPr>
          <p:cNvPr id="3" name="Content Placeholder 2">
            <a:extLst>
              <a:ext uri="{FF2B5EF4-FFF2-40B4-BE49-F238E27FC236}">
                <a16:creationId xmlns:a16="http://schemas.microsoft.com/office/drawing/2014/main" id="{D570E98C-1624-A3AE-4649-62E07775E441}"/>
              </a:ext>
            </a:extLst>
          </p:cNvPr>
          <p:cNvSpPr>
            <a:spLocks noGrp="1"/>
          </p:cNvSpPr>
          <p:nvPr>
            <p:ph idx="1"/>
          </p:nvPr>
        </p:nvSpPr>
        <p:spPr/>
        <p:txBody>
          <a:bodyPr/>
          <a:lstStyle/>
          <a:p>
            <a:r>
              <a:rPr lang="en-US" b="1" i="0" dirty="0">
                <a:solidFill>
                  <a:srgbClr val="000000"/>
                </a:solidFill>
                <a:effectLst/>
                <a:highlight>
                  <a:srgbClr val="FFFFFF"/>
                </a:highlight>
                <a:latin typeface="Helvetica Neue"/>
              </a:rPr>
              <a:t> Home and Community-Based Services Relief Act- </a:t>
            </a:r>
            <a:r>
              <a:rPr lang="en-US" b="0" i="0" dirty="0">
                <a:solidFill>
                  <a:srgbClr val="000000"/>
                </a:solidFill>
                <a:effectLst/>
                <a:highlight>
                  <a:srgbClr val="FFFFFF"/>
                </a:highlight>
                <a:latin typeface="Helvetica Neue"/>
              </a:rPr>
              <a:t>would provide dedicated Medicaid funds to states to stabilize home and local services for people who are disabled</a:t>
            </a:r>
          </a:p>
          <a:p>
            <a:r>
              <a:rPr lang="en-US" b="1" i="0" dirty="0">
                <a:solidFill>
                  <a:srgbClr val="000000"/>
                </a:solidFill>
                <a:effectLst/>
                <a:highlight>
                  <a:srgbClr val="FFFFFF"/>
                </a:highlight>
                <a:latin typeface="Helvetica Neue"/>
              </a:rPr>
              <a:t>Better Care, Better Jobs Act </a:t>
            </a:r>
            <a:r>
              <a:rPr lang="en-US" b="0" i="0" dirty="0">
                <a:solidFill>
                  <a:srgbClr val="000000"/>
                </a:solidFill>
                <a:effectLst/>
                <a:highlight>
                  <a:srgbClr val="FFFFFF"/>
                </a:highlight>
                <a:latin typeface="Helvetica Neue"/>
              </a:rPr>
              <a:t>- would expand home and community-based services for older adults, injured workers and people with disabilities while also increasing Medicaid reimbursement</a:t>
            </a:r>
            <a:endParaRPr lang="en-US" dirty="0"/>
          </a:p>
        </p:txBody>
      </p:sp>
    </p:spTree>
    <p:extLst>
      <p:ext uri="{BB962C8B-B14F-4D97-AF65-F5344CB8AC3E}">
        <p14:creationId xmlns:p14="http://schemas.microsoft.com/office/powerpoint/2010/main" val="2798430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BEB6-FBD9-697D-4D64-55BA4E780BB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CB7B9E0-76DE-A688-39F6-36BA6072386B}"/>
              </a:ext>
            </a:extLst>
          </p:cNvPr>
          <p:cNvSpPr>
            <a:spLocks noGrp="1"/>
          </p:cNvSpPr>
          <p:nvPr>
            <p:ph idx="1"/>
          </p:nvPr>
        </p:nvSpPr>
        <p:spPr/>
        <p:txBody>
          <a:bodyPr>
            <a:normAutofit fontScale="85000" lnSpcReduction="10000"/>
          </a:bodyPr>
          <a:lstStyle/>
          <a:p>
            <a:endParaRPr lang="en-US" dirty="0"/>
          </a:p>
          <a:p>
            <a:r>
              <a:rPr lang="en-US" i="1" dirty="0">
                <a:effectLst/>
              </a:rPr>
              <a:t>Accessibility checklists</a:t>
            </a:r>
            <a:r>
              <a:rPr lang="en-US" dirty="0">
                <a:effectLst/>
              </a:rPr>
              <a:t>. Accessibility Checklists | ADANW. (n.d.). https://nwadacenter.org/toolkit/accessibility-checklists </a:t>
            </a:r>
          </a:p>
          <a:p>
            <a:r>
              <a:rPr lang="en-US" dirty="0">
                <a:effectLst/>
              </a:rPr>
              <a:t>Haynes, L. (2024, June 1). </a:t>
            </a:r>
            <a:r>
              <a:rPr lang="en-US" i="1" dirty="0">
                <a:effectLst/>
              </a:rPr>
              <a:t>Health advocacy can help improve access to care for people with </a:t>
            </a:r>
            <a:r>
              <a:rPr lang="en-US" i="1" dirty="0" err="1">
                <a:effectLst/>
              </a:rPr>
              <a:t>idd</a:t>
            </a:r>
            <a:r>
              <a:rPr lang="en-US" dirty="0">
                <a:effectLst/>
              </a:rPr>
              <a:t>. The Nation’s Health. https://www.thenationshealth.org/content/54/4/11.1 </a:t>
            </a:r>
          </a:p>
          <a:p>
            <a:r>
              <a:rPr lang="en-US" i="1" dirty="0">
                <a:effectLst/>
              </a:rPr>
              <a:t>Improving access to care for people with disabilities</a:t>
            </a:r>
            <a:r>
              <a:rPr lang="en-US" dirty="0">
                <a:effectLst/>
              </a:rPr>
              <a:t>. CMS.gov. (n.d.). https://www.cms.gov/priorities/health-equity/minority-health/resource-center/health-care-professionals-researchers/improving-access-care-people-disabilities </a:t>
            </a:r>
          </a:p>
          <a:p>
            <a:r>
              <a:rPr lang="en-US" b="0" i="0" dirty="0">
                <a:solidFill>
                  <a:srgbClr val="212121"/>
                </a:solidFill>
                <a:effectLst/>
                <a:latin typeface="Roboto" panose="020F0502020204030204" pitchFamily="34" charset="0"/>
              </a:rPr>
              <a:t>Shady K, Phillips S, Newman S. Barriers and Facilitators to Healthcare Access in Adults with Intellectual and Developmental Disorders and Communication Difficulties: an Integrative Review. Rev J Autism Dev </a:t>
            </a:r>
            <a:r>
              <a:rPr lang="en-US" b="0" i="0" dirty="0" err="1">
                <a:solidFill>
                  <a:srgbClr val="212121"/>
                </a:solidFill>
                <a:effectLst/>
                <a:latin typeface="Roboto" panose="020F0502020204030204" pitchFamily="34" charset="0"/>
              </a:rPr>
              <a:t>Disord</a:t>
            </a:r>
            <a:r>
              <a:rPr lang="en-US" b="0" i="0" dirty="0">
                <a:solidFill>
                  <a:srgbClr val="212121"/>
                </a:solidFill>
                <a:effectLst/>
                <a:latin typeface="Roboto" panose="020F0502020204030204" pitchFamily="34" charset="0"/>
              </a:rPr>
              <a:t>. 2022 May 30:1-13. </a:t>
            </a:r>
            <a:r>
              <a:rPr lang="en-US" b="0" i="0" dirty="0" err="1">
                <a:solidFill>
                  <a:srgbClr val="212121"/>
                </a:solidFill>
                <a:effectLst/>
                <a:latin typeface="Roboto" panose="020F0502020204030204" pitchFamily="34" charset="0"/>
              </a:rPr>
              <a:t>doi</a:t>
            </a:r>
            <a:r>
              <a:rPr lang="en-US" b="0" i="0" dirty="0">
                <a:solidFill>
                  <a:srgbClr val="212121"/>
                </a:solidFill>
                <a:effectLst/>
                <a:latin typeface="Roboto" panose="020F0502020204030204" pitchFamily="34" charset="0"/>
              </a:rPr>
              <a:t>: 10.1007/s40489-022-00324-8. </a:t>
            </a:r>
            <a:r>
              <a:rPr lang="en-US" b="0" i="0" dirty="0" err="1">
                <a:solidFill>
                  <a:srgbClr val="212121"/>
                </a:solidFill>
                <a:effectLst/>
                <a:latin typeface="Roboto" panose="020F0502020204030204" pitchFamily="34" charset="0"/>
              </a:rPr>
              <a:t>Epub</a:t>
            </a:r>
            <a:r>
              <a:rPr lang="en-US" b="0" i="0" dirty="0">
                <a:solidFill>
                  <a:srgbClr val="212121"/>
                </a:solidFill>
                <a:effectLst/>
                <a:latin typeface="Roboto" panose="020F0502020204030204" pitchFamily="34" charset="0"/>
              </a:rPr>
              <a:t> ahead of print. PMID: 35669718; PMCID: PMC9148936.</a:t>
            </a:r>
          </a:p>
          <a:p>
            <a:endParaRPr lang="en-US" dirty="0">
              <a:effectLst/>
            </a:endParaRPr>
          </a:p>
          <a:p>
            <a:pPr marL="0" indent="0">
              <a:buNone/>
            </a:pPr>
            <a:endParaRPr lang="en-US" dirty="0"/>
          </a:p>
        </p:txBody>
      </p:sp>
    </p:spTree>
    <p:extLst>
      <p:ext uri="{BB962C8B-B14F-4D97-AF65-F5344CB8AC3E}">
        <p14:creationId xmlns:p14="http://schemas.microsoft.com/office/powerpoint/2010/main" val="161991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E584-540C-22C8-B76C-8E2D552B116C}"/>
              </a:ext>
            </a:extLst>
          </p:cNvPr>
          <p:cNvSpPr>
            <a:spLocks noGrp="1"/>
          </p:cNvSpPr>
          <p:nvPr>
            <p:ph type="title"/>
          </p:nvPr>
        </p:nvSpPr>
        <p:spPr/>
        <p:txBody>
          <a:bodyPr/>
          <a:lstStyle/>
          <a:p>
            <a:r>
              <a:rPr lang="en-US" dirty="0"/>
              <a:t>Video</a:t>
            </a:r>
          </a:p>
        </p:txBody>
      </p:sp>
      <p:sp>
        <p:nvSpPr>
          <p:cNvPr id="3" name="Content Placeholder 2">
            <a:extLst>
              <a:ext uri="{FF2B5EF4-FFF2-40B4-BE49-F238E27FC236}">
                <a16:creationId xmlns:a16="http://schemas.microsoft.com/office/drawing/2014/main" id="{9815F0FE-5038-5A6F-079E-72BC9CEE4CE9}"/>
              </a:ext>
            </a:extLst>
          </p:cNvPr>
          <p:cNvSpPr>
            <a:spLocks noGrp="1"/>
          </p:cNvSpPr>
          <p:nvPr>
            <p:ph idx="1"/>
          </p:nvPr>
        </p:nvSpPr>
        <p:spPr>
          <a:xfrm>
            <a:off x="5118447" y="4729162"/>
            <a:ext cx="6281873" cy="1322645"/>
          </a:xfrm>
        </p:spPr>
        <p:txBody>
          <a:bodyPr/>
          <a:lstStyle/>
          <a:p>
            <a:r>
              <a:rPr lang="en-US" dirty="0">
                <a:hlinkClick r:id="rId3"/>
              </a:rPr>
              <a:t>Bridging the Gap: Improving Healthcare Access for People with Disabilities (short version) (youtube.com)</a:t>
            </a:r>
            <a:endParaRPr lang="en-US" dirty="0"/>
          </a:p>
        </p:txBody>
      </p:sp>
      <p:pic>
        <p:nvPicPr>
          <p:cNvPr id="4" name="Online Media 3" title="Bridging the Gap:  Improving Healthcare Access for People with Disabilities (short version)">
            <a:hlinkClick r:id="" action="ppaction://media"/>
            <a:extLst>
              <a:ext uri="{FF2B5EF4-FFF2-40B4-BE49-F238E27FC236}">
                <a16:creationId xmlns:a16="http://schemas.microsoft.com/office/drawing/2014/main" id="{F0E920F7-7ED5-7F93-F086-FBE6A5DF83B7}"/>
              </a:ext>
            </a:extLst>
          </p:cNvPr>
          <p:cNvPicPr>
            <a:picLocks noRot="1" noChangeAspect="1"/>
          </p:cNvPicPr>
          <p:nvPr>
            <a:videoFile r:link="rId1"/>
          </p:nvPr>
        </p:nvPicPr>
        <p:blipFill>
          <a:blip r:embed="rId4"/>
          <a:stretch>
            <a:fillRect/>
          </a:stretch>
        </p:blipFill>
        <p:spPr>
          <a:xfrm>
            <a:off x="5138844" y="969963"/>
            <a:ext cx="6096000" cy="3441700"/>
          </a:xfrm>
          <a:prstGeom prst="rect">
            <a:avLst/>
          </a:prstGeom>
        </p:spPr>
      </p:pic>
    </p:spTree>
    <p:extLst>
      <p:ext uri="{BB962C8B-B14F-4D97-AF65-F5344CB8AC3E}">
        <p14:creationId xmlns:p14="http://schemas.microsoft.com/office/powerpoint/2010/main" val="137741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711C-C205-2060-58EB-BE33895570B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E5C1032-D774-DF7D-DD1F-2436C7ECA628}"/>
              </a:ext>
            </a:extLst>
          </p:cNvPr>
          <p:cNvSpPr>
            <a:spLocks noGrp="1"/>
          </p:cNvSpPr>
          <p:nvPr>
            <p:ph idx="1"/>
          </p:nvPr>
        </p:nvSpPr>
        <p:spPr/>
        <p:txBody>
          <a:bodyPr/>
          <a:lstStyle/>
          <a:p>
            <a:r>
              <a:rPr lang="en-US" dirty="0"/>
              <a:t>What are some assumptions you think medical providers might make about individuals with IDD?</a:t>
            </a:r>
          </a:p>
          <a:p>
            <a:r>
              <a:rPr lang="en-US" dirty="0"/>
              <a:t>How might assumptions about a person’s disability affect their access to care?</a:t>
            </a:r>
          </a:p>
          <a:p>
            <a:r>
              <a:rPr lang="en-US" dirty="0"/>
              <a:t>What are some strategies students and providers can use to check their assumptions?</a:t>
            </a:r>
          </a:p>
          <a:p>
            <a:endParaRPr lang="en-US" dirty="0"/>
          </a:p>
        </p:txBody>
      </p:sp>
    </p:spTree>
    <p:extLst>
      <p:ext uri="{BB962C8B-B14F-4D97-AF65-F5344CB8AC3E}">
        <p14:creationId xmlns:p14="http://schemas.microsoft.com/office/powerpoint/2010/main" val="160859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22F1-52F7-FF14-F48E-11EB63955B81}"/>
              </a:ext>
            </a:extLst>
          </p:cNvPr>
          <p:cNvSpPr>
            <a:spLocks noGrp="1"/>
          </p:cNvSpPr>
          <p:nvPr>
            <p:ph type="title"/>
          </p:nvPr>
        </p:nvSpPr>
        <p:spPr/>
        <p:txBody>
          <a:bodyPr/>
          <a:lstStyle/>
          <a:p>
            <a:r>
              <a:rPr lang="en-US" dirty="0"/>
              <a:t>Access to Care</a:t>
            </a:r>
          </a:p>
        </p:txBody>
      </p:sp>
      <p:sp>
        <p:nvSpPr>
          <p:cNvPr id="3" name="Content Placeholder 2">
            <a:extLst>
              <a:ext uri="{FF2B5EF4-FFF2-40B4-BE49-F238E27FC236}">
                <a16:creationId xmlns:a16="http://schemas.microsoft.com/office/drawing/2014/main" id="{AE967502-F88D-7C6A-51A5-F3033C2F1711}"/>
              </a:ext>
            </a:extLst>
          </p:cNvPr>
          <p:cNvSpPr>
            <a:spLocks noGrp="1"/>
          </p:cNvSpPr>
          <p:nvPr>
            <p:ph idx="1"/>
          </p:nvPr>
        </p:nvSpPr>
        <p:spPr/>
        <p:txBody>
          <a:bodyPr/>
          <a:lstStyle/>
          <a:p>
            <a:r>
              <a:rPr lang="en-US" b="0" i="0" dirty="0">
                <a:solidFill>
                  <a:srgbClr val="212121"/>
                </a:solidFill>
                <a:effectLst/>
                <a:latin typeface="Cambria" panose="02040503050406030204" pitchFamily="18" charset="0"/>
              </a:rPr>
              <a:t>Definition: “the opportunity to reach and obtain appropriate healthcare services in situations of perceived need for care”</a:t>
            </a:r>
          </a:p>
          <a:p>
            <a:r>
              <a:rPr lang="en-US" b="0" i="0" dirty="0">
                <a:solidFill>
                  <a:srgbClr val="212121"/>
                </a:solidFill>
                <a:effectLst/>
                <a:latin typeface="Cambria" panose="02040503050406030204" pitchFamily="18" charset="0"/>
              </a:rPr>
              <a:t>Levesque et al.’s (</a:t>
            </a:r>
            <a:r>
              <a:rPr lang="en-US" b="0" i="0" u="sng" dirty="0">
                <a:solidFill>
                  <a:srgbClr val="376FAA"/>
                </a:solidFill>
                <a:effectLst/>
                <a:latin typeface="Cambria" panose="02040503050406030204" pitchFamily="18" charset="0"/>
                <a:hlinkClick r:id="rId2"/>
              </a:rPr>
              <a:t>2013</a:t>
            </a:r>
            <a:r>
              <a:rPr lang="en-US" b="0" i="0" dirty="0">
                <a:solidFill>
                  <a:srgbClr val="212121"/>
                </a:solidFill>
                <a:effectLst/>
                <a:latin typeface="Cambria" panose="02040503050406030204" pitchFamily="18" charset="0"/>
              </a:rPr>
              <a:t>) conceptual framework of access to healthcare</a:t>
            </a:r>
            <a:endParaRPr lang="en-US" dirty="0"/>
          </a:p>
        </p:txBody>
      </p:sp>
    </p:spTree>
    <p:extLst>
      <p:ext uri="{BB962C8B-B14F-4D97-AF65-F5344CB8AC3E}">
        <p14:creationId xmlns:p14="http://schemas.microsoft.com/office/powerpoint/2010/main" val="414628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46482-599B-5044-50FF-61C4946C823C}"/>
              </a:ext>
            </a:extLst>
          </p:cNvPr>
          <p:cNvPicPr>
            <a:picLocks noChangeAspect="1"/>
          </p:cNvPicPr>
          <p:nvPr/>
        </p:nvPicPr>
        <p:blipFill>
          <a:blip r:embed="rId2"/>
          <a:stretch>
            <a:fillRect/>
          </a:stretch>
        </p:blipFill>
        <p:spPr>
          <a:xfrm>
            <a:off x="1441572" y="139535"/>
            <a:ext cx="9143999" cy="6578929"/>
          </a:xfrm>
          <a:prstGeom prst="rect">
            <a:avLst/>
          </a:prstGeom>
        </p:spPr>
      </p:pic>
    </p:spTree>
    <p:extLst>
      <p:ext uri="{BB962C8B-B14F-4D97-AF65-F5344CB8AC3E}">
        <p14:creationId xmlns:p14="http://schemas.microsoft.com/office/powerpoint/2010/main" val="201423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EBA2-A258-7033-C17C-BD7386F9739F}"/>
              </a:ext>
            </a:extLst>
          </p:cNvPr>
          <p:cNvSpPr>
            <a:spLocks noGrp="1"/>
          </p:cNvSpPr>
          <p:nvPr>
            <p:ph type="title"/>
          </p:nvPr>
        </p:nvSpPr>
        <p:spPr/>
        <p:txBody>
          <a:bodyPr>
            <a:normAutofit fontScale="90000"/>
          </a:bodyPr>
          <a:lstStyle/>
          <a:p>
            <a:r>
              <a:rPr lang="en-US" b="0" i="0" dirty="0">
                <a:solidFill>
                  <a:srgbClr val="212121"/>
                </a:solidFill>
                <a:effectLst/>
                <a:latin typeface="Cambria" panose="02040503050406030204" pitchFamily="18" charset="0"/>
              </a:rPr>
              <a:t>Improving access on the system side</a:t>
            </a:r>
            <a:br>
              <a:rPr lang="en-US" b="0" i="0" dirty="0">
                <a:solidFill>
                  <a:srgbClr val="212121"/>
                </a:solidFill>
                <a:effectLst/>
                <a:latin typeface="Cambria" panose="02040503050406030204" pitchFamily="18" charset="0"/>
              </a:rPr>
            </a:br>
            <a:r>
              <a:rPr lang="en-US" b="0" i="0" dirty="0">
                <a:solidFill>
                  <a:srgbClr val="212121"/>
                </a:solidFill>
                <a:effectLst/>
                <a:latin typeface="Cambria" panose="02040503050406030204" pitchFamily="18" charset="0"/>
              </a:rPr>
              <a:t>(supply side)</a:t>
            </a:r>
            <a:endParaRPr lang="en-US" dirty="0"/>
          </a:p>
        </p:txBody>
      </p:sp>
      <p:sp>
        <p:nvSpPr>
          <p:cNvPr id="3" name="Content Placeholder 2">
            <a:extLst>
              <a:ext uri="{FF2B5EF4-FFF2-40B4-BE49-F238E27FC236}">
                <a16:creationId xmlns:a16="http://schemas.microsoft.com/office/drawing/2014/main" id="{490F3CC1-F4B9-8731-D327-03043075244B}"/>
              </a:ext>
            </a:extLst>
          </p:cNvPr>
          <p:cNvSpPr>
            <a:spLocks noGrp="1"/>
          </p:cNvSpPr>
          <p:nvPr>
            <p:ph idx="1"/>
          </p:nvPr>
        </p:nvSpPr>
        <p:spPr/>
        <p:txBody>
          <a:bodyPr>
            <a:normAutofit/>
          </a:bodyPr>
          <a:lstStyle/>
          <a:p>
            <a:pPr marL="0" indent="0">
              <a:buNone/>
            </a:pPr>
            <a:endParaRPr lang="en-US" dirty="0"/>
          </a:p>
          <a:p>
            <a:r>
              <a:rPr lang="en-US" dirty="0"/>
              <a:t>Knowledgeable providers</a:t>
            </a:r>
          </a:p>
          <a:p>
            <a:pPr lvl="1"/>
            <a:r>
              <a:rPr lang="en-US" dirty="0"/>
              <a:t>Ableism -&gt; Providers perceived as less approachable </a:t>
            </a:r>
            <a:r>
              <a:rPr lang="en-US" dirty="0">
                <a:sym typeface="Wingdings" panose="05000000000000000000" pitchFamily="2" charset="2"/>
              </a:rPr>
              <a:t> lack of preventive care</a:t>
            </a:r>
            <a:endParaRPr lang="en-US" dirty="0"/>
          </a:p>
          <a:p>
            <a:r>
              <a:rPr lang="en-US" dirty="0"/>
              <a:t>In network providers</a:t>
            </a:r>
          </a:p>
          <a:p>
            <a:r>
              <a:rPr lang="en-US" dirty="0"/>
              <a:t>Office accessibility</a:t>
            </a:r>
          </a:p>
          <a:p>
            <a:pPr lvl="1"/>
            <a:r>
              <a:rPr lang="en-US" dirty="0"/>
              <a:t>Wheelchair scale</a:t>
            </a:r>
          </a:p>
          <a:p>
            <a:pPr lvl="1"/>
            <a:r>
              <a:rPr lang="en-US" dirty="0"/>
              <a:t>Low exam tables</a:t>
            </a:r>
          </a:p>
          <a:p>
            <a:pPr lvl="1"/>
            <a:r>
              <a:rPr lang="en-US" dirty="0"/>
              <a:t>Ramp/elevator</a:t>
            </a:r>
          </a:p>
          <a:p>
            <a:pPr lvl="1"/>
            <a:r>
              <a:rPr lang="en-US" dirty="0"/>
              <a:t>Sedated procedures (dental, labs, ear cleaning)</a:t>
            </a:r>
          </a:p>
          <a:p>
            <a:r>
              <a:rPr lang="en-US" dirty="0"/>
              <a:t>Appropriate provider time</a:t>
            </a:r>
          </a:p>
          <a:p>
            <a:r>
              <a:rPr lang="en-US" dirty="0"/>
              <a:t>Communication</a:t>
            </a:r>
          </a:p>
          <a:p>
            <a:r>
              <a:rPr lang="en-US" dirty="0"/>
              <a:t>Care coordination/ continuity</a:t>
            </a:r>
          </a:p>
          <a:p>
            <a:pPr marL="0" indent="0">
              <a:buNone/>
            </a:pPr>
            <a:endParaRPr lang="en-US" dirty="0"/>
          </a:p>
        </p:txBody>
      </p:sp>
    </p:spTree>
    <p:extLst>
      <p:ext uri="{BB962C8B-B14F-4D97-AF65-F5344CB8AC3E}">
        <p14:creationId xmlns:p14="http://schemas.microsoft.com/office/powerpoint/2010/main" val="207880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1"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8EB0E74-BC65-2F5D-E36F-73DA34BE658C}"/>
              </a:ext>
            </a:extLst>
          </p:cNvPr>
          <p:cNvSpPr>
            <a:spLocks noGrp="1"/>
          </p:cNvSpPr>
          <p:nvPr>
            <p:ph type="title"/>
          </p:nvPr>
        </p:nvSpPr>
        <p:spPr>
          <a:xfrm>
            <a:off x="7269686" y="795527"/>
            <a:ext cx="4123738" cy="1433323"/>
          </a:xfrm>
        </p:spPr>
        <p:txBody>
          <a:bodyPr>
            <a:normAutofit/>
          </a:bodyPr>
          <a:lstStyle/>
          <a:p>
            <a:pPr algn="l"/>
            <a:r>
              <a:rPr lang="en-US" sz="3200" dirty="0">
                <a:solidFill>
                  <a:schemeClr val="tx2"/>
                </a:solidFill>
              </a:rPr>
              <a:t>Accessibility Checklists</a:t>
            </a:r>
          </a:p>
        </p:txBody>
      </p:sp>
      <p:sp>
        <p:nvSpPr>
          <p:cNvPr id="62" name="Rectangle 6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991FA41-5270-DD62-3259-8C1C400CD7DB}"/>
              </a:ext>
            </a:extLst>
          </p:cNvPr>
          <p:cNvPicPr>
            <a:picLocks noChangeAspect="1"/>
          </p:cNvPicPr>
          <p:nvPr/>
        </p:nvPicPr>
        <p:blipFill>
          <a:blip r:embed="rId2"/>
          <a:stretch>
            <a:fillRect/>
          </a:stretch>
        </p:blipFill>
        <p:spPr>
          <a:xfrm>
            <a:off x="1320942" y="960214"/>
            <a:ext cx="4944194" cy="4919472"/>
          </a:xfrm>
          <a:prstGeom prst="rect">
            <a:avLst/>
          </a:prstGeom>
          <a:ln w="12700">
            <a:noFill/>
          </a:ln>
        </p:spPr>
      </p:pic>
      <p:sp>
        <p:nvSpPr>
          <p:cNvPr id="63" name="Content Placeholder 8">
            <a:extLst>
              <a:ext uri="{FF2B5EF4-FFF2-40B4-BE49-F238E27FC236}">
                <a16:creationId xmlns:a16="http://schemas.microsoft.com/office/drawing/2014/main" id="{93F46FD8-42E4-A1A1-1CAC-151A1802E48F}"/>
              </a:ext>
            </a:extLst>
          </p:cNvPr>
          <p:cNvSpPr>
            <a:spLocks noGrp="1"/>
          </p:cNvSpPr>
          <p:nvPr>
            <p:ph idx="1"/>
          </p:nvPr>
        </p:nvSpPr>
        <p:spPr>
          <a:xfrm>
            <a:off x="7293817" y="2338388"/>
            <a:ext cx="4099607" cy="3678237"/>
          </a:xfrm>
        </p:spPr>
        <p:txBody>
          <a:bodyPr>
            <a:normAutofit/>
          </a:bodyPr>
          <a:lstStyle/>
          <a:p>
            <a:r>
              <a:rPr lang="en-US" dirty="0"/>
              <a:t>Accessibility Checklist for Medical Facilities (2015 ADA Standards for Accessible Design)</a:t>
            </a:r>
          </a:p>
          <a:p>
            <a:pPr marL="0" indent="0">
              <a:buNone/>
            </a:pPr>
            <a:r>
              <a:rPr lang="en-US" dirty="0">
                <a:hlinkClick r:id="rId3"/>
              </a:rPr>
              <a:t>https://nwadacenter.org/sites/adanw/files/files/IdahoClinics%20Checklist_November2015.pdf</a:t>
            </a:r>
            <a:r>
              <a:rPr lang="en-US" dirty="0"/>
              <a:t> </a:t>
            </a:r>
          </a:p>
        </p:txBody>
      </p:sp>
    </p:spTree>
    <p:extLst>
      <p:ext uri="{BB962C8B-B14F-4D97-AF65-F5344CB8AC3E}">
        <p14:creationId xmlns:p14="http://schemas.microsoft.com/office/powerpoint/2010/main" val="32926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78D4-B55C-C745-8FEC-20E238B094F1}"/>
              </a:ext>
            </a:extLst>
          </p:cNvPr>
          <p:cNvSpPr>
            <a:spLocks noGrp="1"/>
          </p:cNvSpPr>
          <p:nvPr>
            <p:ph type="title"/>
          </p:nvPr>
        </p:nvSpPr>
        <p:spPr/>
        <p:txBody>
          <a:bodyPr/>
          <a:lstStyle/>
          <a:p>
            <a:r>
              <a:rPr lang="en-US" dirty="0"/>
              <a:t>Strategies to Improve Access</a:t>
            </a:r>
          </a:p>
        </p:txBody>
      </p:sp>
      <p:sp>
        <p:nvSpPr>
          <p:cNvPr id="3" name="Content Placeholder 2">
            <a:extLst>
              <a:ext uri="{FF2B5EF4-FFF2-40B4-BE49-F238E27FC236}">
                <a16:creationId xmlns:a16="http://schemas.microsoft.com/office/drawing/2014/main" id="{63E07134-6A84-1D1C-700C-184937D2611F}"/>
              </a:ext>
            </a:extLst>
          </p:cNvPr>
          <p:cNvSpPr>
            <a:spLocks noGrp="1"/>
          </p:cNvSpPr>
          <p:nvPr>
            <p:ph idx="1"/>
          </p:nvPr>
        </p:nvSpPr>
        <p:spPr/>
        <p:txBody>
          <a:bodyPr/>
          <a:lstStyle/>
          <a:p>
            <a:pPr marL="342900" indent="-342900">
              <a:buAutoNum type="arabicPeriod"/>
            </a:pPr>
            <a:r>
              <a:rPr lang="en-US" dirty="0"/>
              <a:t>Getting patients to the facility</a:t>
            </a:r>
          </a:p>
          <a:p>
            <a:pPr marL="342900" indent="-342900">
              <a:buAutoNum type="arabicPeriod"/>
            </a:pPr>
            <a:r>
              <a:rPr lang="en-US" dirty="0"/>
              <a:t>Getting patients into the facility</a:t>
            </a:r>
          </a:p>
          <a:p>
            <a:pPr marL="342900" indent="-342900">
              <a:buAutoNum type="arabicPeriod"/>
            </a:pPr>
            <a:r>
              <a:rPr lang="en-US" dirty="0"/>
              <a:t>Getting patients around within the facility</a:t>
            </a:r>
          </a:p>
          <a:p>
            <a:pPr marL="342900" indent="-342900">
              <a:buAutoNum type="arabicPeriod"/>
            </a:pPr>
            <a:r>
              <a:rPr lang="en-US" dirty="0"/>
              <a:t>Getting patients into the examination room</a:t>
            </a:r>
          </a:p>
          <a:p>
            <a:pPr marL="342900" indent="-342900">
              <a:buAutoNum type="arabicPeriod"/>
            </a:pPr>
            <a:r>
              <a:rPr lang="en-US" dirty="0"/>
              <a:t>Getting patients examined in the rooms</a:t>
            </a:r>
          </a:p>
          <a:p>
            <a:pPr marL="342900" indent="-342900">
              <a:buAutoNum type="arabicPeriod"/>
            </a:pPr>
            <a:r>
              <a:rPr lang="en-US" dirty="0"/>
              <a:t>Getting patients scheduled for follow up</a:t>
            </a:r>
          </a:p>
        </p:txBody>
      </p:sp>
    </p:spTree>
    <p:extLst>
      <p:ext uri="{BB962C8B-B14F-4D97-AF65-F5344CB8AC3E}">
        <p14:creationId xmlns:p14="http://schemas.microsoft.com/office/powerpoint/2010/main" val="224080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C30D-3848-73BD-1440-BA0EB3E19127}"/>
              </a:ext>
            </a:extLst>
          </p:cNvPr>
          <p:cNvSpPr>
            <a:spLocks noGrp="1"/>
          </p:cNvSpPr>
          <p:nvPr>
            <p:ph type="title"/>
          </p:nvPr>
        </p:nvSpPr>
        <p:spPr/>
        <p:txBody>
          <a:bodyPr>
            <a:normAutofit/>
          </a:bodyPr>
          <a:lstStyle/>
          <a:p>
            <a:r>
              <a:rPr lang="en-US" dirty="0"/>
              <a:t>Discussion</a:t>
            </a:r>
          </a:p>
        </p:txBody>
      </p:sp>
      <p:sp>
        <p:nvSpPr>
          <p:cNvPr id="3" name="Content Placeholder 2">
            <a:extLst>
              <a:ext uri="{FF2B5EF4-FFF2-40B4-BE49-F238E27FC236}">
                <a16:creationId xmlns:a16="http://schemas.microsoft.com/office/drawing/2014/main" id="{BBD2754F-C2DA-70FD-40DD-F10D47454E7E}"/>
              </a:ext>
            </a:extLst>
          </p:cNvPr>
          <p:cNvSpPr>
            <a:spLocks noGrp="1"/>
          </p:cNvSpPr>
          <p:nvPr>
            <p:ph idx="1"/>
          </p:nvPr>
        </p:nvSpPr>
        <p:spPr/>
        <p:txBody>
          <a:bodyPr>
            <a:normAutofit/>
          </a:bodyPr>
          <a:lstStyle/>
          <a:p>
            <a:r>
              <a:rPr lang="en-US" dirty="0"/>
              <a:t>What are some strategies you can use as a student to improve access for patients with IDDs in their clinic visit?</a:t>
            </a:r>
          </a:p>
          <a:p>
            <a:pPr lvl="1"/>
            <a:r>
              <a:rPr lang="en-US" dirty="0"/>
              <a:t>Speaking directly to the patient</a:t>
            </a:r>
          </a:p>
          <a:p>
            <a:pPr lvl="1"/>
            <a:r>
              <a:rPr lang="en-US" dirty="0"/>
              <a:t>Involving caregiver to use best communication strategies</a:t>
            </a:r>
          </a:p>
          <a:p>
            <a:pPr lvl="1"/>
            <a:r>
              <a:rPr lang="en-US" dirty="0"/>
              <a:t>Asking about social concerns</a:t>
            </a:r>
          </a:p>
          <a:p>
            <a:pPr lvl="1"/>
            <a:r>
              <a:rPr lang="en-US" dirty="0"/>
              <a:t>Explain physical exam before doing it</a:t>
            </a:r>
          </a:p>
          <a:p>
            <a:pPr lvl="1"/>
            <a:r>
              <a:rPr lang="en-US" dirty="0"/>
              <a:t>Using times/numbers/counting to help patients get through difficult exams</a:t>
            </a:r>
          </a:p>
          <a:p>
            <a:pPr lvl="1"/>
            <a:r>
              <a:rPr lang="en-US" dirty="0"/>
              <a:t>Take time to explain things in multiple ways</a:t>
            </a:r>
          </a:p>
          <a:p>
            <a:pPr lvl="1"/>
            <a:r>
              <a:rPr lang="en-US" dirty="0"/>
              <a:t>Ask both patient and caregiver if they have concerns</a:t>
            </a:r>
          </a:p>
          <a:p>
            <a:pPr lvl="1"/>
            <a:r>
              <a:rPr lang="en-US" dirty="0"/>
              <a:t>Encourage independence – try setting goals for patients</a:t>
            </a:r>
          </a:p>
          <a:p>
            <a:pPr lvl="1"/>
            <a:r>
              <a:rPr lang="en-US" dirty="0"/>
              <a:t>Keep a broad differential. Expect atypical presentations</a:t>
            </a:r>
          </a:p>
          <a:p>
            <a:pPr lvl="1"/>
            <a:r>
              <a:rPr lang="en-US" dirty="0"/>
              <a:t>Educate yourself on disability topics! &lt;3</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29420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TM16401371[[fn=Atlas]]</Template>
  <TotalTime>2698</TotalTime>
  <Words>1775</Words>
  <Application>Microsoft Office PowerPoint</Application>
  <PresentationFormat>Widescreen</PresentationFormat>
  <Paragraphs>119</Paragraphs>
  <Slides>15</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Calibri Light</vt:lpstr>
      <vt:lpstr>Cambria</vt:lpstr>
      <vt:lpstr>Helvetica Neue</vt:lpstr>
      <vt:lpstr>Roboto</vt:lpstr>
      <vt:lpstr>Rockwell</vt:lpstr>
      <vt:lpstr>Wingdings</vt:lpstr>
      <vt:lpstr>Atlas</vt:lpstr>
      <vt:lpstr>Barriers to Quality Healthcare for Individuals with IDD</vt:lpstr>
      <vt:lpstr>Video</vt:lpstr>
      <vt:lpstr>Discussion</vt:lpstr>
      <vt:lpstr>Access to Care</vt:lpstr>
      <vt:lpstr>PowerPoint Presentation</vt:lpstr>
      <vt:lpstr>Improving access on the system side (supply side)</vt:lpstr>
      <vt:lpstr>Accessibility Checklists</vt:lpstr>
      <vt:lpstr>Strategies to Improve Access</vt:lpstr>
      <vt:lpstr>Discussion</vt:lpstr>
      <vt:lpstr>Improving access on the patient side (demand side)</vt:lpstr>
      <vt:lpstr>Guide for Patients with Disabilities</vt:lpstr>
      <vt:lpstr>Implications of Poor Access to Care</vt:lpstr>
      <vt:lpstr>PowerPoint Presentation</vt:lpstr>
      <vt:lpstr>Legislation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to Quality Healthcare for Individuals with IDD</dc:title>
  <dc:creator>Acosta, Elisha Marie</dc:creator>
  <cp:lastModifiedBy>v sankar</cp:lastModifiedBy>
  <cp:revision>4</cp:revision>
  <cp:lastPrinted>2023-10-10T22:21:03Z</cp:lastPrinted>
  <dcterms:created xsi:type="dcterms:W3CDTF">2023-10-10T20:07:37Z</dcterms:created>
  <dcterms:modified xsi:type="dcterms:W3CDTF">2024-08-27T17:19:09Z</dcterms:modified>
</cp:coreProperties>
</file>