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5" r:id="rId21"/>
    <p:sldId id="277" r:id="rId22"/>
    <p:sldId id="278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71645" autoAdjust="0"/>
  </p:normalViewPr>
  <p:slideViewPr>
    <p:cSldViewPr snapToGrid="0">
      <p:cViewPr varScale="1">
        <p:scale>
          <a:sx n="84" d="100"/>
          <a:sy n="84" d="100"/>
        </p:scale>
        <p:origin x="1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B588C-8C4D-4D1C-9FA4-DED5E709378D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C96BE-345E-4096-8207-4A96DE25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0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38384-7048-45C6-B03E-2B1B8D09D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0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start HCT with primary care and then work on the rest (e.g. Transition Medicine Clinic); can have consult service; if Fam Med/Med-Peds may stay in same clinic but gradually change approach.</a:t>
            </a:r>
          </a:p>
          <a:p>
            <a:r>
              <a:rPr lang="en-US" dirty="0"/>
              <a:t>Not always a lateral </a:t>
            </a:r>
            <a:r>
              <a:rPr lang="en-US" dirty="0" err="1"/>
              <a:t>pedi</a:t>
            </a:r>
            <a:r>
              <a:rPr lang="en-US" dirty="0">
                <a:sym typeface="Wingdings" panose="05000000000000000000" pitchFamily="2" charset="2"/>
              </a:rPr>
              <a:t> adult switch (</a:t>
            </a:r>
            <a:r>
              <a:rPr lang="en-US" dirty="0" err="1">
                <a:sym typeface="Wingdings" panose="05000000000000000000" pitchFamily="2" charset="2"/>
              </a:rPr>
              <a:t>eg</a:t>
            </a:r>
            <a:r>
              <a:rPr lang="en-US" dirty="0">
                <a:sym typeface="Wingdings" panose="05000000000000000000" pitchFamily="2" charset="2"/>
              </a:rPr>
              <a:t> hypertension management).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76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Decision-making capacity</a:t>
            </a:r>
            <a:r>
              <a:rPr lang="en-US" baseline="0" dirty="0"/>
              <a:t> is a temporary distinction and can change both gradually over time (growth, maturity, practice, dementia, mental illness) and acutely (delirium, severe illness, mental illness, medication/drug effect).</a:t>
            </a:r>
          </a:p>
          <a:p>
            <a:r>
              <a:rPr lang="en-US" baseline="0" dirty="0"/>
              <a:t>Autonomy and support are often thought of as dichotomous with more restrictive options on one end and least restrictive on the other, but in reality it is a spectrum of how much support is needed.</a:t>
            </a:r>
          </a:p>
          <a:p>
            <a:r>
              <a:rPr lang="en-US" baseline="0" dirty="0"/>
              <a:t>Describe differences between the options (substituted vs supported decision-making). Least restrictive option is the goal. Line represents loss of civil rights.</a:t>
            </a:r>
          </a:p>
          <a:p>
            <a:r>
              <a:rPr lang="en-US" dirty="0"/>
              <a:t>Reasons</a:t>
            </a:r>
            <a:r>
              <a:rPr lang="en-US" baseline="0" dirty="0"/>
              <a:t> to consider MDM on </a:t>
            </a:r>
            <a:r>
              <a:rPr lang="en-US" baseline="0" dirty="0" err="1"/>
              <a:t>pedi</a:t>
            </a:r>
            <a:r>
              <a:rPr lang="en-US" baseline="0" dirty="0"/>
              <a:t> side: guardianship takes a long time and is $$; may run into barriers with adult system if nonverbal/notable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47F59-4567-4A3C-B7E6-B77AF17E8B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69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 &amp;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40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is straightforward, though deceivingly tough to implement– have a transparent, clearly defined, fair clinic/institutional policy regarding HCT.</a:t>
            </a:r>
          </a:p>
          <a:p>
            <a:r>
              <a:rPr lang="en-US" dirty="0"/>
              <a:t>2 harkens to population health and finding ways to automate systems to identify &amp; track patients who are near/at transition 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40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goes back to making a transition plan for the medical, social, legal, insurance aspects of the care.</a:t>
            </a:r>
          </a:p>
          <a:p>
            <a:r>
              <a:rPr lang="en-US" dirty="0"/>
              <a:t>5 is the actual transfer of care to adult world. There are different ways to do this such as returning to </a:t>
            </a:r>
            <a:r>
              <a:rPr lang="en-US" dirty="0" err="1"/>
              <a:t>pedi</a:t>
            </a:r>
            <a:r>
              <a:rPr lang="en-US" dirty="0"/>
              <a:t> side after initial adult visit, meeting adult providers in </a:t>
            </a:r>
            <a:r>
              <a:rPr lang="en-US" dirty="0" err="1"/>
              <a:t>pedi</a:t>
            </a:r>
            <a:r>
              <a:rPr lang="en-US" dirty="0"/>
              <a:t> setting (at least at first), etc.</a:t>
            </a:r>
          </a:p>
          <a:p>
            <a:r>
              <a:rPr lang="en-US" dirty="0"/>
              <a:t>6 is a continuation of the work that has already been started and in may ways, may encompass 1-5 (adult clinic should have its own related policies and track recently transitioned young adults; should continue to optimize skills to manage own health, work on planning/transferring any remaining pieced of the plan).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1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4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three phases are _____?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7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Open-ended discussion to gauge prior knowledge/understanding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9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discussion. While the clinical details should be beyond expected level of understanding, this question helps lead to a discussion of the gravity of what’s at stake for many of these patients during this vulnerable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66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for any number of chronic, childhood-onset diseases. Data most robust for type 1 DM, renal transplant status, sickle cell, cystic fibrosis.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we’ve defined what HCT and discussed what’s at stake / why HCT matters. Let’s dive in next to some of the reasons why HCT is not an easy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5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all the life changes (not even related to medical stuff) that typically occur during this life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96BE-345E-4096-8207-4A96DE25C6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FB7E-5676-E2AB-AC5D-6320DB01E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1E639-AE63-35BD-78BE-4811906DD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A5569-DFA2-F4F0-BA68-6D09C490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83C19-7704-091D-D5BE-6E0D34DD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B45AC-BEFE-0F8D-9192-3B63E73D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7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1A07D-449C-A876-D4FD-05D72BAC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75999-E809-78EC-C43B-2EBDBF0A3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33426-5FC3-3EF7-E6D1-4B36AB68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8B3F6-6145-E6E5-A48C-CC2DCD6B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1CFEB-42BD-B21D-CB79-FACB8213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8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FFA54-8D9D-0A5B-333B-DB4EF496F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9D610-D819-3645-69CD-BFFA15B5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F7016-0A4C-4349-3767-1BC33363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B3113-557D-FB61-DD98-204FB28E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AC584-41D1-F347-1DA6-0CE044F9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478B-D5C0-8D68-EA13-62E5121D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8469F-1BDF-3DA5-1153-284F6563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6E407-3F7D-F4C0-90B1-228C0FBC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C0AF1-60DA-1666-6423-ED4616A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A5E2E-5B10-6B9F-8201-615A7CAA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4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457F-9C1F-1F38-8DB5-14070BAC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63BB2-B3F2-1C9C-1ADF-3071BF3D0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2A18C-6510-D3EF-331B-88A52C60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47CA8-D6E8-90AE-8F17-328765CF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33849-7C39-09CA-ACBD-55B6B688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4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C6C1-18BB-01B3-3C89-C313A62D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FE81-50CC-87F0-7842-BA2A940F9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71E39-3F88-5A4D-5B29-4BA0E785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D32C3-82BB-7C8E-DF74-82B545DB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5FF08-B29C-691D-D2CA-A188EF0D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F60C0-BE93-9F96-E2AA-E6B4C9EE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D402-8FB9-AC0D-F22E-02E1D20D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CCFDC-8F3C-F403-D68C-E4C910CD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EEA2E-362B-FC12-65FB-3C02FF873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45131-D713-3BA5-D22B-D1BB8C82A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7F3DC-B6FE-B178-4859-9961CF126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1BD1D-A38C-AABC-3A39-B78FE38E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5172F1-F18E-E588-530C-01843328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75342-609D-D71F-AA56-5A9551A3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7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871-F6A8-A4FA-E2D6-F0AA32F7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6EF00-9DC7-AADD-581F-4BF9E433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328CB-725A-575F-9A54-E865670E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18867-9D9B-F341-67CF-A77816CA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8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B2B3C-8AA6-807C-5C2E-603C0CDF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2DE0B-9F85-E7DB-4A2D-2AE77FC5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04B9C-AEFC-2259-75EA-505FD585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C986-1B81-68AC-6E56-D2D41023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751E0-4040-0F37-8E5D-C19677AA5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299B7-FF38-4920-D9CE-4D8609A3F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F9824-A19C-68D6-F52C-A0C1F231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EE62A-B606-2925-B9AD-992BFC31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B8DDE-6F10-FA6C-073F-951855C5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2A18-5674-CE4E-8C46-18439532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D98F5-A66A-2035-55D1-C70BD54C1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C1965-3D49-23E6-D253-EFC7CB3BE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EC669-E724-5411-A7C4-C6CFEBD9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BC279-24D5-45EA-C882-F68B6DE1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C8D1B-6605-DD7A-E054-0451FE91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B8C14-DCA0-4D9F-49EB-8A3EFC3F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26FC7-A7D0-1D1A-F97E-B31C9969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D91B7-5C06-2351-2FA5-21CA14232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27D2-45C9-4813-B34C-975A474B610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CF589-A007-1F31-5CDD-439A800F5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A159E-5EC3-6703-293C-837977110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A3C2-DCDA-4F7F-B69F-16FF0D9E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Berens@bcm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57A0D-285F-D328-E1D2-FF2EB1386A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Barriers to Healthcare Transition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898FD-B290-984F-EAFF-88B01C03A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John </a:t>
            </a:r>
            <a:r>
              <a:rPr lang="en-US" dirty="0"/>
              <a:t>Berens, MD</a:t>
            </a:r>
          </a:p>
          <a:p>
            <a:r>
              <a:rPr lang="en-US" dirty="0"/>
              <a:t>Assistant Professor of Medicine, Section of Transition Medicine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7EF3E-A3C6-44E8-1507-F51356A76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04" y="5515321"/>
            <a:ext cx="3091696" cy="1342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6023B-580F-0456-CEBC-36D20CEEF8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5481590"/>
            <a:ext cx="1865803" cy="13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B9EE-5631-E786-FDC0-25518D22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5266F-38B9-D1E6-218F-13AD0B75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transition period, data consistently shows:</a:t>
            </a:r>
          </a:p>
          <a:p>
            <a:pPr lvl="1"/>
            <a:r>
              <a:rPr lang="en-US" dirty="0"/>
              <a:t>Worse measures of disease control</a:t>
            </a:r>
          </a:p>
          <a:p>
            <a:pPr lvl="1"/>
            <a:r>
              <a:rPr lang="en-US" dirty="0"/>
              <a:t>Higher morbidity/mortality</a:t>
            </a:r>
          </a:p>
          <a:p>
            <a:pPr lvl="1"/>
            <a:r>
              <a:rPr lang="en-US" dirty="0"/>
              <a:t>Worse engagement with healthcare system</a:t>
            </a:r>
          </a:p>
        </p:txBody>
      </p:sp>
    </p:spTree>
    <p:extLst>
      <p:ext uri="{BB962C8B-B14F-4D97-AF65-F5344CB8AC3E}">
        <p14:creationId xmlns:p14="http://schemas.microsoft.com/office/powerpoint/2010/main" val="213779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C89D-A16B-47FE-6796-3ACCF98D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E4037-EF3B-E535-3742-273708F27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Define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healthcare transition (HCT)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Discuss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the importance of HCT for individuals with IDD</a:t>
            </a:r>
          </a:p>
          <a:p>
            <a:r>
              <a:rPr lang="en-US" b="1" dirty="0"/>
              <a:t>Review</a:t>
            </a:r>
            <a:r>
              <a:rPr lang="en-US" dirty="0"/>
              <a:t> common barriers that make HCT difficult:</a:t>
            </a:r>
          </a:p>
          <a:p>
            <a:pPr lvl="1"/>
            <a:r>
              <a:rPr lang="en-US" dirty="0"/>
              <a:t>Psychosocial transitions</a:t>
            </a:r>
          </a:p>
          <a:p>
            <a:pPr lvl="1"/>
            <a:r>
              <a:rPr lang="en-US" dirty="0"/>
              <a:t>Medical transitions</a:t>
            </a:r>
          </a:p>
          <a:p>
            <a:pPr lvl="1"/>
            <a:r>
              <a:rPr lang="en-US" dirty="0"/>
              <a:t>Changes to funding/financial support</a:t>
            </a:r>
          </a:p>
          <a:p>
            <a:pPr lvl="1"/>
            <a:r>
              <a:rPr lang="en-US" dirty="0"/>
              <a:t>Legal/medical decision-making implications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Outline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six key features that facilitate HCT</a:t>
            </a:r>
          </a:p>
        </p:txBody>
      </p:sp>
    </p:spTree>
    <p:extLst>
      <p:ext uri="{BB962C8B-B14F-4D97-AF65-F5344CB8AC3E}">
        <p14:creationId xmlns:p14="http://schemas.microsoft.com/office/powerpoint/2010/main" val="222139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0A3BF-9602-195D-E999-EA253C6C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Psychosocial considerations</a:t>
            </a:r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1CB89F48-9B12-D8C3-500C-D2021B379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0" r="54184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C807B-D7D7-C603-8DA2-A8E553D6D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US" dirty="0"/>
              <a:t>Questions for reflection:</a:t>
            </a:r>
          </a:p>
          <a:p>
            <a:pPr lvl="1"/>
            <a:r>
              <a:rPr lang="en-US" sz="2600" dirty="0"/>
              <a:t>What were some sources of life stress between ages 16-22?</a:t>
            </a:r>
          </a:p>
          <a:p>
            <a:pPr lvl="1"/>
            <a:r>
              <a:rPr lang="en-US" sz="2600" dirty="0"/>
              <a:t>What were some big changes that happened around this time?</a:t>
            </a:r>
          </a:p>
        </p:txBody>
      </p:sp>
    </p:spTree>
    <p:extLst>
      <p:ext uri="{BB962C8B-B14F-4D97-AF65-F5344CB8AC3E}">
        <p14:creationId xmlns:p14="http://schemas.microsoft.com/office/powerpoint/2010/main" val="239354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70A9-CC2F-6871-A358-B9C3C957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Psychosocial considerations,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DBEBC-834D-2CFF-EABA-90EC3FFA7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Growing independence</a:t>
            </a:r>
          </a:p>
          <a:p>
            <a:r>
              <a:rPr lang="en-US" dirty="0"/>
              <a:t>Shift from school </a:t>
            </a:r>
            <a:r>
              <a:rPr lang="en-US" dirty="0">
                <a:sym typeface="Wingdings" panose="05000000000000000000" pitchFamily="2" charset="2"/>
              </a:rPr>
              <a:t> vocation</a:t>
            </a:r>
          </a:p>
          <a:p>
            <a:r>
              <a:rPr lang="en-US" dirty="0">
                <a:sym typeface="Wingdings" panose="05000000000000000000" pitchFamily="2" charset="2"/>
              </a:rPr>
              <a:t>Potential change in living situation</a:t>
            </a:r>
          </a:p>
          <a:p>
            <a:r>
              <a:rPr lang="en-US" dirty="0"/>
              <a:t>Potentially more serious dating relationships</a:t>
            </a:r>
          </a:p>
          <a:p>
            <a:r>
              <a:rPr lang="en-US" dirty="0"/>
              <a:t>Potential risk-associated behaviors (sex, substance use/abuse)</a:t>
            </a:r>
          </a:p>
        </p:txBody>
      </p:sp>
    </p:spTree>
    <p:extLst>
      <p:ext uri="{BB962C8B-B14F-4D97-AF65-F5344CB8AC3E}">
        <p14:creationId xmlns:p14="http://schemas.microsoft.com/office/powerpoint/2010/main" val="259568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4E84-BEF8-7972-EF28-858ED2A1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472FF-B985-A545-F17A-E46980D7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medical care to adult world</a:t>
            </a:r>
          </a:p>
          <a:p>
            <a:r>
              <a:rPr lang="en-US" dirty="0"/>
              <a:t>Models to approach HCT</a:t>
            </a:r>
          </a:p>
          <a:p>
            <a:r>
              <a:rPr lang="en-US" dirty="0"/>
              <a:t>Real-world considerations (Pedi ≠ Adult)</a:t>
            </a:r>
          </a:p>
          <a:p>
            <a:pPr lvl="1"/>
            <a:r>
              <a:rPr lang="en-US" dirty="0"/>
              <a:t>May not need adult specialist</a:t>
            </a:r>
          </a:p>
          <a:p>
            <a:pPr lvl="1"/>
            <a:r>
              <a:rPr lang="en-US" dirty="0"/>
              <a:t>Adult equivalent may not exist</a:t>
            </a:r>
          </a:p>
          <a:p>
            <a:pPr lvl="1"/>
            <a:r>
              <a:rPr lang="en-US" dirty="0"/>
              <a:t>Some surgical procedures may need to be </a:t>
            </a:r>
            <a:r>
              <a:rPr lang="en-US" dirty="0" err="1"/>
              <a:t>pedi</a:t>
            </a:r>
            <a:r>
              <a:rPr lang="en-US" dirty="0"/>
              <a:t> driven</a:t>
            </a:r>
          </a:p>
          <a:p>
            <a:pPr lvl="1"/>
            <a:r>
              <a:rPr lang="en-US" dirty="0"/>
              <a:t>Insurance limitations</a:t>
            </a:r>
          </a:p>
        </p:txBody>
      </p:sp>
    </p:spTree>
    <p:extLst>
      <p:ext uri="{BB962C8B-B14F-4D97-AF65-F5344CB8AC3E}">
        <p14:creationId xmlns:p14="http://schemas.microsoft.com/office/powerpoint/2010/main" val="210205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E39E-41F6-6916-AC2F-E293DBED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transitions,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3242D-79AE-978F-1AC1-21EE743B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Pedi side:</a:t>
            </a:r>
          </a:p>
          <a:p>
            <a:pPr lvl="1"/>
            <a:r>
              <a:rPr lang="en-US" dirty="0"/>
              <a:t>May be reluctant to let go (also hard for family/patient)</a:t>
            </a:r>
          </a:p>
          <a:p>
            <a:pPr lvl="1"/>
            <a:r>
              <a:rPr lang="en-US" dirty="0"/>
              <a:t>Prep hindered by lack of time/$$</a:t>
            </a:r>
          </a:p>
          <a:p>
            <a:pPr lvl="1"/>
            <a:r>
              <a:rPr lang="en-US" dirty="0"/>
              <a:t>Difficult to find adult home</a:t>
            </a:r>
          </a:p>
          <a:p>
            <a:r>
              <a:rPr lang="en-US" dirty="0"/>
              <a:t>Adult side</a:t>
            </a:r>
          </a:p>
          <a:p>
            <a:pPr lvl="1"/>
            <a:r>
              <a:rPr lang="en-US" dirty="0"/>
              <a:t>Less training on childhood-onset conditions</a:t>
            </a:r>
          </a:p>
          <a:p>
            <a:pPr lvl="1"/>
            <a:r>
              <a:rPr lang="en-US" dirty="0"/>
              <a:t>Less staff/ancillary support</a:t>
            </a:r>
          </a:p>
          <a:p>
            <a:pPr lvl="1"/>
            <a:r>
              <a:rPr lang="en-US" dirty="0"/>
              <a:t>Difficult culture (less hand-holding)</a:t>
            </a:r>
          </a:p>
        </p:txBody>
      </p:sp>
    </p:spTree>
    <p:extLst>
      <p:ext uri="{BB962C8B-B14F-4D97-AF65-F5344CB8AC3E}">
        <p14:creationId xmlns:p14="http://schemas.microsoft.com/office/powerpoint/2010/main" val="383606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37CA-E861-E904-9C48-DFD82E15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A4620-098F-E6EC-F802-418A95CF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 Medicaid</a:t>
            </a:r>
          </a:p>
          <a:p>
            <a:pPr lvl="1"/>
            <a:r>
              <a:rPr lang="en-US" dirty="0"/>
              <a:t>Different (less) coverage</a:t>
            </a:r>
          </a:p>
          <a:p>
            <a:pPr lvl="1"/>
            <a:r>
              <a:rPr lang="en-US" dirty="0"/>
              <a:t>(Re)qualify at age 18 (individual income + disability in TX)</a:t>
            </a:r>
          </a:p>
          <a:p>
            <a:pPr lvl="1"/>
            <a:r>
              <a:rPr lang="en-US" dirty="0"/>
              <a:t>Funding ≠ Access</a:t>
            </a:r>
          </a:p>
          <a:p>
            <a:r>
              <a:rPr lang="en-US" dirty="0"/>
              <a:t>More in future talk</a:t>
            </a:r>
          </a:p>
        </p:txBody>
      </p:sp>
    </p:spTree>
    <p:extLst>
      <p:ext uri="{BB962C8B-B14F-4D97-AF65-F5344CB8AC3E}">
        <p14:creationId xmlns:p14="http://schemas.microsoft.com/office/powerpoint/2010/main" val="136780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decision-making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3187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Fluidity of capacity</a:t>
            </a:r>
          </a:p>
          <a:p>
            <a:r>
              <a:rPr lang="en-US" dirty="0"/>
              <a:t>Autonomy vs support spectrum</a:t>
            </a:r>
          </a:p>
          <a:p>
            <a:r>
              <a:rPr lang="en-US" dirty="0"/>
              <a:t>What does guardianship mean?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2334490" y="4158297"/>
            <a:ext cx="7523019" cy="6982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7818" y="4856565"/>
            <a:ext cx="145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</a:t>
            </a:r>
          </a:p>
          <a:p>
            <a:pPr algn="ctr"/>
            <a:r>
              <a:rPr lang="en-US" dirty="0"/>
              <a:t>Guardianship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0497" y="4322765"/>
            <a:ext cx="15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1246" y="4322765"/>
            <a:ext cx="17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autonomy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0007" y="4856564"/>
            <a:ext cx="145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Partial</a:t>
            </a:r>
          </a:p>
          <a:p>
            <a:pPr algn="ctr"/>
            <a:r>
              <a:rPr lang="en-US" dirty="0"/>
              <a:t>Guardianship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6190" y="4856564"/>
            <a:ext cx="17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Supported Decision-making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2480" y="4856564"/>
            <a:ext cx="145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Informal support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2258" y="4856564"/>
            <a:ext cx="117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support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917233" y="3144417"/>
            <a:ext cx="0" cy="2883159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07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B9D50-E093-CC91-5696-1A6C6B81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How can we facilitate HCT?</a:t>
            </a:r>
          </a:p>
        </p:txBody>
      </p:sp>
      <p:pic>
        <p:nvPicPr>
          <p:cNvPr id="5" name="Picture 4" descr="Rolls of blueprints">
            <a:extLst>
              <a:ext uri="{FF2B5EF4-FFF2-40B4-BE49-F238E27FC236}">
                <a16:creationId xmlns:a16="http://schemas.microsoft.com/office/drawing/2014/main" id="{E53CE29A-65FE-F1BC-61CC-CF2F23192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55" r="-1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B1CA-F1F2-1A22-C7E4-5EDE9DC6F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US" dirty="0"/>
              <a:t>If you were to design a system that addressed HCT, what would it include?</a:t>
            </a:r>
          </a:p>
          <a:p>
            <a:pPr lvl="1"/>
            <a:r>
              <a:rPr lang="en-US" sz="2600" dirty="0"/>
              <a:t>Consider specifics for each phase (preparation/planning, transfer, integration)</a:t>
            </a:r>
          </a:p>
        </p:txBody>
      </p:sp>
    </p:spTree>
    <p:extLst>
      <p:ext uri="{BB962C8B-B14F-4D97-AF65-F5344CB8AC3E}">
        <p14:creationId xmlns:p14="http://schemas.microsoft.com/office/powerpoint/2010/main" val="332081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6163-E992-7240-73DB-2FCDAB3F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5C1E1-8DE0-154C-4D06-EB525FBF4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F6D280-F97A-7207-BEAB-FF2F90823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9679" r="11274" b="7266"/>
          <a:stretch/>
        </p:blipFill>
        <p:spPr>
          <a:xfrm>
            <a:off x="818607" y="252549"/>
            <a:ext cx="10519954" cy="62547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D1CCE-AC4B-B2A4-CB92-70BD2F354A4A}"/>
              </a:ext>
            </a:extLst>
          </p:cNvPr>
          <p:cNvSpPr/>
          <p:nvPr/>
        </p:nvSpPr>
        <p:spPr>
          <a:xfrm>
            <a:off x="7201989" y="2699657"/>
            <a:ext cx="3831771" cy="241227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supported by the Texas Council for Developmental Disabilities through a grant from the U.S. Administration for Community Living (ACL), Department of Health and Human Services (HHS), Washington, D.C. 20201, with a 100% federal funding award totaling $6,121,860. Council efforts are those of the grantee and do not necessarily represent the official views of nor are endorsed by ACL, HHS, or the U.S. government.</a:t>
            </a:r>
          </a:p>
        </p:txBody>
      </p:sp>
    </p:spTree>
    <p:extLst>
      <p:ext uri="{BB962C8B-B14F-4D97-AF65-F5344CB8AC3E}">
        <p14:creationId xmlns:p14="http://schemas.microsoft.com/office/powerpoint/2010/main" val="650211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162E-E19A-AAD7-3EA3-9332CB67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GotTransition.org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A0CE3-6816-D7B2-AD17-729913917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Transition policy</a:t>
            </a:r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Transition tracking and monitoring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Transition readiness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Transition planning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Transfer of care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Transfer completion</a:t>
            </a:r>
          </a:p>
        </p:txBody>
      </p:sp>
    </p:spTree>
    <p:extLst>
      <p:ext uri="{BB962C8B-B14F-4D97-AF65-F5344CB8AC3E}">
        <p14:creationId xmlns:p14="http://schemas.microsoft.com/office/powerpoint/2010/main" val="26715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2647-E817-470B-6499-F92679D8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9C1E-4240-308E-13A5-EA17B073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21-year-old with autism spectrum, mild-moderate intellectual disability, type 2 diabetes on insulin</a:t>
            </a:r>
          </a:p>
          <a:p>
            <a:r>
              <a:rPr lang="en-US" dirty="0"/>
              <a:t>How can we prepare this patient to be ready for adult care?</a:t>
            </a:r>
          </a:p>
          <a:p>
            <a:pPr lvl="1"/>
            <a:r>
              <a:rPr lang="en-US" dirty="0"/>
              <a:t>What are some physical skills he can learn to manage his own health?</a:t>
            </a:r>
          </a:p>
          <a:p>
            <a:pPr lvl="1"/>
            <a:r>
              <a:rPr lang="en-US" dirty="0"/>
              <a:t>What are some important facts he should know about his health?</a:t>
            </a:r>
          </a:p>
          <a:p>
            <a:pPr lvl="1"/>
            <a:r>
              <a:rPr lang="en-US" dirty="0"/>
              <a:t>What are other basic skills all adults should know about managing their own health?</a:t>
            </a:r>
          </a:p>
        </p:txBody>
      </p:sp>
    </p:spTree>
    <p:extLst>
      <p:ext uri="{BB962C8B-B14F-4D97-AF65-F5344CB8AC3E}">
        <p14:creationId xmlns:p14="http://schemas.microsoft.com/office/powerpoint/2010/main" val="18440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162E-E19A-AAD7-3EA3-9332CB67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GotTransition.org,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A0CE3-6816-D7B2-AD17-729913917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Transition policy</a:t>
            </a:r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Transition tracking and monitoring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Transition readiness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Transition planning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Transfer of care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Transfer completion</a:t>
            </a:r>
          </a:p>
        </p:txBody>
      </p:sp>
    </p:spTree>
    <p:extLst>
      <p:ext uri="{BB962C8B-B14F-4D97-AF65-F5344CB8AC3E}">
        <p14:creationId xmlns:p14="http://schemas.microsoft.com/office/powerpoint/2010/main" val="3463885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ED6F-AEB0-B5DA-454B-7C0ABA4F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visit at Transition Clinic– what to do?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714EA9-18DE-80CD-D80B-3A1AC52E00A1}"/>
              </a:ext>
            </a:extLst>
          </p:cNvPr>
          <p:cNvSpPr txBox="1">
            <a:spLocks/>
          </p:cNvSpPr>
          <p:nvPr/>
        </p:nvSpPr>
        <p:spPr>
          <a:xfrm>
            <a:off x="486507" y="1797490"/>
            <a:ext cx="628357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22-year-old female with high lumbar spina bifida, neurogenic bladder w/ recurrent UTI, borderline mild intellectual disability, ventriculoperitoneal shunt, neurogenic bowel</a:t>
            </a:r>
          </a:p>
          <a:p>
            <a:r>
              <a:rPr lang="en-US" sz="2400" dirty="0"/>
              <a:t>Frequent admissions for UTI / sepsis</a:t>
            </a:r>
          </a:p>
          <a:p>
            <a:r>
              <a:rPr lang="en-US" sz="2400" dirty="0"/>
              <a:t>Doesn’t have regular urology follow-up</a:t>
            </a:r>
          </a:p>
          <a:p>
            <a:r>
              <a:rPr lang="en-US" sz="2400" dirty="0"/>
              <a:t>Watches nieces/nephews at home, hard to take time for doctor visits + relies on available family for rides, spotty </a:t>
            </a:r>
            <a:r>
              <a:rPr lang="en-US" sz="2400" dirty="0" err="1"/>
              <a:t>wifi</a:t>
            </a:r>
            <a:r>
              <a:rPr lang="en-US" sz="2400" dirty="0"/>
              <a:t> for </a:t>
            </a:r>
            <a:r>
              <a:rPr lang="en-US" sz="2400" dirty="0" err="1"/>
              <a:t>televisits</a:t>
            </a:r>
            <a:endParaRPr lang="en-US" sz="2400" dirty="0"/>
          </a:p>
          <a:p>
            <a:r>
              <a:rPr lang="en-US" sz="2400" dirty="0"/>
              <a:t>Sometimes forgets to catheterize her bladder</a:t>
            </a:r>
          </a:p>
          <a:p>
            <a:r>
              <a:rPr lang="en-US" sz="2400" dirty="0"/>
              <a:t>1-2 BM per week, doesn’t like meds because they cause incontinence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394D0E-5ABD-E641-806D-2E69FFA149C2}"/>
              </a:ext>
            </a:extLst>
          </p:cNvPr>
          <p:cNvSpPr txBox="1">
            <a:spLocks/>
          </p:cNvSpPr>
          <p:nvPr/>
        </p:nvSpPr>
        <p:spPr>
          <a:xfrm>
            <a:off x="6770077" y="1797490"/>
            <a:ext cx="458372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Discuss clinic policy / on-call MD</a:t>
            </a:r>
          </a:p>
          <a:p>
            <a:r>
              <a:rPr lang="en-US" sz="2400" dirty="0"/>
              <a:t>Refer/assist getting urology</a:t>
            </a:r>
          </a:p>
          <a:p>
            <a:r>
              <a:rPr lang="en-US" sz="2400" dirty="0"/>
              <a:t>Address neurogenic bowel</a:t>
            </a:r>
          </a:p>
          <a:p>
            <a:r>
              <a:rPr lang="en-US" sz="2400" dirty="0"/>
              <a:t>Social work re: transportation</a:t>
            </a:r>
          </a:p>
          <a:p>
            <a:r>
              <a:rPr lang="en-US" sz="2400" dirty="0"/>
              <a:t>Discuss vocation/goals</a:t>
            </a:r>
          </a:p>
          <a:p>
            <a:r>
              <a:rPr lang="en-US" sz="2400" dirty="0"/>
              <a:t>Troubleshoot </a:t>
            </a:r>
            <a:r>
              <a:rPr lang="en-US" sz="2400" dirty="0" err="1"/>
              <a:t>cath</a:t>
            </a:r>
            <a:r>
              <a:rPr lang="en-US" sz="2400" dirty="0"/>
              <a:t> regimen</a:t>
            </a:r>
          </a:p>
          <a:p>
            <a:r>
              <a:rPr lang="en-US" sz="2400" dirty="0"/>
              <a:t>Build trust, frequent follow-up</a:t>
            </a:r>
          </a:p>
        </p:txBody>
      </p:sp>
    </p:spTree>
    <p:extLst>
      <p:ext uri="{BB962C8B-B14F-4D97-AF65-F5344CB8AC3E}">
        <p14:creationId xmlns:p14="http://schemas.microsoft.com/office/powerpoint/2010/main" val="195640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up of a key and a keyhole">
            <a:extLst>
              <a:ext uri="{FF2B5EF4-FFF2-40B4-BE49-F238E27FC236}">
                <a16:creationId xmlns:a16="http://schemas.microsoft.com/office/drawing/2014/main" id="{1A14F6D3-E5FD-0563-B509-03C033E63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BBD78-EB93-EDCC-014F-676630AD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C9B-3DDC-AF20-CA85-3C0892226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dirty="0"/>
              <a:t>Name 1-2 highlights you’ve learned today</a:t>
            </a:r>
          </a:p>
        </p:txBody>
      </p:sp>
    </p:spTree>
    <p:extLst>
      <p:ext uri="{BB962C8B-B14F-4D97-AF65-F5344CB8AC3E}">
        <p14:creationId xmlns:p14="http://schemas.microsoft.com/office/powerpoint/2010/main" val="17472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BD78-EB93-EDCC-014F-676630AD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C9B-3DDC-AF20-CA85-3C0892226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HCT is a three-pronged </a:t>
            </a:r>
            <a:r>
              <a:rPr lang="en-US" u="sng" dirty="0"/>
              <a:t>process</a:t>
            </a:r>
          </a:p>
          <a:p>
            <a:r>
              <a:rPr lang="en-US" dirty="0"/>
              <a:t>Young adulthood is a vulnerable time with big stakes</a:t>
            </a:r>
          </a:p>
          <a:p>
            <a:r>
              <a:rPr lang="en-US" dirty="0"/>
              <a:t>There are </a:t>
            </a:r>
            <a:r>
              <a:rPr lang="en-US" i="1" dirty="0"/>
              <a:t>many </a:t>
            </a:r>
            <a:r>
              <a:rPr lang="en-US" dirty="0"/>
              <a:t>barriers to a smooth transition</a:t>
            </a:r>
          </a:p>
          <a:p>
            <a:pPr lvl="1"/>
            <a:r>
              <a:rPr lang="en-US" dirty="0"/>
              <a:t>Physician and family attitudes, psychosocial changes</a:t>
            </a:r>
          </a:p>
          <a:p>
            <a:pPr lvl="1"/>
            <a:r>
              <a:rPr lang="en-US" dirty="0"/>
              <a:t>Insurance, legal changes</a:t>
            </a:r>
          </a:p>
          <a:p>
            <a:pPr lvl="1"/>
            <a:r>
              <a:rPr lang="en-US" dirty="0"/>
              <a:t>Many moving parts requiring own transitions</a:t>
            </a:r>
          </a:p>
          <a:p>
            <a:r>
              <a:rPr lang="en-US" dirty="0"/>
              <a:t>There are established guidelines to help us out</a:t>
            </a:r>
          </a:p>
        </p:txBody>
      </p:sp>
    </p:spTree>
    <p:extLst>
      <p:ext uri="{BB962C8B-B14F-4D97-AF65-F5344CB8AC3E}">
        <p14:creationId xmlns:p14="http://schemas.microsoft.com/office/powerpoint/2010/main" val="288117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B204-A441-61A8-3400-0F4D2EAE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184F-6F00-DE83-4EB5-EB7C05F27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John.Berens@bcm.edu</a:t>
            </a:r>
            <a:endParaRPr lang="en-US" dirty="0"/>
          </a:p>
          <a:p>
            <a:r>
              <a:rPr lang="en-US" dirty="0"/>
              <a:t>Twitter/X: @DocBerens</a:t>
            </a:r>
          </a:p>
        </p:txBody>
      </p:sp>
    </p:spTree>
    <p:extLst>
      <p:ext uri="{BB962C8B-B14F-4D97-AF65-F5344CB8AC3E}">
        <p14:creationId xmlns:p14="http://schemas.microsoft.com/office/powerpoint/2010/main" val="190764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C89D-A16B-47FE-6796-3ACCF98D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E4037-EF3B-E535-3742-273708F27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Define</a:t>
            </a:r>
            <a:r>
              <a:rPr lang="en-US" dirty="0"/>
              <a:t> healthcare transition (HCT)</a:t>
            </a:r>
          </a:p>
          <a:p>
            <a:r>
              <a:rPr lang="en-US" b="1" dirty="0"/>
              <a:t>Discuss</a:t>
            </a:r>
            <a:r>
              <a:rPr lang="en-US" dirty="0"/>
              <a:t> the importance of HCT for individuals with IDD</a:t>
            </a:r>
          </a:p>
          <a:p>
            <a:r>
              <a:rPr lang="en-US" b="1" dirty="0"/>
              <a:t>Review</a:t>
            </a:r>
            <a:r>
              <a:rPr lang="en-US" dirty="0"/>
              <a:t> common barriers that make HCT difficult:</a:t>
            </a:r>
          </a:p>
          <a:p>
            <a:pPr lvl="1"/>
            <a:r>
              <a:rPr lang="en-US" dirty="0"/>
              <a:t>Psychosocial transitions</a:t>
            </a:r>
          </a:p>
          <a:p>
            <a:pPr lvl="1"/>
            <a:r>
              <a:rPr lang="en-US" dirty="0"/>
              <a:t>Specialist transitions</a:t>
            </a:r>
          </a:p>
          <a:p>
            <a:pPr lvl="1"/>
            <a:r>
              <a:rPr lang="en-US" dirty="0"/>
              <a:t>Changes to funding/financial support</a:t>
            </a:r>
          </a:p>
          <a:p>
            <a:pPr lvl="1"/>
            <a:r>
              <a:rPr lang="en-US" dirty="0"/>
              <a:t>Legal/medical decision-making implications</a:t>
            </a:r>
          </a:p>
          <a:p>
            <a:r>
              <a:rPr lang="en-US" b="1" dirty="0"/>
              <a:t>Outline</a:t>
            </a:r>
            <a:r>
              <a:rPr lang="en-US" dirty="0"/>
              <a:t> six key features that facilitate HCT</a:t>
            </a:r>
          </a:p>
        </p:txBody>
      </p:sp>
    </p:spTree>
    <p:extLst>
      <p:ext uri="{BB962C8B-B14F-4D97-AF65-F5344CB8AC3E}">
        <p14:creationId xmlns:p14="http://schemas.microsoft.com/office/powerpoint/2010/main" val="116324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CA980-F115-0F27-6955-94C24B23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1" y="735283"/>
            <a:ext cx="4978399" cy="3165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healthcare transition?</a:t>
            </a:r>
          </a:p>
        </p:txBody>
      </p:sp>
      <p:pic>
        <p:nvPicPr>
          <p:cNvPr id="7" name="Graphic 6" descr="Health">
            <a:extLst>
              <a:ext uri="{FF2B5EF4-FFF2-40B4-BE49-F238E27FC236}">
                <a16:creationId xmlns:a16="http://schemas.microsoft.com/office/drawing/2014/main" id="{A17FE888-C665-6896-087A-026379A5C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9" name="Graphic 8" descr="Health">
            <a:extLst>
              <a:ext uri="{FF2B5EF4-FFF2-40B4-BE49-F238E27FC236}">
                <a16:creationId xmlns:a16="http://schemas.microsoft.com/office/drawing/2014/main" id="{4A8B9450-6300-4BAD-A2D7-7E34CE6B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2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E16B06-A1A8-356F-6CBE-F39F98A2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HCT = </a:t>
            </a:r>
            <a:r>
              <a:rPr lang="en-US" sz="5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66E893-11F1-3CC8-E92D-55CC21DBD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5" y="2660904"/>
            <a:ext cx="5629187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Preparation/Planning</a:t>
            </a:r>
          </a:p>
          <a:p>
            <a:r>
              <a:rPr lang="en-US" dirty="0"/>
              <a:t>Transfer</a:t>
            </a:r>
          </a:p>
          <a:p>
            <a:r>
              <a:rPr lang="en-US" dirty="0"/>
              <a:t>Integration</a:t>
            </a:r>
          </a:p>
          <a:p>
            <a:pPr marL="0" indent="0">
              <a:buNone/>
            </a:pPr>
            <a:r>
              <a:rPr lang="en-US" dirty="0"/>
              <a:t>“The process of moving from a child / family-centered model of health care to an adult/patient-centered model of health care, with or without transferring to a new clinician.”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E3359EA-1BB6-BE3E-113A-ABCEF08B88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1468" y="926863"/>
            <a:ext cx="5458968" cy="500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82BC47-B2CA-F79D-5F02-5B29FCD7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Why does HCT matter?</a:t>
            </a:r>
          </a:p>
        </p:txBody>
      </p:sp>
      <p:pic>
        <p:nvPicPr>
          <p:cNvPr id="8" name="Picture 7" descr="Wood human figure">
            <a:extLst>
              <a:ext uri="{FF2B5EF4-FFF2-40B4-BE49-F238E27FC236}">
                <a16:creationId xmlns:a16="http://schemas.microsoft.com/office/drawing/2014/main" id="{F7E10B7C-638C-1A88-F158-B75BEC413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1" r="57013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55610-428D-CA95-20C3-4B4267303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US" sz="2000"/>
              <a:t>Why do you think HCT matters?</a:t>
            </a:r>
          </a:p>
          <a:p>
            <a:r>
              <a:rPr lang="en-US" sz="2000"/>
              <a:t>Are there bad outcomes you can think of that individuals (especially with IDD) might experience if HCT doesn’t go well?</a:t>
            </a:r>
          </a:p>
        </p:txBody>
      </p:sp>
    </p:spTree>
    <p:extLst>
      <p:ext uri="{BB962C8B-B14F-4D97-AF65-F5344CB8AC3E}">
        <p14:creationId xmlns:p14="http://schemas.microsoft.com/office/powerpoint/2010/main" val="10689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ED6F-AEB0-B5DA-454B-7C0ABA4F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02E52-7D0A-5915-1DBC-2F98101FA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22-year-old female with high lumbar spina bifida, neurogenic bladder w/ recurrent UTI, borderline mild intellectual disability, ventriculoperitoneal shunt, neurogenic bowel</a:t>
            </a:r>
          </a:p>
          <a:p>
            <a:r>
              <a:rPr lang="en-US" dirty="0"/>
              <a:t>Frequent admissions for UTI / sepsis</a:t>
            </a:r>
          </a:p>
          <a:p>
            <a:r>
              <a:rPr lang="en-US" dirty="0"/>
              <a:t>Doesn’t have regular urology follow-up</a:t>
            </a:r>
          </a:p>
          <a:p>
            <a:r>
              <a:rPr lang="en-US" dirty="0"/>
              <a:t>Watches nieces/nephews at home, hard to take time for doctor visits + relies on available family for rides, spotty </a:t>
            </a:r>
            <a:r>
              <a:rPr lang="en-US" dirty="0" err="1"/>
              <a:t>wifi</a:t>
            </a:r>
            <a:r>
              <a:rPr lang="en-US" dirty="0"/>
              <a:t> for </a:t>
            </a:r>
            <a:r>
              <a:rPr lang="en-US" dirty="0" err="1"/>
              <a:t>televisits</a:t>
            </a:r>
            <a:endParaRPr lang="en-US" dirty="0"/>
          </a:p>
          <a:p>
            <a:r>
              <a:rPr lang="en-US" dirty="0"/>
              <a:t>Sometimes forgets to catheterize her bladder</a:t>
            </a:r>
          </a:p>
          <a:p>
            <a:r>
              <a:rPr lang="en-US" dirty="0"/>
              <a:t>1-2 BM per week, doesn’t like meds because they cause incontinence</a:t>
            </a:r>
          </a:p>
        </p:txBody>
      </p:sp>
    </p:spTree>
    <p:extLst>
      <p:ext uri="{BB962C8B-B14F-4D97-AF65-F5344CB8AC3E}">
        <p14:creationId xmlns:p14="http://schemas.microsoft.com/office/powerpoint/2010/main" val="244561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F87AB-51FE-4316-2234-0C0E3EED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Worst case scenarios?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03A4A36C-C148-A153-FCE0-F3BCFD1F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27" r="23010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CD7B-2D32-87AB-1C49-E7239DE5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US" dirty="0"/>
              <a:t>What are some possible worst-case scenarios that could happen with this patient?</a:t>
            </a:r>
          </a:p>
        </p:txBody>
      </p:sp>
    </p:spTree>
    <p:extLst>
      <p:ext uri="{BB962C8B-B14F-4D97-AF65-F5344CB8AC3E}">
        <p14:creationId xmlns:p14="http://schemas.microsoft.com/office/powerpoint/2010/main" val="16700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ED6F-AEB0-B5DA-454B-7C0ABA4F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02E52-7D0A-5915-1DBC-2F98101FA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07" y="1797490"/>
            <a:ext cx="8249530" cy="4351338"/>
          </a:xfrm>
        </p:spPr>
        <p:txBody>
          <a:bodyPr>
            <a:noAutofit/>
          </a:bodyPr>
          <a:lstStyle/>
          <a:p>
            <a:r>
              <a:rPr lang="en-US" sz="2500" dirty="0"/>
              <a:t>22-year-old female with high lumbar spina bifida, neurogenic bladder w/ recurrent UTI, borderline mild intellectual disability, ventriculoperitoneal shunt, neurogenic bowel</a:t>
            </a:r>
          </a:p>
          <a:p>
            <a:r>
              <a:rPr lang="en-US" sz="2500" dirty="0"/>
              <a:t>Frequent </a:t>
            </a:r>
            <a:r>
              <a:rPr lang="en-US" sz="2500" dirty="0">
                <a:solidFill>
                  <a:srgbClr val="FF0000"/>
                </a:solidFill>
              </a:rPr>
              <a:t>admissions</a:t>
            </a:r>
            <a:r>
              <a:rPr lang="en-US" sz="2500" dirty="0"/>
              <a:t> for UTI / </a:t>
            </a:r>
            <a:r>
              <a:rPr lang="en-US" sz="2500" dirty="0">
                <a:solidFill>
                  <a:srgbClr val="FF0000"/>
                </a:solidFill>
              </a:rPr>
              <a:t>sepsis</a:t>
            </a:r>
          </a:p>
          <a:p>
            <a:r>
              <a:rPr lang="en-US" sz="2500" dirty="0"/>
              <a:t>Doesn’t have regular urology follow-up</a:t>
            </a:r>
          </a:p>
          <a:p>
            <a:r>
              <a:rPr lang="en-US" sz="2500" dirty="0"/>
              <a:t>Watches nieces/nephews at home, hard to take time for doctor visits + relies on available family for rides, spotty </a:t>
            </a:r>
            <a:r>
              <a:rPr lang="en-US" sz="2500" dirty="0" err="1"/>
              <a:t>wifi</a:t>
            </a:r>
            <a:r>
              <a:rPr lang="en-US" sz="2500" dirty="0"/>
              <a:t> for </a:t>
            </a:r>
            <a:r>
              <a:rPr lang="en-US" sz="2500" dirty="0" err="1"/>
              <a:t>televisits</a:t>
            </a:r>
            <a:endParaRPr lang="en-US" sz="2500" dirty="0"/>
          </a:p>
          <a:p>
            <a:r>
              <a:rPr lang="en-US" sz="2500" dirty="0"/>
              <a:t>Sometimes </a:t>
            </a:r>
            <a:r>
              <a:rPr lang="en-US" sz="2500" dirty="0">
                <a:solidFill>
                  <a:srgbClr val="FF0000"/>
                </a:solidFill>
              </a:rPr>
              <a:t>forgets to catheterize </a:t>
            </a:r>
            <a:r>
              <a:rPr lang="en-US" sz="2500" dirty="0"/>
              <a:t>her bladder</a:t>
            </a:r>
          </a:p>
          <a:p>
            <a:r>
              <a:rPr lang="en-US" sz="2500" dirty="0">
                <a:solidFill>
                  <a:srgbClr val="FF0000"/>
                </a:solidFill>
              </a:rPr>
              <a:t>1-2 BM per week</a:t>
            </a:r>
            <a:r>
              <a:rPr lang="en-US" sz="2500" dirty="0"/>
              <a:t>, doesn’t like meds because they cause incontinence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805B4-4ED4-40C5-2725-3EFE32FB94AA}"/>
              </a:ext>
            </a:extLst>
          </p:cNvPr>
          <p:cNvSpPr txBox="1"/>
          <p:nvPr/>
        </p:nvSpPr>
        <p:spPr>
          <a:xfrm>
            <a:off x="9144000" y="2967335"/>
            <a:ext cx="1983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Sepsis can be life-threatening if not treated in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84ED0-2497-5689-3CEF-467EACC78DB5}"/>
              </a:ext>
            </a:extLst>
          </p:cNvPr>
          <p:cNvSpPr txBox="1"/>
          <p:nvPr/>
        </p:nvSpPr>
        <p:spPr>
          <a:xfrm>
            <a:off x="8736037" y="4442098"/>
            <a:ext cx="31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Overdistended bladder can eventually lead to hydronephrosis &amp; renal failure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3A5D4-824A-2C3A-C2BF-B912DDED9174}"/>
              </a:ext>
            </a:extLst>
          </p:cNvPr>
          <p:cNvSpPr txBox="1"/>
          <p:nvPr/>
        </p:nvSpPr>
        <p:spPr>
          <a:xfrm>
            <a:off x="8736037" y="5687163"/>
            <a:ext cx="31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Severe/untreated constipation can lead to bowel obstruction and numerous other issues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FF7F2B-B69D-28D5-839B-D86A40F1BE8D}"/>
              </a:ext>
            </a:extLst>
          </p:cNvPr>
          <p:cNvCxnSpPr/>
          <p:nvPr/>
        </p:nvCxnSpPr>
        <p:spPr>
          <a:xfrm flipV="1">
            <a:off x="5542671" y="3330526"/>
            <a:ext cx="3601329" cy="17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DF8645-1A7A-19FC-5DF2-A41C0D9C8CD5}"/>
              </a:ext>
            </a:extLst>
          </p:cNvPr>
          <p:cNvCxnSpPr>
            <a:cxnSpLocks/>
          </p:cNvCxnSpPr>
          <p:nvPr/>
        </p:nvCxnSpPr>
        <p:spPr>
          <a:xfrm flipV="1">
            <a:off x="6780628" y="5092505"/>
            <a:ext cx="2053883" cy="478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3A36F8-C795-4362-C4B4-A69DE9F47987}"/>
              </a:ext>
            </a:extLst>
          </p:cNvPr>
          <p:cNvCxnSpPr/>
          <p:nvPr/>
        </p:nvCxnSpPr>
        <p:spPr>
          <a:xfrm>
            <a:off x="8032652" y="6120693"/>
            <a:ext cx="703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2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1579</Words>
  <Application>Microsoft Macintosh PowerPoint</Application>
  <PresentationFormat>Widescreen</PresentationFormat>
  <Paragraphs>186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Barriers to Healthcare Transition</vt:lpstr>
      <vt:lpstr>Disclosures</vt:lpstr>
      <vt:lpstr>Learning Objectives</vt:lpstr>
      <vt:lpstr>What is healthcare transition?</vt:lpstr>
      <vt:lpstr>HCT = Process</vt:lpstr>
      <vt:lpstr>Why does HCT matter?</vt:lpstr>
      <vt:lpstr>Case example</vt:lpstr>
      <vt:lpstr>Worst case scenarios?</vt:lpstr>
      <vt:lpstr>Case example</vt:lpstr>
      <vt:lpstr>Vulnerable times</vt:lpstr>
      <vt:lpstr>Learning Objectives</vt:lpstr>
      <vt:lpstr>Psychosocial considerations</vt:lpstr>
      <vt:lpstr>Psychosocial considerations, cont.</vt:lpstr>
      <vt:lpstr>Medical transitions</vt:lpstr>
      <vt:lpstr>Medical transitions, etc.</vt:lpstr>
      <vt:lpstr>Changes to funding</vt:lpstr>
      <vt:lpstr>Medical decision-making</vt:lpstr>
      <vt:lpstr>How can we facilitate HCT?</vt:lpstr>
      <vt:lpstr>PowerPoint Presentation</vt:lpstr>
      <vt:lpstr>GotTransition.org</vt:lpstr>
      <vt:lpstr>Case example</vt:lpstr>
      <vt:lpstr>GotTransition.org, cont.</vt:lpstr>
      <vt:lpstr>New visit at Transition Clinic– what to do?</vt:lpstr>
      <vt:lpstr>Key points</vt:lpstr>
      <vt:lpstr>Take-home message</vt:lpstr>
      <vt:lpstr>Thank you!!</vt:lpstr>
    </vt:vector>
  </TitlesOfParts>
  <Company>Baylor College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Barriers to Healthcare Transition</dc:title>
  <dc:creator>Berens, John Christopher</dc:creator>
  <cp:lastModifiedBy>Kemere, Kathryn Jordan</cp:lastModifiedBy>
  <cp:revision>19</cp:revision>
  <dcterms:created xsi:type="dcterms:W3CDTF">2023-10-16T15:22:04Z</dcterms:created>
  <dcterms:modified xsi:type="dcterms:W3CDTF">2023-10-16T21:54:20Z</dcterms:modified>
</cp:coreProperties>
</file>