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57" r:id="rId4"/>
    <p:sldId id="260" r:id="rId5"/>
    <p:sldId id="261" r:id="rId6"/>
    <p:sldId id="262" r:id="rId7"/>
    <p:sldId id="263" r:id="rId8"/>
    <p:sldId id="268" r:id="rId9"/>
    <p:sldId id="269"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DC612-2AE4-A741-BE90-7441FCC3168B}" v="66" dt="2025-09-09T18:47:43.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53"/>
  </p:normalViewPr>
  <p:slideViewPr>
    <p:cSldViewPr snapToGrid="0">
      <p:cViewPr varScale="1">
        <p:scale>
          <a:sx n="93" d="100"/>
          <a:sy n="93" d="100"/>
        </p:scale>
        <p:origin x="216"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mere, Kathryn Jordan" userId="12130c81-7ee6-4695-bfae-498d92b870cf" providerId="ADAL" clId="{8ACDC612-2AE4-A741-BE90-7441FCC3168B}"/>
    <pc:docChg chg="undo custSel addSld modSld">
      <pc:chgData name="Kemere, Kathryn Jordan" userId="12130c81-7ee6-4695-bfae-498d92b870cf" providerId="ADAL" clId="{8ACDC612-2AE4-A741-BE90-7441FCC3168B}" dt="2025-09-09T18:47:43.313" v="292" actId="20577"/>
      <pc:docMkLst>
        <pc:docMk/>
      </pc:docMkLst>
      <pc:sldChg chg="modSp mod">
        <pc:chgData name="Kemere, Kathryn Jordan" userId="12130c81-7ee6-4695-bfae-498d92b870cf" providerId="ADAL" clId="{8ACDC612-2AE4-A741-BE90-7441FCC3168B}" dt="2025-09-09T18:23:39.563" v="3" actId="20577"/>
        <pc:sldMkLst>
          <pc:docMk/>
          <pc:sldMk cId="2876238556" sldId="263"/>
        </pc:sldMkLst>
        <pc:spChg chg="mod">
          <ac:chgData name="Kemere, Kathryn Jordan" userId="12130c81-7ee6-4695-bfae-498d92b870cf" providerId="ADAL" clId="{8ACDC612-2AE4-A741-BE90-7441FCC3168B}" dt="2025-09-09T18:23:39.563" v="3" actId="20577"/>
          <ac:spMkLst>
            <pc:docMk/>
            <pc:sldMk cId="2876238556" sldId="263"/>
            <ac:spMk id="3" creationId="{568E06EB-9DBC-F98A-F0C3-335325E44EB6}"/>
          </ac:spMkLst>
        </pc:spChg>
      </pc:sldChg>
      <pc:sldChg chg="modSp">
        <pc:chgData name="Kemere, Kathryn Jordan" userId="12130c81-7ee6-4695-bfae-498d92b870cf" providerId="ADAL" clId="{8ACDC612-2AE4-A741-BE90-7441FCC3168B}" dt="2025-09-09T18:47:43.313" v="292" actId="20577"/>
        <pc:sldMkLst>
          <pc:docMk/>
          <pc:sldMk cId="2639877619" sldId="264"/>
        </pc:sldMkLst>
        <pc:graphicFrameChg chg="mod">
          <ac:chgData name="Kemere, Kathryn Jordan" userId="12130c81-7ee6-4695-bfae-498d92b870cf" providerId="ADAL" clId="{8ACDC612-2AE4-A741-BE90-7441FCC3168B}" dt="2025-09-09T18:47:43.313" v="292" actId="20577"/>
          <ac:graphicFrameMkLst>
            <pc:docMk/>
            <pc:sldMk cId="2639877619" sldId="264"/>
            <ac:graphicFrameMk id="5" creationId="{5112E086-D5E1-B916-3FF3-6FBB80BC871F}"/>
          </ac:graphicFrameMkLst>
        </pc:graphicFrameChg>
      </pc:sldChg>
      <pc:sldChg chg="addSp modSp new mod">
        <pc:chgData name="Kemere, Kathryn Jordan" userId="12130c81-7ee6-4695-bfae-498d92b870cf" providerId="ADAL" clId="{8ACDC612-2AE4-A741-BE90-7441FCC3168B}" dt="2025-09-09T18:36:01.833" v="130" actId="20577"/>
        <pc:sldMkLst>
          <pc:docMk/>
          <pc:sldMk cId="197646560" sldId="268"/>
        </pc:sldMkLst>
        <pc:spChg chg="mod">
          <ac:chgData name="Kemere, Kathryn Jordan" userId="12130c81-7ee6-4695-bfae-498d92b870cf" providerId="ADAL" clId="{8ACDC612-2AE4-A741-BE90-7441FCC3168B}" dt="2025-09-09T18:23:49.512" v="35" actId="20577"/>
          <ac:spMkLst>
            <pc:docMk/>
            <pc:sldMk cId="197646560" sldId="268"/>
            <ac:spMk id="2" creationId="{C1A83F59-88F6-8D3C-2A23-EA00E240DD58}"/>
          </ac:spMkLst>
        </pc:spChg>
        <pc:spChg chg="mod">
          <ac:chgData name="Kemere, Kathryn Jordan" userId="12130c81-7ee6-4695-bfae-498d92b870cf" providerId="ADAL" clId="{8ACDC612-2AE4-A741-BE90-7441FCC3168B}" dt="2025-09-09T18:36:01.833" v="130" actId="20577"/>
          <ac:spMkLst>
            <pc:docMk/>
            <pc:sldMk cId="197646560" sldId="268"/>
            <ac:spMk id="3" creationId="{B8330224-1DEC-F5AD-079B-E38A6EF9DF9B}"/>
          </ac:spMkLst>
        </pc:spChg>
        <pc:spChg chg="add mod">
          <ac:chgData name="Kemere, Kathryn Jordan" userId="12130c81-7ee6-4695-bfae-498d92b870cf" providerId="ADAL" clId="{8ACDC612-2AE4-A741-BE90-7441FCC3168B}" dt="2025-09-09T18:35:36.902" v="107" actId="1076"/>
          <ac:spMkLst>
            <pc:docMk/>
            <pc:sldMk cId="197646560" sldId="268"/>
            <ac:spMk id="5" creationId="{D1045476-3A3F-91FB-F40A-49BCCCC676FA}"/>
          </ac:spMkLst>
        </pc:spChg>
      </pc:sldChg>
      <pc:sldChg chg="addSp delSp modSp new mod">
        <pc:chgData name="Kemere, Kathryn Jordan" userId="12130c81-7ee6-4695-bfae-498d92b870cf" providerId="ADAL" clId="{8ACDC612-2AE4-A741-BE90-7441FCC3168B}" dt="2025-09-09T18:45:36.613" v="228" actId="1076"/>
        <pc:sldMkLst>
          <pc:docMk/>
          <pc:sldMk cId="1980106561" sldId="269"/>
        </pc:sldMkLst>
        <pc:spChg chg="mod">
          <ac:chgData name="Kemere, Kathryn Jordan" userId="12130c81-7ee6-4695-bfae-498d92b870cf" providerId="ADAL" clId="{8ACDC612-2AE4-A741-BE90-7441FCC3168B}" dt="2025-09-09T18:44:32.585" v="205" actId="20577"/>
          <ac:spMkLst>
            <pc:docMk/>
            <pc:sldMk cId="1980106561" sldId="269"/>
            <ac:spMk id="2" creationId="{B627CB8C-979B-B82E-6336-5164BF78EAF3}"/>
          </ac:spMkLst>
        </pc:spChg>
        <pc:spChg chg="add del">
          <ac:chgData name="Kemere, Kathryn Jordan" userId="12130c81-7ee6-4695-bfae-498d92b870cf" providerId="ADAL" clId="{8ACDC612-2AE4-A741-BE90-7441FCC3168B}" dt="2025-09-09T18:43:49.260" v="134"/>
          <ac:spMkLst>
            <pc:docMk/>
            <pc:sldMk cId="1980106561" sldId="269"/>
            <ac:spMk id="3" creationId="{CF1AAA55-8D98-D0FC-D744-2A5E8D2DDA14}"/>
          </ac:spMkLst>
        </pc:spChg>
        <pc:spChg chg="add mod">
          <ac:chgData name="Kemere, Kathryn Jordan" userId="12130c81-7ee6-4695-bfae-498d92b870cf" providerId="ADAL" clId="{8ACDC612-2AE4-A741-BE90-7441FCC3168B}" dt="2025-09-09T18:45:36.613" v="228" actId="1076"/>
          <ac:spMkLst>
            <pc:docMk/>
            <pc:sldMk cId="1980106561" sldId="269"/>
            <ac:spMk id="7" creationId="{E4C6CF39-E4EC-292C-361F-30AA9E0285ED}"/>
          </ac:spMkLst>
        </pc:spChg>
        <pc:picChg chg="add del mod ord">
          <ac:chgData name="Kemere, Kathryn Jordan" userId="12130c81-7ee6-4695-bfae-498d92b870cf" providerId="ADAL" clId="{8ACDC612-2AE4-A741-BE90-7441FCC3168B}" dt="2025-09-09T18:43:29.093" v="133" actId="34307"/>
          <ac:picMkLst>
            <pc:docMk/>
            <pc:sldMk cId="1980106561" sldId="269"/>
            <ac:picMk id="4" creationId="{C09D3D67-CCA0-39E1-3A1F-5E9DB064F3CA}"/>
          </ac:picMkLst>
        </pc:picChg>
        <pc:picChg chg="add mod">
          <ac:chgData name="Kemere, Kathryn Jordan" userId="12130c81-7ee6-4695-bfae-498d92b870cf" providerId="ADAL" clId="{8ACDC612-2AE4-A741-BE90-7441FCC3168B}" dt="2025-09-09T18:43:52.483" v="136" actId="962"/>
          <ac:picMkLst>
            <pc:docMk/>
            <pc:sldMk cId="1980106561" sldId="269"/>
            <ac:picMk id="6" creationId="{9F35B61B-292F-ADDE-7A9E-28F22D7F7E6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6A1D1-CAA1-4C5F-A3F0-358B1CEFD68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0C1C765-963E-432F-9B57-A0D7BC2E9576}">
      <dgm:prSet/>
      <dgm:spPr/>
      <dgm:t>
        <a:bodyPr/>
        <a:lstStyle/>
        <a:p>
          <a:r>
            <a:rPr lang="en-US"/>
            <a:t>TCH Pediatric Complex Care Clinic provides primary care to children with medical complexity</a:t>
          </a:r>
        </a:p>
      </dgm:t>
    </dgm:pt>
    <dgm:pt modelId="{8CDCE93D-9485-4C52-A7A9-AEB6D5CC5BF2}" type="parTrans" cxnId="{D1A2A1EB-6674-4E71-8034-2197B5C13A04}">
      <dgm:prSet/>
      <dgm:spPr/>
      <dgm:t>
        <a:bodyPr/>
        <a:lstStyle/>
        <a:p>
          <a:endParaRPr lang="en-US"/>
        </a:p>
      </dgm:t>
    </dgm:pt>
    <dgm:pt modelId="{40905D9B-F0E9-4048-BADD-D71367C9F9E3}" type="sibTrans" cxnId="{D1A2A1EB-6674-4E71-8034-2197B5C13A04}">
      <dgm:prSet/>
      <dgm:spPr/>
      <dgm:t>
        <a:bodyPr/>
        <a:lstStyle/>
        <a:p>
          <a:endParaRPr lang="en-US"/>
        </a:p>
      </dgm:t>
    </dgm:pt>
    <dgm:pt modelId="{304CEDBA-FCC1-4682-B1C6-2A583AD78721}">
      <dgm:prSet/>
      <dgm:spPr/>
      <dgm:t>
        <a:bodyPr/>
        <a:lstStyle/>
        <a:p>
          <a:r>
            <a:rPr lang="en-US" dirty="0"/>
            <a:t>What does </a:t>
          </a:r>
          <a:r>
            <a:rPr lang="en-US"/>
            <a:t>patient navigation look like in this clinic?</a:t>
          </a:r>
          <a:endParaRPr lang="en-US" dirty="0"/>
        </a:p>
      </dgm:t>
    </dgm:pt>
    <dgm:pt modelId="{47B4844C-36FC-4D6C-9BB2-5AA7C64B3596}" type="parTrans" cxnId="{2B2FA304-05FF-43D1-B956-F273B295DD57}">
      <dgm:prSet/>
      <dgm:spPr/>
      <dgm:t>
        <a:bodyPr/>
        <a:lstStyle/>
        <a:p>
          <a:endParaRPr lang="en-US"/>
        </a:p>
      </dgm:t>
    </dgm:pt>
    <dgm:pt modelId="{1D8AEA88-E431-4EB7-915C-6C36C7F94CA5}" type="sibTrans" cxnId="{2B2FA304-05FF-43D1-B956-F273B295DD57}">
      <dgm:prSet/>
      <dgm:spPr/>
      <dgm:t>
        <a:bodyPr/>
        <a:lstStyle/>
        <a:p>
          <a:endParaRPr lang="en-US"/>
        </a:p>
      </dgm:t>
    </dgm:pt>
    <dgm:pt modelId="{A600F172-A8B7-E94B-B94D-2F10DF4AE647}" type="pres">
      <dgm:prSet presAssocID="{A016A1D1-CAA1-4C5F-A3F0-358B1CEFD68B}" presName="linear" presStyleCnt="0">
        <dgm:presLayoutVars>
          <dgm:animLvl val="lvl"/>
          <dgm:resizeHandles val="exact"/>
        </dgm:presLayoutVars>
      </dgm:prSet>
      <dgm:spPr/>
    </dgm:pt>
    <dgm:pt modelId="{A9B760FF-764F-C84E-AA8A-4BC331D77B64}" type="pres">
      <dgm:prSet presAssocID="{10C1C765-963E-432F-9B57-A0D7BC2E9576}" presName="parentText" presStyleLbl="node1" presStyleIdx="0" presStyleCnt="2">
        <dgm:presLayoutVars>
          <dgm:chMax val="0"/>
          <dgm:bulletEnabled val="1"/>
        </dgm:presLayoutVars>
      </dgm:prSet>
      <dgm:spPr/>
    </dgm:pt>
    <dgm:pt modelId="{2A55C966-AC61-C940-9C1E-74C6D557E7F4}" type="pres">
      <dgm:prSet presAssocID="{40905D9B-F0E9-4048-BADD-D71367C9F9E3}" presName="spacer" presStyleCnt="0"/>
      <dgm:spPr/>
    </dgm:pt>
    <dgm:pt modelId="{FC679C75-1370-0340-8761-B9EECD21B502}" type="pres">
      <dgm:prSet presAssocID="{304CEDBA-FCC1-4682-B1C6-2A583AD78721}" presName="parentText" presStyleLbl="node1" presStyleIdx="1" presStyleCnt="2">
        <dgm:presLayoutVars>
          <dgm:chMax val="0"/>
          <dgm:bulletEnabled val="1"/>
        </dgm:presLayoutVars>
      </dgm:prSet>
      <dgm:spPr/>
    </dgm:pt>
  </dgm:ptLst>
  <dgm:cxnLst>
    <dgm:cxn modelId="{2B2FA304-05FF-43D1-B956-F273B295DD57}" srcId="{A016A1D1-CAA1-4C5F-A3F0-358B1CEFD68B}" destId="{304CEDBA-FCC1-4682-B1C6-2A583AD78721}" srcOrd="1" destOrd="0" parTransId="{47B4844C-36FC-4D6C-9BB2-5AA7C64B3596}" sibTransId="{1D8AEA88-E431-4EB7-915C-6C36C7F94CA5}"/>
    <dgm:cxn modelId="{8B7BDB40-1680-E543-8174-13FB5B613210}" type="presOf" srcId="{10C1C765-963E-432F-9B57-A0D7BC2E9576}" destId="{A9B760FF-764F-C84E-AA8A-4BC331D77B64}" srcOrd="0" destOrd="0" presId="urn:microsoft.com/office/officeart/2005/8/layout/vList2"/>
    <dgm:cxn modelId="{A84B218A-EB38-1044-AB25-7280E2C5E14E}" type="presOf" srcId="{A016A1D1-CAA1-4C5F-A3F0-358B1CEFD68B}" destId="{A600F172-A8B7-E94B-B94D-2F10DF4AE647}" srcOrd="0" destOrd="0" presId="urn:microsoft.com/office/officeart/2005/8/layout/vList2"/>
    <dgm:cxn modelId="{E038AEE2-999C-AB4D-BAE9-9CE00400241D}" type="presOf" srcId="{304CEDBA-FCC1-4682-B1C6-2A583AD78721}" destId="{FC679C75-1370-0340-8761-B9EECD21B502}" srcOrd="0" destOrd="0" presId="urn:microsoft.com/office/officeart/2005/8/layout/vList2"/>
    <dgm:cxn modelId="{D1A2A1EB-6674-4E71-8034-2197B5C13A04}" srcId="{A016A1D1-CAA1-4C5F-A3F0-358B1CEFD68B}" destId="{10C1C765-963E-432F-9B57-A0D7BC2E9576}" srcOrd="0" destOrd="0" parTransId="{8CDCE93D-9485-4C52-A7A9-AEB6D5CC5BF2}" sibTransId="{40905D9B-F0E9-4048-BADD-D71367C9F9E3}"/>
    <dgm:cxn modelId="{3B5A7E5B-B25C-CE42-88BE-91655F5CA599}" type="presParOf" srcId="{A600F172-A8B7-E94B-B94D-2F10DF4AE647}" destId="{A9B760FF-764F-C84E-AA8A-4BC331D77B64}" srcOrd="0" destOrd="0" presId="urn:microsoft.com/office/officeart/2005/8/layout/vList2"/>
    <dgm:cxn modelId="{307436E1-AAB3-0846-8A90-CF82BE086523}" type="presParOf" srcId="{A600F172-A8B7-E94B-B94D-2F10DF4AE647}" destId="{2A55C966-AC61-C940-9C1E-74C6D557E7F4}" srcOrd="1" destOrd="0" presId="urn:microsoft.com/office/officeart/2005/8/layout/vList2"/>
    <dgm:cxn modelId="{63DC6B25-31FD-3941-9665-C0E1435693E8}" type="presParOf" srcId="{A600F172-A8B7-E94B-B94D-2F10DF4AE647}" destId="{FC679C75-1370-0340-8761-B9EECD21B50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760FF-764F-C84E-AA8A-4BC331D77B64}">
      <dsp:nvSpPr>
        <dsp:cNvPr id="0" name=""/>
        <dsp:cNvSpPr/>
      </dsp:nvSpPr>
      <dsp:spPr>
        <a:xfrm>
          <a:off x="0" y="32989"/>
          <a:ext cx="6666833" cy="2640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TCH Pediatric Complex Care Clinic provides primary care to children with medical complexity</a:t>
          </a:r>
        </a:p>
      </dsp:txBody>
      <dsp:txXfrm>
        <a:off x="128908" y="161897"/>
        <a:ext cx="6409017" cy="2382874"/>
      </dsp:txXfrm>
    </dsp:sp>
    <dsp:sp modelId="{FC679C75-1370-0340-8761-B9EECD21B502}">
      <dsp:nvSpPr>
        <dsp:cNvPr id="0" name=""/>
        <dsp:cNvSpPr/>
      </dsp:nvSpPr>
      <dsp:spPr>
        <a:xfrm>
          <a:off x="0" y="2780239"/>
          <a:ext cx="6666833" cy="264069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What does </a:t>
          </a:r>
          <a:r>
            <a:rPr lang="en-US" sz="3700" kern="1200"/>
            <a:t>patient navigation look like in this clinic?</a:t>
          </a:r>
          <a:endParaRPr lang="en-US" sz="3700" kern="1200" dirty="0"/>
        </a:p>
      </dsp:txBody>
      <dsp:txXfrm>
        <a:off x="128908" y="2909147"/>
        <a:ext cx="6409017" cy="23828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84B3B-521A-294D-AB0B-B7AE7571BF09}" type="datetimeFigureOut">
              <a:rPr lang="en-US" smtClean="0"/>
              <a:t>9/9/25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8CA32-ABAE-834B-9478-6AA5593ACC8D}" type="slidenum">
              <a:rPr lang="en-US" smtClean="0"/>
              <a:t>‹#›</a:t>
            </a:fld>
            <a:endParaRPr lang="en-US"/>
          </a:p>
        </p:txBody>
      </p:sp>
    </p:spTree>
    <p:extLst>
      <p:ext uri="{BB962C8B-B14F-4D97-AF65-F5344CB8AC3E}">
        <p14:creationId xmlns:p14="http://schemas.microsoft.com/office/powerpoint/2010/main" val="253540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38384-7048-45C6-B03E-2B1B8D09DC23}" type="slidenum">
              <a:rPr lang="en-US" smtClean="0"/>
              <a:t>2</a:t>
            </a:fld>
            <a:endParaRPr lang="en-US"/>
          </a:p>
        </p:txBody>
      </p:sp>
    </p:spTree>
    <p:extLst>
      <p:ext uri="{BB962C8B-B14F-4D97-AF65-F5344CB8AC3E}">
        <p14:creationId xmlns:p14="http://schemas.microsoft.com/office/powerpoint/2010/main" val="277320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to brainstorm</a:t>
            </a:r>
          </a:p>
        </p:txBody>
      </p:sp>
      <p:sp>
        <p:nvSpPr>
          <p:cNvPr id="4" name="Slide Number Placeholder 3"/>
          <p:cNvSpPr>
            <a:spLocks noGrp="1"/>
          </p:cNvSpPr>
          <p:nvPr>
            <p:ph type="sldNum" sz="quarter" idx="5"/>
          </p:nvPr>
        </p:nvSpPr>
        <p:spPr/>
        <p:txBody>
          <a:bodyPr/>
          <a:lstStyle/>
          <a:p>
            <a:fld id="{D9D8CA32-ABAE-834B-9478-6AA5593ACC8D}" type="slidenum">
              <a:rPr lang="en-US" smtClean="0"/>
              <a:t>3</a:t>
            </a:fld>
            <a:endParaRPr lang="en-US"/>
          </a:p>
        </p:txBody>
      </p:sp>
    </p:spTree>
    <p:extLst>
      <p:ext uri="{BB962C8B-B14F-4D97-AF65-F5344CB8AC3E}">
        <p14:creationId xmlns:p14="http://schemas.microsoft.com/office/powerpoint/2010/main" val="347390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CAMILLE COME TO BE A PATIENT NAVIGATOR?</a:t>
            </a:r>
          </a:p>
        </p:txBody>
      </p:sp>
      <p:sp>
        <p:nvSpPr>
          <p:cNvPr id="4" name="Slide Number Placeholder 3"/>
          <p:cNvSpPr>
            <a:spLocks noGrp="1"/>
          </p:cNvSpPr>
          <p:nvPr>
            <p:ph type="sldNum" sz="quarter" idx="5"/>
          </p:nvPr>
        </p:nvSpPr>
        <p:spPr/>
        <p:txBody>
          <a:bodyPr/>
          <a:lstStyle/>
          <a:p>
            <a:fld id="{D9D8CA32-ABAE-834B-9478-6AA5593ACC8D}" type="slidenum">
              <a:rPr lang="en-US" smtClean="0"/>
              <a:t>6</a:t>
            </a:fld>
            <a:endParaRPr lang="en-US"/>
          </a:p>
        </p:txBody>
      </p:sp>
    </p:spTree>
    <p:extLst>
      <p:ext uri="{BB962C8B-B14F-4D97-AF65-F5344CB8AC3E}">
        <p14:creationId xmlns:p14="http://schemas.microsoft.com/office/powerpoint/2010/main" val="319752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DDAF-A82A-42A6-3EED-EFE4E2F15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E40B8-1F5E-BDFE-3330-8D006FB91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79DC31-AF13-6A8B-D439-B327ADB6019C}"/>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5" name="Footer Placeholder 4">
            <a:extLst>
              <a:ext uri="{FF2B5EF4-FFF2-40B4-BE49-F238E27FC236}">
                <a16:creationId xmlns:a16="http://schemas.microsoft.com/office/drawing/2014/main" id="{332A66A8-0438-460E-EA63-41DC3F107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2601F-78D6-230E-6CD4-2B8F43CA74F5}"/>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54538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C571-9819-6359-702C-138FF90BCF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55E7D-612B-22F3-EAC4-C3AABDF27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1BDE6-1560-6378-9868-44EA4E44383F}"/>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5" name="Footer Placeholder 4">
            <a:extLst>
              <a:ext uri="{FF2B5EF4-FFF2-40B4-BE49-F238E27FC236}">
                <a16:creationId xmlns:a16="http://schemas.microsoft.com/office/drawing/2014/main" id="{5BD578C6-0CAF-A30F-C1CF-33A6D1336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F60D8-D033-33B0-014A-4724A6CF2EB3}"/>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26063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95C712-9BA6-6B87-C1C8-5A8C3AE6FC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E2878-81B5-47EC-28F2-A940946CE5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1F9A5-E242-1BEA-CD27-C855078A1844}"/>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5" name="Footer Placeholder 4">
            <a:extLst>
              <a:ext uri="{FF2B5EF4-FFF2-40B4-BE49-F238E27FC236}">
                <a16:creationId xmlns:a16="http://schemas.microsoft.com/office/drawing/2014/main" id="{23E39BCB-3779-1B98-95CB-8C73AF929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3A446-AD2C-D4DD-2EF0-6ABB3110E8F5}"/>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310358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199C-6514-0F67-6745-65BC29AF0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4BAC2-7642-74D8-D236-2F1E5AB23A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2F00F-E860-F37C-A3D6-8BFE22F83722}"/>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5" name="Footer Placeholder 4">
            <a:extLst>
              <a:ext uri="{FF2B5EF4-FFF2-40B4-BE49-F238E27FC236}">
                <a16:creationId xmlns:a16="http://schemas.microsoft.com/office/drawing/2014/main" id="{9EC4BBCA-F10A-1CC4-C586-AE8C0A4AE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70A3E-96E6-5E62-3B4E-05CA019D010C}"/>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281340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A303-2C1E-5466-DBE2-15AB39621A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5604D-9377-3706-935F-62AB94B8A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D0A39-A681-8AE0-2032-02E3F7DD28F0}"/>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5" name="Footer Placeholder 4">
            <a:extLst>
              <a:ext uri="{FF2B5EF4-FFF2-40B4-BE49-F238E27FC236}">
                <a16:creationId xmlns:a16="http://schemas.microsoft.com/office/drawing/2014/main" id="{803BD17C-53D7-74EF-292F-8CB7ABF3C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1AF44-BAFB-5D3C-521C-5C431D306EDA}"/>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7837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9104-A539-6BD2-E508-A6B769D89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03350-BA26-5F27-9D9A-BFC941214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F3FA14-7AB9-E058-5826-517A401EA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17E3D0-FAFE-7997-53FF-FEDA84BE5BC4}"/>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6" name="Footer Placeholder 5">
            <a:extLst>
              <a:ext uri="{FF2B5EF4-FFF2-40B4-BE49-F238E27FC236}">
                <a16:creationId xmlns:a16="http://schemas.microsoft.com/office/drawing/2014/main" id="{8CE611EA-1B42-99B3-B67E-BE954F8A4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FA6A2-13CC-4405-A78B-B25414F10611}"/>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129678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315A-CE2F-5E6F-E5CA-C0CE7FFC84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91AB60-CDF4-EE6A-6B09-AB9050FB8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47EAD-D8B1-8F24-740A-C14BAFBBB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22AA5A-F0C4-9189-16B9-12909320D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115C84-E327-0022-4517-67F72C53E0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F3D95-08F7-C275-6D06-E5C8E7B287AA}"/>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8" name="Footer Placeholder 7">
            <a:extLst>
              <a:ext uri="{FF2B5EF4-FFF2-40B4-BE49-F238E27FC236}">
                <a16:creationId xmlns:a16="http://schemas.microsoft.com/office/drawing/2014/main" id="{420EBC84-D737-04E7-5494-D857FE6DC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D36364-300E-D165-F73D-9A085FC1FA25}"/>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165494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BD25-C64D-8B76-78F4-E06A580FCD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440E85-27C5-4E5D-3166-43180EA7D84F}"/>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4" name="Footer Placeholder 3">
            <a:extLst>
              <a:ext uri="{FF2B5EF4-FFF2-40B4-BE49-F238E27FC236}">
                <a16:creationId xmlns:a16="http://schemas.microsoft.com/office/drawing/2014/main" id="{1E27AAA8-EBBD-26A5-0075-8BBA30A31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2EE4B-8CFF-8F95-7F69-4C2995F679C3}"/>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256651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DB4E5-3934-C6DE-1836-5872426E396F}"/>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3" name="Footer Placeholder 2">
            <a:extLst>
              <a:ext uri="{FF2B5EF4-FFF2-40B4-BE49-F238E27FC236}">
                <a16:creationId xmlns:a16="http://schemas.microsoft.com/office/drawing/2014/main" id="{973A2A38-D10C-A1A1-0ECC-8DFBEA002D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88DD6-93BB-88B4-843E-ACDE3BAF4845}"/>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140224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42A5-7333-01EF-0C6A-DC263DDAB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DA7972-B4C5-ABBC-E4AD-E5C5422BB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28B0B-CBFF-F58D-04F3-DF796ADC9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87966-3C5C-6B54-59FD-D9F386759E5C}"/>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6" name="Footer Placeholder 5">
            <a:extLst>
              <a:ext uri="{FF2B5EF4-FFF2-40B4-BE49-F238E27FC236}">
                <a16:creationId xmlns:a16="http://schemas.microsoft.com/office/drawing/2014/main" id="{66B3734B-A13C-2A56-4CE5-CA76FBDE0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0A266-3A97-8EA7-1F74-9B7268685BFC}"/>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243385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199C-E286-4CC4-B4A2-4D7CDFD8B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610287-D346-4F84-2D6F-0F00A42F6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7835B-5B72-047A-D6F0-DA8D8A231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49921-EE27-4E09-7A78-FC31BC674DAF}"/>
              </a:ext>
            </a:extLst>
          </p:cNvPr>
          <p:cNvSpPr>
            <a:spLocks noGrp="1"/>
          </p:cNvSpPr>
          <p:nvPr>
            <p:ph type="dt" sz="half" idx="10"/>
          </p:nvPr>
        </p:nvSpPr>
        <p:spPr/>
        <p:txBody>
          <a:bodyPr/>
          <a:lstStyle/>
          <a:p>
            <a:fld id="{008FB7C7-8FE5-D640-91C6-4E5B095F01A5}" type="datetimeFigureOut">
              <a:rPr lang="en-US" smtClean="0"/>
              <a:t>9/9/25</a:t>
            </a:fld>
            <a:endParaRPr lang="en-US"/>
          </a:p>
        </p:txBody>
      </p:sp>
      <p:sp>
        <p:nvSpPr>
          <p:cNvPr id="6" name="Footer Placeholder 5">
            <a:extLst>
              <a:ext uri="{FF2B5EF4-FFF2-40B4-BE49-F238E27FC236}">
                <a16:creationId xmlns:a16="http://schemas.microsoft.com/office/drawing/2014/main" id="{5C4AB620-DDC5-6F88-6C0C-D4C83E26E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25F61-E5FC-A179-C786-68D0EFD68810}"/>
              </a:ext>
            </a:extLst>
          </p:cNvPr>
          <p:cNvSpPr>
            <a:spLocks noGrp="1"/>
          </p:cNvSpPr>
          <p:nvPr>
            <p:ph type="sldNum" sz="quarter" idx="12"/>
          </p:nvPr>
        </p:nvSpPr>
        <p:spPr/>
        <p:txBody>
          <a:bodyPr/>
          <a:lstStyle/>
          <a:p>
            <a:fld id="{0E0CA1F7-400D-3840-BCB6-33A8043CC826}" type="slidenum">
              <a:rPr lang="en-US" smtClean="0"/>
              <a:t>‹#›</a:t>
            </a:fld>
            <a:endParaRPr lang="en-US"/>
          </a:p>
        </p:txBody>
      </p:sp>
    </p:spTree>
    <p:extLst>
      <p:ext uri="{BB962C8B-B14F-4D97-AF65-F5344CB8AC3E}">
        <p14:creationId xmlns:p14="http://schemas.microsoft.com/office/powerpoint/2010/main" val="313143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F9F5AD-5F6B-7D52-0DF2-4F8898005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A9E68E-2559-E2C7-A447-97820467B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4F8BA-28BB-9783-5608-2B1CE0CE4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FB7C7-8FE5-D640-91C6-4E5B095F01A5}" type="datetimeFigureOut">
              <a:rPr lang="en-US" smtClean="0"/>
              <a:t>9/9/25</a:t>
            </a:fld>
            <a:endParaRPr lang="en-US"/>
          </a:p>
        </p:txBody>
      </p:sp>
      <p:sp>
        <p:nvSpPr>
          <p:cNvPr id="5" name="Footer Placeholder 4">
            <a:extLst>
              <a:ext uri="{FF2B5EF4-FFF2-40B4-BE49-F238E27FC236}">
                <a16:creationId xmlns:a16="http://schemas.microsoft.com/office/drawing/2014/main" id="{9CCEC8FD-2305-98DF-555B-456550F73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C53960-DCDD-CA1D-0A1A-95846A3B6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A1F7-400D-3840-BCB6-33A8043CC826}" type="slidenum">
              <a:rPr lang="en-US" smtClean="0"/>
              <a:t>‹#›</a:t>
            </a:fld>
            <a:endParaRPr lang="en-US"/>
          </a:p>
        </p:txBody>
      </p:sp>
    </p:spTree>
    <p:extLst>
      <p:ext uri="{BB962C8B-B14F-4D97-AF65-F5344CB8AC3E}">
        <p14:creationId xmlns:p14="http://schemas.microsoft.com/office/powerpoint/2010/main" val="348145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ubmed.ncbi.nlm.nih.gov/?term=Loskutova+NY&amp;cauthor_id=2676988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01/jamapediatrics.2020.521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F8FB-8C95-9318-0C16-7E42E18E073C}"/>
              </a:ext>
            </a:extLst>
          </p:cNvPr>
          <p:cNvSpPr>
            <a:spLocks noGrp="1"/>
          </p:cNvSpPr>
          <p:nvPr>
            <p:ph type="ctrTitle"/>
          </p:nvPr>
        </p:nvSpPr>
        <p:spPr/>
        <p:txBody>
          <a:bodyPr/>
          <a:lstStyle/>
          <a:p>
            <a:r>
              <a:rPr lang="en-US" dirty="0"/>
              <a:t>Patient Navigators</a:t>
            </a:r>
          </a:p>
        </p:txBody>
      </p:sp>
      <p:sp>
        <p:nvSpPr>
          <p:cNvPr id="3" name="Subtitle 2">
            <a:extLst>
              <a:ext uri="{FF2B5EF4-FFF2-40B4-BE49-F238E27FC236}">
                <a16:creationId xmlns:a16="http://schemas.microsoft.com/office/drawing/2014/main" id="{FD5193DD-F1FD-607E-BE16-5FF4D057D615}"/>
              </a:ext>
            </a:extLst>
          </p:cNvPr>
          <p:cNvSpPr>
            <a:spLocks noGrp="1"/>
          </p:cNvSpPr>
          <p:nvPr>
            <p:ph type="subTitle" idx="1"/>
          </p:nvPr>
        </p:nvSpPr>
        <p:spPr/>
        <p:txBody>
          <a:bodyPr/>
          <a:lstStyle/>
          <a:p>
            <a:r>
              <a:rPr lang="en-US" dirty="0"/>
              <a:t>Camille Maya, BS in </a:t>
            </a:r>
            <a:r>
              <a:rPr lang="en-US" dirty="0">
                <a:solidFill>
                  <a:srgbClr val="242424"/>
                </a:solidFill>
                <a:latin typeface="Segoe UI" panose="020B0502040204020203" pitchFamily="34" charset="0"/>
              </a:rPr>
              <a:t>H</a:t>
            </a:r>
            <a:r>
              <a:rPr lang="en-US" b="0" i="0" dirty="0">
                <a:solidFill>
                  <a:srgbClr val="242424"/>
                </a:solidFill>
                <a:effectLst/>
                <a:latin typeface="Segoe UI" panose="020B0502040204020203" pitchFamily="34" charset="0"/>
              </a:rPr>
              <a:t>ealthcare </a:t>
            </a:r>
            <a:r>
              <a:rPr lang="en-US" dirty="0">
                <a:solidFill>
                  <a:srgbClr val="242424"/>
                </a:solidFill>
                <a:latin typeface="Segoe UI" panose="020B0502040204020203" pitchFamily="34" charset="0"/>
              </a:rPr>
              <a:t>D</a:t>
            </a:r>
            <a:r>
              <a:rPr lang="en-US" b="0" i="0" dirty="0">
                <a:solidFill>
                  <a:srgbClr val="242424"/>
                </a:solidFill>
                <a:effectLst/>
                <a:latin typeface="Segoe UI" panose="020B0502040204020203" pitchFamily="34" charset="0"/>
              </a:rPr>
              <a:t>isparities, Diversity, and Advocacy</a:t>
            </a:r>
            <a:r>
              <a:rPr lang="en-US" dirty="0"/>
              <a:t> </a:t>
            </a:r>
            <a:r>
              <a:rPr lang="en-US" dirty="0">
                <a:solidFill>
                  <a:srgbClr val="242424"/>
                </a:solidFill>
                <a:latin typeface="Segoe UI" panose="020B0502040204020203" pitchFamily="34" charset="0"/>
              </a:rPr>
              <a:t>P</a:t>
            </a:r>
            <a:r>
              <a:rPr lang="en-US" b="0" i="0" dirty="0">
                <a:solidFill>
                  <a:srgbClr val="242424"/>
                </a:solidFill>
                <a:effectLst/>
                <a:latin typeface="Segoe UI" panose="020B0502040204020203" pitchFamily="34" charset="0"/>
              </a:rPr>
              <a:t>atient </a:t>
            </a:r>
            <a:r>
              <a:rPr lang="en-US" dirty="0">
                <a:solidFill>
                  <a:srgbClr val="242424"/>
                </a:solidFill>
                <a:latin typeface="Segoe UI" panose="020B0502040204020203" pitchFamily="34" charset="0"/>
              </a:rPr>
              <a:t>N</a:t>
            </a:r>
            <a:r>
              <a:rPr lang="en-US" b="0" i="0" dirty="0">
                <a:solidFill>
                  <a:srgbClr val="242424"/>
                </a:solidFill>
                <a:effectLst/>
                <a:latin typeface="Segoe UI" panose="020B0502040204020203" pitchFamily="34" charset="0"/>
              </a:rPr>
              <a:t>avigator, Care </a:t>
            </a:r>
            <a:r>
              <a:rPr lang="en-US" dirty="0">
                <a:solidFill>
                  <a:srgbClr val="242424"/>
                </a:solidFill>
                <a:latin typeface="Segoe UI" panose="020B0502040204020203" pitchFamily="34" charset="0"/>
              </a:rPr>
              <a:t>C</a:t>
            </a:r>
            <a:r>
              <a:rPr lang="en-US" b="0" i="0" dirty="0">
                <a:solidFill>
                  <a:srgbClr val="242424"/>
                </a:solidFill>
                <a:effectLst/>
                <a:latin typeface="Segoe UI" panose="020B0502040204020203" pitchFamily="34" charset="0"/>
              </a:rPr>
              <a:t>oordination Specialist</a:t>
            </a:r>
          </a:p>
          <a:p>
            <a:r>
              <a:rPr lang="en-US" dirty="0"/>
              <a:t>Jordan Kemere MD, MS</a:t>
            </a:r>
          </a:p>
        </p:txBody>
      </p:sp>
    </p:spTree>
    <p:extLst>
      <p:ext uri="{BB962C8B-B14F-4D97-AF65-F5344CB8AC3E}">
        <p14:creationId xmlns:p14="http://schemas.microsoft.com/office/powerpoint/2010/main" val="252221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CDD9B-2762-B7F0-0E7B-03003394E256}"/>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Patient Navigation in Pediatric Complex Care and Transition to Adult Health Care</a:t>
            </a:r>
          </a:p>
        </p:txBody>
      </p:sp>
      <p:graphicFrame>
        <p:nvGraphicFramePr>
          <p:cNvPr id="5" name="Content Placeholder 2">
            <a:extLst>
              <a:ext uri="{FF2B5EF4-FFF2-40B4-BE49-F238E27FC236}">
                <a16:creationId xmlns:a16="http://schemas.microsoft.com/office/drawing/2014/main" id="{5112E086-D5E1-B916-3FF3-6FBB80BC871F}"/>
              </a:ext>
            </a:extLst>
          </p:cNvPr>
          <p:cNvGraphicFramePr>
            <a:graphicFrameLocks noGrp="1"/>
          </p:cNvGraphicFramePr>
          <p:nvPr>
            <p:ph idx="1"/>
            <p:extLst>
              <p:ext uri="{D42A27DB-BD31-4B8C-83A1-F6EECF244321}">
                <p14:modId xmlns:p14="http://schemas.microsoft.com/office/powerpoint/2010/main" val="7708485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87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flowchart&#10;&#10;Description automatically generated">
            <a:extLst>
              <a:ext uri="{FF2B5EF4-FFF2-40B4-BE49-F238E27FC236}">
                <a16:creationId xmlns:a16="http://schemas.microsoft.com/office/drawing/2014/main" id="{FD538B5E-8F88-20DC-FBC7-74F0EF6DE3BE}"/>
              </a:ext>
            </a:extLst>
          </p:cNvPr>
          <p:cNvPicPr>
            <a:picLocks noChangeAspect="1"/>
          </p:cNvPicPr>
          <p:nvPr/>
        </p:nvPicPr>
        <p:blipFill>
          <a:blip r:embed="rId2"/>
          <a:stretch>
            <a:fillRect/>
          </a:stretch>
        </p:blipFill>
        <p:spPr>
          <a:xfrm>
            <a:off x="913640" y="326467"/>
            <a:ext cx="10364720" cy="6205065"/>
          </a:xfrm>
          <a:prstGeom prst="rect">
            <a:avLst/>
          </a:prstGeom>
        </p:spPr>
      </p:pic>
    </p:spTree>
    <p:extLst>
      <p:ext uri="{BB962C8B-B14F-4D97-AF65-F5344CB8AC3E}">
        <p14:creationId xmlns:p14="http://schemas.microsoft.com/office/powerpoint/2010/main" val="20192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5B0B8-0C0F-9C3B-4A8C-1255C73E61D0}"/>
              </a:ext>
            </a:extLst>
          </p:cNvPr>
          <p:cNvSpPr>
            <a:spLocks noGrp="1"/>
          </p:cNvSpPr>
          <p:nvPr>
            <p:ph type="title"/>
          </p:nvPr>
        </p:nvSpPr>
        <p:spPr>
          <a:xfrm>
            <a:off x="686834" y="1153572"/>
            <a:ext cx="3200400" cy="4461163"/>
          </a:xfrm>
        </p:spPr>
        <p:txBody>
          <a:bodyPr>
            <a:normAutofit/>
          </a:bodyPr>
          <a:lstStyle/>
          <a:p>
            <a:r>
              <a:rPr lang="en-US">
                <a:solidFill>
                  <a:srgbClr val="FFFFFF"/>
                </a:solidFill>
              </a:rPr>
              <a:t>Case – assist this patient in transition to adult care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CE2F9C-D0D0-4CB8-7320-C7B1E61B4A61}"/>
              </a:ext>
            </a:extLst>
          </p:cNvPr>
          <p:cNvSpPr>
            <a:spLocks noGrp="1"/>
          </p:cNvSpPr>
          <p:nvPr>
            <p:ph idx="1"/>
          </p:nvPr>
        </p:nvSpPr>
        <p:spPr>
          <a:xfrm>
            <a:off x="4447308" y="591344"/>
            <a:ext cx="6906491" cy="5585619"/>
          </a:xfrm>
        </p:spPr>
        <p:txBody>
          <a:bodyPr anchor="ctr">
            <a:normAutofit/>
          </a:bodyPr>
          <a:lstStyle/>
          <a:p>
            <a:r>
              <a:rPr lang="en-US" b="0" i="0" dirty="0">
                <a:effectLst/>
              </a:rPr>
              <a:t>21 YO female-cerebral palsy, gastrostomy dependent, intellectual disability, impaired mobility. Mom is assisting patient. </a:t>
            </a:r>
          </a:p>
          <a:p>
            <a:pPr lvl="1"/>
            <a:r>
              <a:rPr lang="en-US" dirty="0"/>
              <a:t>What barriers can you foresee just with this patient stem alone? </a:t>
            </a:r>
          </a:p>
          <a:p>
            <a:pPr marL="457200" lvl="1" indent="0">
              <a:buNone/>
            </a:pPr>
            <a:endParaRPr lang="en-US" b="0" i="0" dirty="0">
              <a:effectLst/>
            </a:endParaRPr>
          </a:p>
          <a:p>
            <a:r>
              <a:rPr lang="en-US" b="0" i="0" dirty="0">
                <a:effectLst/>
              </a:rPr>
              <a:t>NO SHOWED to multiple </a:t>
            </a:r>
            <a:r>
              <a:rPr lang="en-US" dirty="0"/>
              <a:t>complex care clinic</a:t>
            </a:r>
            <a:r>
              <a:rPr lang="en-US" b="0" i="0" dirty="0">
                <a:effectLst/>
              </a:rPr>
              <a:t> appointments (even with phone calls and my chart reminders, would confirm with me and still no show)</a:t>
            </a:r>
          </a:p>
          <a:p>
            <a:pPr lvl="1"/>
            <a:r>
              <a:rPr lang="en-US" dirty="0"/>
              <a:t>Hypothesize what might be going on?</a:t>
            </a:r>
          </a:p>
          <a:p>
            <a:pPr marL="457200" lvl="1" indent="0">
              <a:buNone/>
            </a:pPr>
            <a:endParaRPr lang="en-US" b="0" i="0" dirty="0">
              <a:effectLst/>
            </a:endParaRPr>
          </a:p>
          <a:p>
            <a:pPr marL="0" indent="0">
              <a:buNone/>
            </a:pPr>
            <a:endParaRPr lang="en-US" dirty="0"/>
          </a:p>
        </p:txBody>
      </p:sp>
    </p:spTree>
    <p:extLst>
      <p:ext uri="{BB962C8B-B14F-4D97-AF65-F5344CB8AC3E}">
        <p14:creationId xmlns:p14="http://schemas.microsoft.com/office/powerpoint/2010/main" val="32560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skydiving group mid-air">
            <a:extLst>
              <a:ext uri="{FF2B5EF4-FFF2-40B4-BE49-F238E27FC236}">
                <a16:creationId xmlns:a16="http://schemas.microsoft.com/office/drawing/2014/main" id="{D1442408-BFE1-A6C9-0B06-E7F3B6179D9E}"/>
              </a:ext>
            </a:extLst>
          </p:cNvPr>
          <p:cNvPicPr>
            <a:picLocks noChangeAspect="1"/>
          </p:cNvPicPr>
          <p:nvPr/>
        </p:nvPicPr>
        <p:blipFill rotWithShape="1">
          <a:blip r:embed="rId2"/>
          <a:srcRect l="20929" r="1976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60A1A17-E1AC-A232-C2BD-67B6A32DD8AC}"/>
              </a:ext>
            </a:extLst>
          </p:cNvPr>
          <p:cNvSpPr>
            <a:spLocks noGrp="1"/>
          </p:cNvSpPr>
          <p:nvPr>
            <p:ph idx="1"/>
          </p:nvPr>
        </p:nvSpPr>
        <p:spPr>
          <a:xfrm>
            <a:off x="5452533" y="433209"/>
            <a:ext cx="6199139" cy="5708073"/>
          </a:xfrm>
        </p:spPr>
        <p:txBody>
          <a:bodyPr>
            <a:noAutofit/>
          </a:bodyPr>
          <a:lstStyle/>
          <a:p>
            <a:r>
              <a:rPr lang="en-US" sz="2400" b="0" i="0" dirty="0">
                <a:effectLst/>
              </a:rPr>
              <a:t>BEFORE TRANSITION</a:t>
            </a:r>
          </a:p>
          <a:p>
            <a:pPr lvl="1"/>
            <a:r>
              <a:rPr lang="en-US" b="0" i="0" dirty="0">
                <a:effectLst/>
              </a:rPr>
              <a:t>mobility clinic for adaptive car sear, </a:t>
            </a:r>
            <a:r>
              <a:rPr lang="en-US" b="0" i="0" dirty="0" err="1">
                <a:effectLst/>
              </a:rPr>
              <a:t>hoyer</a:t>
            </a:r>
            <a:r>
              <a:rPr lang="en-US" b="0" i="0" dirty="0">
                <a:effectLst/>
              </a:rPr>
              <a:t> and wheelchair</a:t>
            </a:r>
          </a:p>
          <a:p>
            <a:pPr lvl="1"/>
            <a:r>
              <a:rPr lang="en-US" b="0" i="0" dirty="0">
                <a:effectLst/>
              </a:rPr>
              <a:t>Referrals for BAYLOR PULMONOLOGY</a:t>
            </a:r>
          </a:p>
          <a:p>
            <a:pPr lvl="1"/>
            <a:r>
              <a:rPr lang="en-US" b="0" i="0" dirty="0">
                <a:effectLst/>
              </a:rPr>
              <a:t>Referrals BAYLOR ENDROCRINOLOGY</a:t>
            </a:r>
          </a:p>
          <a:p>
            <a:pPr lvl="1"/>
            <a:r>
              <a:rPr lang="en-US" b="0" i="0" dirty="0">
                <a:effectLst/>
              </a:rPr>
              <a:t>switching to Adult Star </a:t>
            </a:r>
            <a:r>
              <a:rPr lang="en-US" dirty="0"/>
              <a:t>P</a:t>
            </a:r>
            <a:r>
              <a:rPr lang="en-US" b="0" i="0" dirty="0">
                <a:effectLst/>
              </a:rPr>
              <a:t>lus Medicaid Insurance and contacting assigned service coordinator</a:t>
            </a:r>
          </a:p>
          <a:p>
            <a:pPr lvl="1"/>
            <a:r>
              <a:rPr lang="en-US" dirty="0"/>
              <a:t>Guardianship/decision-making supports if needed</a:t>
            </a:r>
            <a:endParaRPr lang="en-US" b="0" i="0" dirty="0">
              <a:effectLst/>
            </a:endParaRPr>
          </a:p>
          <a:p>
            <a:pPr lvl="1"/>
            <a:r>
              <a:rPr lang="en-US" b="0" i="0" dirty="0">
                <a:effectLst/>
              </a:rPr>
              <a:t>How would you help them approach this “to-do” list? What might barriers be in attempting to do these things?</a:t>
            </a:r>
          </a:p>
          <a:p>
            <a:pPr lvl="1"/>
            <a:endParaRPr lang="en-US" dirty="0"/>
          </a:p>
          <a:p>
            <a:r>
              <a:rPr lang="en-US" sz="2400" b="0" i="0" dirty="0">
                <a:effectLst/>
              </a:rPr>
              <a:t>BIG GOAL -- </a:t>
            </a:r>
            <a:r>
              <a:rPr lang="en-US" sz="2400" dirty="0"/>
              <a:t>Empower people to advocate for themselves</a:t>
            </a:r>
          </a:p>
          <a:p>
            <a:pPr marL="0" indent="0">
              <a:buNone/>
            </a:pPr>
            <a:endParaRPr lang="en-US" sz="2400" b="0" i="0" dirty="0">
              <a:effectLst/>
            </a:endParaRPr>
          </a:p>
          <a:p>
            <a:endParaRPr lang="en-US" sz="2400" dirty="0"/>
          </a:p>
        </p:txBody>
      </p:sp>
    </p:spTree>
    <p:extLst>
      <p:ext uri="{BB962C8B-B14F-4D97-AF65-F5344CB8AC3E}">
        <p14:creationId xmlns:p14="http://schemas.microsoft.com/office/powerpoint/2010/main" val="302365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This work is supported by the Texas Council for Developmental Disabilities through a grant from the U.S. Administration for Community Living (ACL), Department of Health and Human Services (HHS), Washington, D.C. 20201, with a 100% federal funding award totaling $6,121,860.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65021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me compass on hand">
            <a:extLst>
              <a:ext uri="{FF2B5EF4-FFF2-40B4-BE49-F238E27FC236}">
                <a16:creationId xmlns:a16="http://schemas.microsoft.com/office/drawing/2014/main" id="{48E72097-26CD-6BC3-9141-A0282D6E3551}"/>
              </a:ext>
            </a:extLst>
          </p:cNvPr>
          <p:cNvPicPr>
            <a:picLocks noChangeAspect="1"/>
          </p:cNvPicPr>
          <p:nvPr/>
        </p:nvPicPr>
        <p:blipFill rotWithShape="1">
          <a:blip r:embed="rId3"/>
          <a:srcRect t="1541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14AC7-40AF-B996-3D9C-B70C55C2BBEC}"/>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What is a patient navigator? </a:t>
            </a:r>
          </a:p>
        </p:txBody>
      </p:sp>
    </p:spTree>
    <p:extLst>
      <p:ext uri="{BB962C8B-B14F-4D97-AF65-F5344CB8AC3E}">
        <p14:creationId xmlns:p14="http://schemas.microsoft.com/office/powerpoint/2010/main" val="301968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82FC-7762-10A8-C556-6E668EBB8F42}"/>
              </a:ext>
            </a:extLst>
          </p:cNvPr>
          <p:cNvSpPr>
            <a:spLocks noGrp="1"/>
          </p:cNvSpPr>
          <p:nvPr>
            <p:ph type="title"/>
          </p:nvPr>
        </p:nvSpPr>
        <p:spPr/>
        <p:txBody>
          <a:bodyPr/>
          <a:lstStyle/>
          <a:p>
            <a:r>
              <a:rPr lang="en-US" dirty="0"/>
              <a:t>CDC says….</a:t>
            </a:r>
          </a:p>
        </p:txBody>
      </p:sp>
      <p:sp>
        <p:nvSpPr>
          <p:cNvPr id="3" name="Content Placeholder 2">
            <a:extLst>
              <a:ext uri="{FF2B5EF4-FFF2-40B4-BE49-F238E27FC236}">
                <a16:creationId xmlns:a16="http://schemas.microsoft.com/office/drawing/2014/main" id="{61E35E02-B3D1-E883-337D-26DB53C75B9D}"/>
              </a:ext>
            </a:extLst>
          </p:cNvPr>
          <p:cNvSpPr>
            <a:spLocks noGrp="1"/>
          </p:cNvSpPr>
          <p:nvPr>
            <p:ph idx="1"/>
          </p:nvPr>
        </p:nvSpPr>
        <p:spPr/>
        <p:txBody>
          <a:bodyPr>
            <a:normAutofit fontScale="70000" lnSpcReduction="20000"/>
          </a:bodyPr>
          <a:lstStyle/>
          <a:p>
            <a:pPr algn="l">
              <a:lnSpc>
                <a:spcPct val="120000"/>
              </a:lnSpc>
            </a:pPr>
            <a:r>
              <a:rPr lang="en-US" b="0" i="1" dirty="0">
                <a:solidFill>
                  <a:srgbClr val="000000"/>
                </a:solidFill>
                <a:effectLst/>
                <a:latin typeface="Open Sans" panose="020B0606030504020204" pitchFamily="34" charset="0"/>
              </a:rPr>
              <a:t>Patient navigation</a:t>
            </a:r>
            <a:r>
              <a:rPr lang="en-US" b="0" i="0" dirty="0">
                <a:solidFill>
                  <a:srgbClr val="000000"/>
                </a:solidFill>
                <a:effectLst/>
                <a:latin typeface="Open Sans" panose="020B0606030504020204" pitchFamily="34" charset="0"/>
              </a:rPr>
              <a:t> helps people get the health care and other resources they need to be as healthy as possible. Patient navigators work with people, their families, and their caregivers to overcome barriers to screening and diagnosis, care, and resources needed.</a:t>
            </a:r>
          </a:p>
          <a:p>
            <a:pPr algn="l">
              <a:lnSpc>
                <a:spcPct val="120000"/>
              </a:lnSpc>
            </a:pPr>
            <a:r>
              <a:rPr lang="en-US" b="0" i="0" dirty="0">
                <a:solidFill>
                  <a:srgbClr val="000000"/>
                </a:solidFill>
                <a:effectLst/>
                <a:latin typeface="Open Sans" panose="020B0606030504020204" pitchFamily="34" charset="0"/>
              </a:rPr>
              <a:t>Patient barriers may include—</a:t>
            </a:r>
          </a:p>
          <a:p>
            <a:pPr lvl="1">
              <a:lnSpc>
                <a:spcPct val="120000"/>
              </a:lnSpc>
            </a:pPr>
            <a:r>
              <a:rPr lang="en-US" b="0" i="0" dirty="0">
                <a:solidFill>
                  <a:srgbClr val="000000"/>
                </a:solidFill>
                <a:effectLst/>
                <a:latin typeface="Open Sans" panose="020B0606030504020204" pitchFamily="34" charset="0"/>
              </a:rPr>
              <a:t>Lack of transportation</a:t>
            </a:r>
          </a:p>
          <a:p>
            <a:pPr lvl="1">
              <a:lnSpc>
                <a:spcPct val="120000"/>
              </a:lnSpc>
            </a:pPr>
            <a:r>
              <a:rPr lang="en-US" b="0" i="0" dirty="0">
                <a:solidFill>
                  <a:srgbClr val="000000"/>
                </a:solidFill>
                <a:effectLst/>
                <a:latin typeface="Open Sans" panose="020B0606030504020204" pitchFamily="34" charset="0"/>
              </a:rPr>
              <a:t>Lack of care for children or elderly relatives</a:t>
            </a:r>
          </a:p>
          <a:p>
            <a:pPr lvl="1">
              <a:lnSpc>
                <a:spcPct val="120000"/>
              </a:lnSpc>
            </a:pPr>
            <a:r>
              <a:rPr lang="en-US" b="0" i="0" dirty="0">
                <a:solidFill>
                  <a:srgbClr val="000000"/>
                </a:solidFill>
                <a:effectLst/>
                <a:latin typeface="Open Sans" panose="020B0606030504020204" pitchFamily="34" charset="0"/>
              </a:rPr>
              <a:t>Not understanding why they should get screened</a:t>
            </a:r>
          </a:p>
          <a:p>
            <a:pPr lvl="1">
              <a:lnSpc>
                <a:spcPct val="120000"/>
              </a:lnSpc>
            </a:pPr>
            <a:r>
              <a:rPr lang="en-US" b="0" i="0" dirty="0">
                <a:solidFill>
                  <a:srgbClr val="000000"/>
                </a:solidFill>
                <a:effectLst/>
                <a:latin typeface="Open Sans" panose="020B0606030504020204" pitchFamily="34" charset="0"/>
              </a:rPr>
              <a:t>Speaking a language other than English</a:t>
            </a:r>
          </a:p>
          <a:p>
            <a:pPr lvl="1">
              <a:lnSpc>
                <a:spcPct val="120000"/>
              </a:lnSpc>
            </a:pPr>
            <a:r>
              <a:rPr lang="en-US" b="0" i="0" dirty="0">
                <a:solidFill>
                  <a:srgbClr val="000000"/>
                </a:solidFill>
                <a:effectLst/>
                <a:latin typeface="Open Sans" panose="020B0606030504020204" pitchFamily="34" charset="0"/>
              </a:rPr>
              <a:t>Mistrust of the health care system</a:t>
            </a:r>
          </a:p>
          <a:p>
            <a:pPr lvl="1">
              <a:lnSpc>
                <a:spcPct val="120000"/>
              </a:lnSpc>
            </a:pPr>
            <a:r>
              <a:rPr lang="en-US" b="0" i="0" dirty="0">
                <a:solidFill>
                  <a:srgbClr val="000000"/>
                </a:solidFill>
                <a:effectLst/>
                <a:latin typeface="Open Sans" panose="020B0606030504020204" pitchFamily="34" charset="0"/>
              </a:rPr>
              <a:t>Fear of finding out they have a disease or fear of the screening procedures</a:t>
            </a:r>
          </a:p>
          <a:p>
            <a:pPr marL="0" indent="0">
              <a:buNone/>
            </a:pPr>
            <a:br>
              <a:rPr lang="en-US" dirty="0"/>
            </a:br>
            <a:endParaRPr lang="en-US" dirty="0"/>
          </a:p>
        </p:txBody>
      </p:sp>
    </p:spTree>
    <p:extLst>
      <p:ext uri="{BB962C8B-B14F-4D97-AF65-F5344CB8AC3E}">
        <p14:creationId xmlns:p14="http://schemas.microsoft.com/office/powerpoint/2010/main" val="337176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ethoscope">
            <a:extLst>
              <a:ext uri="{FF2B5EF4-FFF2-40B4-BE49-F238E27FC236}">
                <a16:creationId xmlns:a16="http://schemas.microsoft.com/office/drawing/2014/main" id="{CAA7850E-7E67-1B50-5D8A-1EBE651C2CE1}"/>
              </a:ext>
            </a:extLst>
          </p:cNvPr>
          <p:cNvPicPr>
            <a:picLocks noChangeAspect="1"/>
          </p:cNvPicPr>
          <p:nvPr/>
        </p:nvPicPr>
        <p:blipFill rotWithShape="1">
          <a:blip r:embed="rId2"/>
          <a:srcRect l="9091" t="23391"/>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4C8DF-52B2-6AAF-58C9-FDB4E1C3D641}"/>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Who can be a patient navigator? </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3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847448-1F5B-84A0-95DC-9A96C7BBCFD6}"/>
              </a:ext>
            </a:extLst>
          </p:cNvPr>
          <p:cNvSpPr>
            <a:spLocks noGrp="1"/>
          </p:cNvSpPr>
          <p:nvPr>
            <p:ph idx="1"/>
          </p:nvPr>
        </p:nvSpPr>
        <p:spPr>
          <a:xfrm>
            <a:off x="643467" y="661960"/>
            <a:ext cx="10099994" cy="5238043"/>
          </a:xfrm>
        </p:spPr>
        <p:txBody>
          <a:bodyPr>
            <a:normAutofit lnSpcReduction="10000"/>
          </a:bodyPr>
          <a:lstStyle/>
          <a:p>
            <a:pPr marL="219456" indent="-219456" defTabSz="877824">
              <a:spcBef>
                <a:spcPts val="960"/>
              </a:spcBef>
            </a:pPr>
            <a:r>
              <a:rPr lang="en-US" sz="2688" kern="1200" dirty="0">
                <a:solidFill>
                  <a:srgbClr val="000000"/>
                </a:solidFill>
                <a:latin typeface="Times New Roman" panose="02020603050405020304" pitchFamily="18" charset="0"/>
                <a:ea typeface="+mn-ea"/>
                <a:cs typeface="+mn-cs"/>
              </a:rPr>
              <a:t>Nurses</a:t>
            </a:r>
          </a:p>
          <a:p>
            <a:pPr marL="219456" indent="-219456" defTabSz="877824">
              <a:spcBef>
                <a:spcPts val="960"/>
              </a:spcBef>
            </a:pPr>
            <a:r>
              <a:rPr lang="en-US" sz="2688" kern="1200" dirty="0">
                <a:solidFill>
                  <a:srgbClr val="000000"/>
                </a:solidFill>
                <a:latin typeface="Times New Roman" panose="02020603050405020304" pitchFamily="18" charset="0"/>
                <a:ea typeface="+mn-ea"/>
                <a:cs typeface="+mn-cs"/>
              </a:rPr>
              <a:t>Social workers</a:t>
            </a:r>
          </a:p>
          <a:p>
            <a:pPr marL="219456" indent="-219456" defTabSz="877824">
              <a:spcBef>
                <a:spcPts val="960"/>
              </a:spcBef>
            </a:pPr>
            <a:r>
              <a:rPr lang="en-US" sz="2688" kern="1200" dirty="0">
                <a:solidFill>
                  <a:srgbClr val="000000"/>
                </a:solidFill>
                <a:latin typeface="Times New Roman" panose="02020603050405020304" pitchFamily="18" charset="0"/>
                <a:ea typeface="+mn-ea"/>
                <a:cs typeface="+mn-cs"/>
              </a:rPr>
              <a:t>Physicians</a:t>
            </a:r>
          </a:p>
          <a:p>
            <a:pPr marL="219456" indent="-219456" defTabSz="877824">
              <a:spcBef>
                <a:spcPts val="960"/>
              </a:spcBef>
            </a:pPr>
            <a:r>
              <a:rPr lang="en-US" sz="2688" dirty="0">
                <a:solidFill>
                  <a:srgbClr val="000000"/>
                </a:solidFill>
                <a:latin typeface="Times New Roman" panose="02020603050405020304" pitchFamily="18" charset="0"/>
              </a:rPr>
              <a:t>P</a:t>
            </a:r>
            <a:r>
              <a:rPr lang="en-US" sz="2688" kern="1200" dirty="0">
                <a:solidFill>
                  <a:srgbClr val="000000"/>
                </a:solidFill>
                <a:latin typeface="Times New Roman" panose="02020603050405020304" pitchFamily="18" charset="0"/>
                <a:ea typeface="+mn-ea"/>
                <a:cs typeface="+mn-cs"/>
              </a:rPr>
              <a:t>hysician assistants</a:t>
            </a:r>
          </a:p>
          <a:p>
            <a:pPr marL="219456" indent="-219456" defTabSz="877824">
              <a:spcBef>
                <a:spcPts val="960"/>
              </a:spcBef>
            </a:pPr>
            <a:r>
              <a:rPr lang="en-US" sz="2688" kern="1200" dirty="0">
                <a:solidFill>
                  <a:srgbClr val="000000"/>
                </a:solidFill>
                <a:latin typeface="Times New Roman" panose="02020603050405020304" pitchFamily="18" charset="0"/>
                <a:ea typeface="+mn-ea"/>
                <a:cs typeface="+mn-cs"/>
              </a:rPr>
              <a:t>Trained lay persons such as community workers and patients (e.g. former cancer patients)</a:t>
            </a:r>
          </a:p>
          <a:p>
            <a:pPr marL="658368" lvl="1" indent="-219456" defTabSz="877824">
              <a:spcBef>
                <a:spcPts val="480"/>
              </a:spcBef>
            </a:pPr>
            <a:r>
              <a:rPr lang="en-US" sz="2304" kern="1200" dirty="0">
                <a:solidFill>
                  <a:srgbClr val="000000"/>
                </a:solidFill>
                <a:latin typeface="Times New Roman" panose="02020603050405020304" pitchFamily="18" charset="0"/>
                <a:ea typeface="+mn-ea"/>
                <a:cs typeface="+mn-cs"/>
              </a:rPr>
              <a:t>Often recruited from the community they serve as they understand the barriers, can gain patient trust, and empower others</a:t>
            </a:r>
          </a:p>
          <a:p>
            <a:pPr marL="658368" lvl="1" indent="-219456" defTabSz="877824">
              <a:spcBef>
                <a:spcPts val="480"/>
              </a:spcBef>
            </a:pPr>
            <a:r>
              <a:rPr lang="en-US" sz="2304" kern="1200" dirty="0">
                <a:solidFill>
                  <a:srgbClr val="000000"/>
                </a:solidFill>
                <a:latin typeface="Times New Roman" panose="02020603050405020304" pitchFamily="18" charset="0"/>
                <a:ea typeface="+mn-ea"/>
                <a:cs typeface="+mn-cs"/>
              </a:rPr>
              <a:t>Work as part of the clinical team</a:t>
            </a:r>
          </a:p>
          <a:p>
            <a:pPr marL="658368" lvl="1" indent="-219456" defTabSz="877824">
              <a:spcBef>
                <a:spcPts val="480"/>
              </a:spcBef>
            </a:pPr>
            <a:endParaRPr lang="en-US" sz="2304" dirty="0">
              <a:solidFill>
                <a:srgbClr val="000000"/>
              </a:solidFill>
              <a:latin typeface="Times New Roman" panose="02020603050405020304" pitchFamily="18" charset="0"/>
            </a:endParaRPr>
          </a:p>
          <a:p>
            <a:pPr marL="201168" indent="-219456" defTabSz="877824">
              <a:spcBef>
                <a:spcPts val="480"/>
              </a:spcBef>
            </a:pPr>
            <a:endParaRPr lang="en-US" sz="2704" kern="1200" dirty="0">
              <a:solidFill>
                <a:srgbClr val="000000"/>
              </a:solidFill>
              <a:latin typeface="Times New Roman" panose="02020603050405020304" pitchFamily="18" charset="0"/>
              <a:ea typeface="+mn-ea"/>
              <a:cs typeface="+mn-cs"/>
            </a:endParaRPr>
          </a:p>
          <a:p>
            <a:pPr marL="201168" indent="-219456" defTabSz="877824">
              <a:spcBef>
                <a:spcPts val="480"/>
              </a:spcBef>
            </a:pPr>
            <a:r>
              <a:rPr lang="en-US" sz="2704" dirty="0">
                <a:solidFill>
                  <a:srgbClr val="000000"/>
                </a:solidFill>
                <a:latin typeface="Times New Roman" panose="02020603050405020304" pitchFamily="18" charset="0"/>
              </a:rPr>
              <a:t>Camille how did you become a patient navigator and what was your training? </a:t>
            </a:r>
            <a:endParaRPr lang="en-US" sz="2704" kern="1200" dirty="0">
              <a:solidFill>
                <a:srgbClr val="000000"/>
              </a:solidFill>
              <a:latin typeface="Times New Roman" panose="02020603050405020304" pitchFamily="18" charset="0"/>
              <a:ea typeface="+mn-ea"/>
              <a:cs typeface="+mn-cs"/>
            </a:endParaRPr>
          </a:p>
          <a:p>
            <a:pPr lvl="1"/>
            <a:endParaRPr lang="en-US" dirty="0"/>
          </a:p>
        </p:txBody>
      </p:sp>
      <p:sp>
        <p:nvSpPr>
          <p:cNvPr id="4" name="TextBox 3">
            <a:extLst>
              <a:ext uri="{FF2B5EF4-FFF2-40B4-BE49-F238E27FC236}">
                <a16:creationId xmlns:a16="http://schemas.microsoft.com/office/drawing/2014/main" id="{F5318FF1-B23B-82A3-76F5-F066C8D62850}"/>
              </a:ext>
            </a:extLst>
          </p:cNvPr>
          <p:cNvSpPr txBox="1"/>
          <p:nvPr/>
        </p:nvSpPr>
        <p:spPr>
          <a:xfrm>
            <a:off x="2849403" y="6162962"/>
            <a:ext cx="9489352" cy="584775"/>
          </a:xfrm>
          <a:prstGeom prst="rect">
            <a:avLst/>
          </a:prstGeom>
          <a:noFill/>
        </p:spPr>
        <p:txBody>
          <a:bodyPr wrap="square" rtlCol="0">
            <a:spAutoFit/>
          </a:bodyPr>
          <a:lstStyle/>
          <a:p>
            <a:pPr defTabSz="877824">
              <a:spcAft>
                <a:spcPts val="600"/>
              </a:spcAft>
            </a:pPr>
            <a:r>
              <a:rPr lang="en-US" sz="1600" kern="1200" dirty="0" err="1">
                <a:solidFill>
                  <a:srgbClr val="222222"/>
                </a:solidFill>
                <a:latin typeface="Times New Roman" panose="02020603050405020304" pitchFamily="18" charset="0"/>
                <a:cs typeface="Times New Roman" panose="02020603050405020304" pitchFamily="18" charset="0"/>
              </a:rPr>
              <a:t>Budde</a:t>
            </a:r>
            <a:r>
              <a:rPr lang="en-US" sz="1600" kern="1200" dirty="0">
                <a:solidFill>
                  <a:srgbClr val="222222"/>
                </a:solidFill>
                <a:latin typeface="Times New Roman" panose="02020603050405020304" pitchFamily="18" charset="0"/>
                <a:cs typeface="Times New Roman" panose="02020603050405020304" pitchFamily="18" charset="0"/>
              </a:rPr>
              <a:t> H, Williams GA, </a:t>
            </a:r>
            <a:r>
              <a:rPr lang="en-US" sz="1600" kern="1200" dirty="0" err="1">
                <a:solidFill>
                  <a:srgbClr val="222222"/>
                </a:solidFill>
                <a:latin typeface="Times New Roman" panose="02020603050405020304" pitchFamily="18" charset="0"/>
                <a:cs typeface="Times New Roman" panose="02020603050405020304" pitchFamily="18" charset="0"/>
              </a:rPr>
              <a:t>Scarpetti</a:t>
            </a:r>
            <a:r>
              <a:rPr lang="en-US" sz="1600" kern="1200" dirty="0">
                <a:solidFill>
                  <a:srgbClr val="222222"/>
                </a:solidFill>
                <a:latin typeface="Times New Roman" panose="02020603050405020304" pitchFamily="18" charset="0"/>
                <a:cs typeface="Times New Roman" panose="02020603050405020304" pitchFamily="18" charset="0"/>
              </a:rPr>
              <a:t> G, et al. What are patient navigators and how can they improve integration of care? [Internet] Copenhagen (Denmark): European Observatory on Health Systems and Policies; 2022.</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95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9981-2F77-438E-9824-E7CDBD62BD11}"/>
              </a:ext>
            </a:extLst>
          </p:cNvPr>
          <p:cNvSpPr>
            <a:spLocks noGrp="1"/>
          </p:cNvSpPr>
          <p:nvPr>
            <p:ph type="title"/>
          </p:nvPr>
        </p:nvSpPr>
        <p:spPr>
          <a:xfrm>
            <a:off x="838200" y="71611"/>
            <a:ext cx="10515600" cy="1325563"/>
          </a:xfrm>
        </p:spPr>
        <p:txBody>
          <a:bodyPr/>
          <a:lstStyle/>
          <a:p>
            <a:r>
              <a:rPr lang="en-US" dirty="0"/>
              <a:t>Data supporting patient navigators</a:t>
            </a:r>
          </a:p>
        </p:txBody>
      </p:sp>
      <p:sp>
        <p:nvSpPr>
          <p:cNvPr id="3" name="Content Placeholder 2">
            <a:extLst>
              <a:ext uri="{FF2B5EF4-FFF2-40B4-BE49-F238E27FC236}">
                <a16:creationId xmlns:a16="http://schemas.microsoft.com/office/drawing/2014/main" id="{568E06EB-9DBC-F98A-F0C3-335325E44EB6}"/>
              </a:ext>
            </a:extLst>
          </p:cNvPr>
          <p:cNvSpPr>
            <a:spLocks noGrp="1"/>
          </p:cNvSpPr>
          <p:nvPr>
            <p:ph idx="1"/>
          </p:nvPr>
        </p:nvSpPr>
        <p:spPr>
          <a:xfrm>
            <a:off x="838200" y="1204733"/>
            <a:ext cx="10515600" cy="4351338"/>
          </a:xfrm>
        </p:spPr>
        <p:txBody>
          <a:bodyPr>
            <a:normAutofit/>
          </a:bodyPr>
          <a:lstStyle/>
          <a:p>
            <a:r>
              <a:rPr lang="en-US" dirty="0"/>
              <a:t>CKD and Kidney failure – review of multiple studies showing improved transplant workup and listing and peritoneal dialysis utilization</a:t>
            </a:r>
          </a:p>
          <a:p>
            <a:r>
              <a:rPr lang="en-US" dirty="0"/>
              <a:t>Diabetes – telephone navigators improved Hgb A1C and patient self-efficacy</a:t>
            </a:r>
          </a:p>
          <a:p>
            <a:r>
              <a:rPr lang="en-US" dirty="0"/>
              <a:t>Cancer – largest amount of data in both screening, early detection, and survival</a:t>
            </a:r>
          </a:p>
          <a:p>
            <a:r>
              <a:rPr lang="en-US" dirty="0"/>
              <a:t>Primary care access – access to FQHC (including Thomas Street in the Harris Health system!)</a:t>
            </a:r>
          </a:p>
          <a:p>
            <a:endParaRPr lang="en-US" dirty="0"/>
          </a:p>
        </p:txBody>
      </p:sp>
      <p:sp>
        <p:nvSpPr>
          <p:cNvPr id="4" name="TextBox 3">
            <a:extLst>
              <a:ext uri="{FF2B5EF4-FFF2-40B4-BE49-F238E27FC236}">
                <a16:creationId xmlns:a16="http://schemas.microsoft.com/office/drawing/2014/main" id="{6CE89877-D164-DBC4-BE05-8392DD9D36DF}"/>
              </a:ext>
            </a:extLst>
          </p:cNvPr>
          <p:cNvSpPr txBox="1"/>
          <p:nvPr/>
        </p:nvSpPr>
        <p:spPr>
          <a:xfrm>
            <a:off x="5836356" y="5551666"/>
            <a:ext cx="6603999" cy="1477328"/>
          </a:xfrm>
          <a:prstGeom prst="rect">
            <a:avLst/>
          </a:prstGeom>
          <a:noFill/>
        </p:spPr>
        <p:txBody>
          <a:bodyPr wrap="square" rtlCol="0">
            <a:spAutoFit/>
          </a:bodyPr>
          <a:lstStyle/>
          <a:p>
            <a:pPr algn="l"/>
            <a:r>
              <a:rPr lang="en-US" b="0" i="0" dirty="0">
                <a:solidFill>
                  <a:srgbClr val="5B616B"/>
                </a:solidFill>
                <a:effectLst/>
                <a:latin typeface="system-ui"/>
              </a:rPr>
              <a:t>Taha et al, Kidney Med</a:t>
            </a:r>
            <a:r>
              <a:rPr lang="en-US" b="0" i="0" dirty="0">
                <a:solidFill>
                  <a:srgbClr val="0071BC"/>
                </a:solidFill>
                <a:effectLst/>
                <a:latin typeface="system-ui"/>
              </a:rPr>
              <a:t>. </a:t>
            </a:r>
            <a:r>
              <a:rPr lang="en-US" b="0" i="0" dirty="0">
                <a:solidFill>
                  <a:srgbClr val="5B616B"/>
                </a:solidFill>
                <a:effectLst/>
                <a:latin typeface="system-ui"/>
              </a:rPr>
              <a:t>2022 Aug 24;4(10):100540.</a:t>
            </a:r>
          </a:p>
          <a:p>
            <a:pPr algn="l"/>
            <a:r>
              <a:rPr lang="en-US" b="0" i="0" u="none" strike="noStrike" dirty="0">
                <a:solidFill>
                  <a:srgbClr val="0071BC"/>
                </a:solidFill>
                <a:effectLst/>
                <a:latin typeface="system-ui"/>
                <a:hlinkClick r:id="rId2"/>
              </a:rPr>
              <a:t>Loskutova</a:t>
            </a:r>
            <a:r>
              <a:rPr lang="en-US" u="none" strike="noStrike" dirty="0">
                <a:solidFill>
                  <a:srgbClr val="5B616B"/>
                </a:solidFill>
                <a:latin typeface="system-ui"/>
              </a:rPr>
              <a:t> et al, </a:t>
            </a:r>
            <a:r>
              <a:rPr lang="en-US" b="0" i="0" dirty="0">
                <a:solidFill>
                  <a:srgbClr val="5B616B"/>
                </a:solidFill>
                <a:effectLst/>
                <a:latin typeface="system-ui"/>
              </a:rPr>
              <a:t>J Am Board Fam Med</a:t>
            </a:r>
            <a:r>
              <a:rPr lang="en-US" b="0" i="0" dirty="0">
                <a:solidFill>
                  <a:srgbClr val="0071BC"/>
                </a:solidFill>
                <a:effectLst/>
                <a:latin typeface="system-ui"/>
              </a:rPr>
              <a:t>. </a:t>
            </a:r>
            <a:r>
              <a:rPr lang="en-US" b="0" i="0" dirty="0">
                <a:solidFill>
                  <a:srgbClr val="5B616B"/>
                </a:solidFill>
                <a:effectLst/>
                <a:latin typeface="system-ui"/>
              </a:rPr>
              <a:t>2016 Jan-Feb;29(1):78-89.</a:t>
            </a:r>
          </a:p>
          <a:p>
            <a:pPr algn="l"/>
            <a:r>
              <a:rPr lang="en-US" b="0" i="0" dirty="0">
                <a:solidFill>
                  <a:srgbClr val="5B616B"/>
                </a:solidFill>
                <a:effectLst/>
                <a:latin typeface="system-ui"/>
              </a:rPr>
              <a:t>Dohan </a:t>
            </a:r>
            <a:r>
              <a:rPr lang="en-US" dirty="0">
                <a:solidFill>
                  <a:srgbClr val="5B616B"/>
                </a:solidFill>
                <a:latin typeface="system-ui"/>
              </a:rPr>
              <a:t>et al, </a:t>
            </a:r>
            <a:r>
              <a:rPr lang="en-US" b="0" i="0" dirty="0">
                <a:solidFill>
                  <a:srgbClr val="5B616B"/>
                </a:solidFill>
                <a:effectLst/>
                <a:latin typeface="system-ui"/>
              </a:rPr>
              <a:t>Cancer</a:t>
            </a:r>
            <a:r>
              <a:rPr lang="en-US" b="0" i="0" dirty="0">
                <a:solidFill>
                  <a:srgbClr val="0071BC"/>
                </a:solidFill>
                <a:effectLst/>
                <a:latin typeface="system-ui"/>
              </a:rPr>
              <a:t>. </a:t>
            </a:r>
            <a:r>
              <a:rPr lang="en-US" b="0" i="0" dirty="0">
                <a:solidFill>
                  <a:srgbClr val="5B616B"/>
                </a:solidFill>
                <a:effectLst/>
                <a:latin typeface="system-ui"/>
              </a:rPr>
              <a:t>2005 Aug 15;104(4):848-55.</a:t>
            </a:r>
          </a:p>
          <a:p>
            <a:pPr algn="l"/>
            <a:r>
              <a:rPr lang="en-US" dirty="0">
                <a:solidFill>
                  <a:srgbClr val="5B616B"/>
                </a:solidFill>
                <a:latin typeface="system-ui"/>
              </a:rPr>
              <a:t>Potvin et al, </a:t>
            </a:r>
            <a:r>
              <a:rPr lang="en-US" b="0" i="0" dirty="0">
                <a:solidFill>
                  <a:srgbClr val="5B616B"/>
                </a:solidFill>
                <a:effectLst/>
                <a:latin typeface="system-ui"/>
              </a:rPr>
              <a:t>Can Fam Physician</a:t>
            </a:r>
            <a:r>
              <a:rPr lang="en-US" b="0" i="0" dirty="0">
                <a:solidFill>
                  <a:srgbClr val="0071BC"/>
                </a:solidFill>
                <a:effectLst/>
                <a:latin typeface="system-ui"/>
              </a:rPr>
              <a:t>. </a:t>
            </a:r>
            <a:r>
              <a:rPr lang="en-US" b="0" i="0" dirty="0">
                <a:solidFill>
                  <a:srgbClr val="5B616B"/>
                </a:solidFill>
                <a:effectLst/>
                <a:latin typeface="system-ui"/>
              </a:rPr>
              <a:t>2019 Apr;65(Suppl 1):S47-S52.</a:t>
            </a:r>
          </a:p>
          <a:p>
            <a:pPr algn="l"/>
            <a:endParaRPr lang="en-US" dirty="0"/>
          </a:p>
        </p:txBody>
      </p:sp>
    </p:spTree>
    <p:extLst>
      <p:ext uri="{BB962C8B-B14F-4D97-AF65-F5344CB8AC3E}">
        <p14:creationId xmlns:p14="http://schemas.microsoft.com/office/powerpoint/2010/main" val="287623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3F59-88F6-8D3C-2A23-EA00E240DD58}"/>
              </a:ext>
            </a:extLst>
          </p:cNvPr>
          <p:cNvSpPr>
            <a:spLocks noGrp="1"/>
          </p:cNvSpPr>
          <p:nvPr>
            <p:ph type="title"/>
          </p:nvPr>
        </p:nvSpPr>
        <p:spPr/>
        <p:txBody>
          <a:bodyPr/>
          <a:lstStyle/>
          <a:p>
            <a:r>
              <a:rPr lang="en-US" dirty="0"/>
              <a:t>Patient Navigators in IDD care</a:t>
            </a:r>
          </a:p>
        </p:txBody>
      </p:sp>
      <p:sp>
        <p:nvSpPr>
          <p:cNvPr id="3" name="Content Placeholder 2">
            <a:extLst>
              <a:ext uri="{FF2B5EF4-FFF2-40B4-BE49-F238E27FC236}">
                <a16:creationId xmlns:a16="http://schemas.microsoft.com/office/drawing/2014/main" id="{B8330224-1DEC-F5AD-079B-E38A6EF9DF9B}"/>
              </a:ext>
            </a:extLst>
          </p:cNvPr>
          <p:cNvSpPr>
            <a:spLocks noGrp="1"/>
          </p:cNvSpPr>
          <p:nvPr>
            <p:ph idx="1"/>
          </p:nvPr>
        </p:nvSpPr>
        <p:spPr/>
        <p:txBody>
          <a:bodyPr/>
          <a:lstStyle/>
          <a:p>
            <a:r>
              <a:rPr lang="en-US" dirty="0"/>
              <a:t>Very few studies</a:t>
            </a:r>
          </a:p>
          <a:p>
            <a:pPr lvl="1"/>
            <a:r>
              <a:rPr lang="en-US" dirty="0"/>
              <a:t>Though in studies that looked at what patients and families wanted </a:t>
            </a:r>
            <a:r>
              <a:rPr lang="en-US" dirty="0">
                <a:sym typeface="Wingdings" pitchFamily="2" charset="2"/>
              </a:rPr>
              <a:t> navigation through the healthcare system was repeatedly requested</a:t>
            </a:r>
          </a:p>
          <a:p>
            <a:r>
              <a:rPr lang="en-US" b="0" i="0" dirty="0">
                <a:solidFill>
                  <a:srgbClr val="1B1B1B"/>
                </a:solidFill>
                <a:effectLst/>
                <a:latin typeface="Cambria" panose="02040503050406030204" pitchFamily="18" charset="0"/>
              </a:rPr>
              <a:t>2021Feinberg et al -- Family navigation improved the likelihood of diagnostic ascertainment among children from racial/ethnic minority, low-income families who were detected as at risk for ASD in primary care.</a:t>
            </a:r>
          </a:p>
          <a:p>
            <a:endParaRPr lang="en-US" dirty="0"/>
          </a:p>
          <a:p>
            <a:endParaRPr lang="en-US" dirty="0"/>
          </a:p>
        </p:txBody>
      </p:sp>
      <p:sp>
        <p:nvSpPr>
          <p:cNvPr id="5" name="TextBox 4">
            <a:extLst>
              <a:ext uri="{FF2B5EF4-FFF2-40B4-BE49-F238E27FC236}">
                <a16:creationId xmlns:a16="http://schemas.microsoft.com/office/drawing/2014/main" id="{D1045476-3A3F-91FB-F40A-49BCCCC676FA}"/>
              </a:ext>
            </a:extLst>
          </p:cNvPr>
          <p:cNvSpPr txBox="1"/>
          <p:nvPr/>
        </p:nvSpPr>
        <p:spPr>
          <a:xfrm>
            <a:off x="6660445" y="6517394"/>
            <a:ext cx="10137422" cy="246221"/>
          </a:xfrm>
          <a:prstGeom prst="rect">
            <a:avLst/>
          </a:prstGeom>
          <a:noFill/>
        </p:spPr>
        <p:txBody>
          <a:bodyPr wrap="square">
            <a:spAutoFit/>
          </a:bodyPr>
          <a:lstStyle/>
          <a:p>
            <a:pPr algn="l"/>
            <a:r>
              <a:rPr lang="en-US" sz="1000" b="0" i="0" dirty="0">
                <a:solidFill>
                  <a:srgbClr val="1B1B1B"/>
                </a:solidFill>
                <a:effectLst/>
                <a:latin typeface="Source Sans Pro Web"/>
              </a:rPr>
              <a:t>Feinberg et al, JAMA </a:t>
            </a:r>
            <a:r>
              <a:rPr lang="en-US" sz="1000" b="0" i="0" dirty="0" err="1">
                <a:solidFill>
                  <a:srgbClr val="1B1B1B"/>
                </a:solidFill>
                <a:effectLst/>
                <a:latin typeface="Source Sans Pro Web"/>
              </a:rPr>
              <a:t>Pediatr</a:t>
            </a:r>
            <a:r>
              <a:rPr lang="en-US" sz="1000" b="0" i="0" dirty="0">
                <a:solidFill>
                  <a:srgbClr val="1B1B1B"/>
                </a:solidFill>
                <a:effectLst/>
                <a:latin typeface="Source Sans Pro Web"/>
              </a:rPr>
              <a:t>. 2021 Jan 11;175(3):1–8. </a:t>
            </a:r>
            <a:r>
              <a:rPr lang="en-US" sz="1000" b="0" i="0" dirty="0" err="1">
                <a:solidFill>
                  <a:srgbClr val="1B1B1B"/>
                </a:solidFill>
                <a:effectLst/>
                <a:latin typeface="Source Sans Pro Web"/>
              </a:rPr>
              <a:t>doi</a:t>
            </a:r>
            <a:r>
              <a:rPr lang="en-US" sz="1000" b="0" i="0" dirty="0">
                <a:solidFill>
                  <a:srgbClr val="1B1B1B"/>
                </a:solidFill>
                <a:effectLst/>
                <a:latin typeface="Source Sans Pro Web"/>
              </a:rPr>
              <a:t>: </a:t>
            </a:r>
            <a:r>
              <a:rPr lang="en-US" sz="1000" b="0" i="0" u="sng" dirty="0">
                <a:solidFill>
                  <a:srgbClr val="005EA2"/>
                </a:solidFill>
                <a:effectLst/>
                <a:latin typeface="Source Sans Pro Web"/>
                <a:hlinkClick r:id="rId2"/>
              </a:rPr>
              <a:t>10.1001/jamapediatrics.2020.5218</a:t>
            </a:r>
            <a:endParaRPr lang="en-US" sz="1000" dirty="0"/>
          </a:p>
        </p:txBody>
      </p:sp>
    </p:spTree>
    <p:extLst>
      <p:ext uri="{BB962C8B-B14F-4D97-AF65-F5344CB8AC3E}">
        <p14:creationId xmlns:p14="http://schemas.microsoft.com/office/powerpoint/2010/main" val="19764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CB8C-979B-B82E-6336-5164BF78EAF3}"/>
              </a:ext>
            </a:extLst>
          </p:cNvPr>
          <p:cNvSpPr>
            <a:spLocks noGrp="1"/>
          </p:cNvSpPr>
          <p:nvPr>
            <p:ph type="title"/>
          </p:nvPr>
        </p:nvSpPr>
        <p:spPr/>
        <p:txBody>
          <a:bodyPr/>
          <a:lstStyle/>
          <a:p>
            <a:r>
              <a:rPr lang="en-US" dirty="0"/>
              <a:t>Effectiveness of Patient Navigation During Transition To Adult Care</a:t>
            </a:r>
          </a:p>
        </p:txBody>
      </p:sp>
      <p:pic>
        <p:nvPicPr>
          <p:cNvPr id="6" name="Content Placeholder 5" descr="A qr code with a random pattern&#10;&#10;Description automatically generated">
            <a:extLst>
              <a:ext uri="{FF2B5EF4-FFF2-40B4-BE49-F238E27FC236}">
                <a16:creationId xmlns:a16="http://schemas.microsoft.com/office/drawing/2014/main" id="{9F35B61B-292F-ADDE-7A9E-28F22D7F7E69}"/>
              </a:ext>
            </a:extLst>
          </p:cNvPr>
          <p:cNvPicPr>
            <a:picLocks noGrp="1" noChangeAspect="1"/>
          </p:cNvPicPr>
          <p:nvPr>
            <p:ph idx="1"/>
          </p:nvPr>
        </p:nvPicPr>
        <p:blipFill>
          <a:blip r:embed="rId2"/>
          <a:stretch>
            <a:fillRect/>
          </a:stretch>
        </p:blipFill>
        <p:spPr>
          <a:xfrm>
            <a:off x="3920331" y="1825625"/>
            <a:ext cx="4351338" cy="4351338"/>
          </a:xfrm>
        </p:spPr>
      </p:pic>
      <p:sp>
        <p:nvSpPr>
          <p:cNvPr id="7" name="TextBox 6">
            <a:extLst>
              <a:ext uri="{FF2B5EF4-FFF2-40B4-BE49-F238E27FC236}">
                <a16:creationId xmlns:a16="http://schemas.microsoft.com/office/drawing/2014/main" id="{E4C6CF39-E4EC-292C-361F-30AA9E0285ED}"/>
              </a:ext>
            </a:extLst>
          </p:cNvPr>
          <p:cNvSpPr txBox="1"/>
          <p:nvPr/>
        </p:nvSpPr>
        <p:spPr>
          <a:xfrm>
            <a:off x="5233427" y="6501823"/>
            <a:ext cx="10137422" cy="400110"/>
          </a:xfrm>
          <a:prstGeom prst="rect">
            <a:avLst/>
          </a:prstGeom>
          <a:noFill/>
        </p:spPr>
        <p:txBody>
          <a:bodyPr wrap="square">
            <a:spAutoFit/>
          </a:bodyPr>
          <a:lstStyle/>
          <a:p>
            <a:pPr algn="l"/>
            <a:r>
              <a:rPr lang="en-US" sz="1000" dirty="0"/>
              <a:t>Samuel et al </a:t>
            </a:r>
            <a:r>
              <a:rPr lang="en-US" sz="1000" b="1" i="0" dirty="0">
                <a:solidFill>
                  <a:srgbClr val="333333"/>
                </a:solidFill>
                <a:effectLst/>
                <a:latin typeface="Guardian TextSans Web"/>
              </a:rPr>
              <a:t>JAMA </a:t>
            </a:r>
            <a:r>
              <a:rPr lang="en-US" sz="1000" b="1" i="0" dirty="0" err="1">
                <a:solidFill>
                  <a:srgbClr val="333333"/>
                </a:solidFill>
                <a:effectLst/>
                <a:latin typeface="Guardian TextSans Web"/>
              </a:rPr>
              <a:t>Pediatr</a:t>
            </a:r>
            <a:r>
              <a:rPr lang="en-US" sz="1000" b="1" dirty="0">
                <a:solidFill>
                  <a:srgbClr val="333333"/>
                </a:solidFill>
                <a:latin typeface="Guardian TextSans Web"/>
              </a:rPr>
              <a:t>. </a:t>
            </a:r>
            <a:r>
              <a:rPr lang="en-US" sz="1000" b="1" i="0" dirty="0">
                <a:solidFill>
                  <a:srgbClr val="333333"/>
                </a:solidFill>
                <a:effectLst/>
                <a:latin typeface="Guardian TextSans Web"/>
              </a:rPr>
              <a:t>Published Online: February 10, 2025 </a:t>
            </a:r>
            <a:r>
              <a:rPr lang="en-US" sz="1000" b="0" i="0" dirty="0">
                <a:solidFill>
                  <a:srgbClr val="333333"/>
                </a:solidFill>
                <a:effectLst/>
                <a:latin typeface="Guardian TextSans Web"/>
              </a:rPr>
              <a:t>2025;179;(4):375-382. doi:10.1001/jamapediatrics.2024.6192</a:t>
            </a:r>
          </a:p>
          <a:p>
            <a:pPr algn="l"/>
            <a:endParaRPr lang="en-US" sz="1000" dirty="0"/>
          </a:p>
        </p:txBody>
      </p:sp>
    </p:spTree>
    <p:extLst>
      <p:ext uri="{BB962C8B-B14F-4D97-AF65-F5344CB8AC3E}">
        <p14:creationId xmlns:p14="http://schemas.microsoft.com/office/powerpoint/2010/main" val="1980106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770</Words>
  <Application>Microsoft Macintosh PowerPoint</Application>
  <PresentationFormat>Widescreen</PresentationFormat>
  <Paragraphs>67</Paragraphs>
  <Slides>13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Calibri</vt:lpstr>
      <vt:lpstr>Calibri Light</vt:lpstr>
      <vt:lpstr>Cambria</vt:lpstr>
      <vt:lpstr>Guardian TextSans Web</vt:lpstr>
      <vt:lpstr>Open Sans</vt:lpstr>
      <vt:lpstr>Segoe UI</vt:lpstr>
      <vt:lpstr>Source Sans Pro Web</vt:lpstr>
      <vt:lpstr>system-ui</vt:lpstr>
      <vt:lpstr>Times New Roman</vt:lpstr>
      <vt:lpstr>Wingdings</vt:lpstr>
      <vt:lpstr>Office Theme</vt:lpstr>
      <vt:lpstr>Patient Navigators</vt:lpstr>
      <vt:lpstr>Disclosures</vt:lpstr>
      <vt:lpstr>What is a patient navigator? </vt:lpstr>
      <vt:lpstr>CDC says….</vt:lpstr>
      <vt:lpstr>Who can be a patient navigator? </vt:lpstr>
      <vt:lpstr>PowerPoint Presentation</vt:lpstr>
      <vt:lpstr>Data supporting patient navigators</vt:lpstr>
      <vt:lpstr>Patient Navigators in IDD care</vt:lpstr>
      <vt:lpstr>Effectiveness of Patient Navigation During Transition To Adult Care</vt:lpstr>
      <vt:lpstr>Patient Navigation in Pediatric Complex Care and Transition to Adult Health Care</vt:lpstr>
      <vt:lpstr>PowerPoint Presentation</vt:lpstr>
      <vt:lpstr>Case – assist this patient in transition to adult care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Navigators</dc:title>
  <dc:creator>Kemere, Kathryn Jordan</dc:creator>
  <cp:lastModifiedBy>Jordan Kemere</cp:lastModifiedBy>
  <cp:revision>5</cp:revision>
  <dcterms:created xsi:type="dcterms:W3CDTF">2023-10-20T12:56:41Z</dcterms:created>
  <dcterms:modified xsi:type="dcterms:W3CDTF">2025-09-09T18:47:44Z</dcterms:modified>
</cp:coreProperties>
</file>