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1" r:id="rId3"/>
    <p:sldId id="257" r:id="rId4"/>
    <p:sldId id="263" r:id="rId5"/>
    <p:sldId id="258" r:id="rId6"/>
    <p:sldId id="267" r:id="rId7"/>
    <p:sldId id="259" r:id="rId8"/>
    <p:sldId id="265" r:id="rId9"/>
    <p:sldId id="268" r:id="rId10"/>
    <p:sldId id="260" r:id="rId11"/>
    <p:sldId id="264" r:id="rId12"/>
    <p:sldId id="269" r:id="rId13"/>
    <p:sldId id="261" r:id="rId14"/>
    <p:sldId id="262" r:id="rId15"/>
    <p:sldId id="270" r:id="rId16"/>
    <p:sldId id="26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9BDA91-2632-0233-9AFB-122BCDCDBC3A}" v="12" dt="2025-09-24T16:35:52.1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6327"/>
  </p:normalViewPr>
  <p:slideViewPr>
    <p:cSldViewPr snapToGrid="0">
      <p:cViewPr varScale="1">
        <p:scale>
          <a:sx n="118" d="100"/>
          <a:sy n="118" d="100"/>
        </p:scale>
        <p:origin x="216" y="4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mere, Kathryn Jordan" userId="S::kemere@bcm.edu::12130c81-7ee6-4695-bfae-498d92b870cf" providerId="AD" clId="Web-{709BDA91-2632-0233-9AFB-122BCDCDBC3A}"/>
    <pc:docChg chg="modSld">
      <pc:chgData name="Kemere, Kathryn Jordan" userId="S::kemere@bcm.edu::12130c81-7ee6-4695-bfae-498d92b870cf" providerId="AD" clId="Web-{709BDA91-2632-0233-9AFB-122BCDCDBC3A}" dt="2025-09-24T16:35:50.963" v="9" actId="20577"/>
      <pc:docMkLst>
        <pc:docMk/>
      </pc:docMkLst>
      <pc:sldChg chg="modSp">
        <pc:chgData name="Kemere, Kathryn Jordan" userId="S::kemere@bcm.edu::12130c81-7ee6-4695-bfae-498d92b870cf" providerId="AD" clId="Web-{709BDA91-2632-0233-9AFB-122BCDCDBC3A}" dt="2025-09-24T16:35:50.963" v="9" actId="20577"/>
        <pc:sldMkLst>
          <pc:docMk/>
          <pc:sldMk cId="3431601124" sldId="271"/>
        </pc:sldMkLst>
        <pc:spChg chg="mod">
          <ac:chgData name="Kemere, Kathryn Jordan" userId="S::kemere@bcm.edu::12130c81-7ee6-4695-bfae-498d92b870cf" providerId="AD" clId="Web-{709BDA91-2632-0233-9AFB-122BCDCDBC3A}" dt="2025-09-24T16:35:45.525" v="7" actId="20577"/>
          <ac:spMkLst>
            <pc:docMk/>
            <pc:sldMk cId="3431601124" sldId="271"/>
            <ac:spMk id="2" creationId="{2151207B-C66A-DA1F-E033-94C10D0EA3FE}"/>
          </ac:spMkLst>
        </pc:spChg>
        <pc:spChg chg="mod">
          <ac:chgData name="Kemere, Kathryn Jordan" userId="S::kemere@bcm.edu::12130c81-7ee6-4695-bfae-498d92b870cf" providerId="AD" clId="Web-{709BDA91-2632-0233-9AFB-122BCDCDBC3A}" dt="2025-09-24T16:35:50.963" v="9" actId="20577"/>
          <ac:spMkLst>
            <pc:docMk/>
            <pc:sldMk cId="3431601124" sldId="271"/>
            <ac:spMk id="3" creationId="{DF53378F-2430-E727-C7B0-7844BD4F8A8C}"/>
          </ac:spMkLst>
        </pc:spChg>
      </pc:sldChg>
    </pc:docChg>
  </pc:docChgLst>
  <pc:docChgLst>
    <pc:chgData clId="Web-{709BDA91-2632-0233-9AFB-122BCDCDBC3A}"/>
    <pc:docChg chg="addSld">
      <pc:chgData name="" userId="" providerId="" clId="Web-{709BDA91-2632-0233-9AFB-122BCDCDBC3A}" dt="2025-09-24T16:35:34.962" v="0"/>
      <pc:docMkLst>
        <pc:docMk/>
      </pc:docMkLst>
      <pc:sldChg chg="new">
        <pc:chgData name="" userId="" providerId="" clId="Web-{709BDA91-2632-0233-9AFB-122BCDCDBC3A}" dt="2025-09-24T16:35:34.962" v="0"/>
        <pc:sldMkLst>
          <pc:docMk/>
          <pc:sldMk cId="3431601124" sldId="27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9/24/2025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9/24/2025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9/24/2025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9/24/2025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9/24/2025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9/24/2025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9/24/2025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9/24/2025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9/24/2025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9/24/2025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9/24/2025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9/24/2025</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C38C329-05C1-44E0-942C-D7A60A7F2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A40E99DB-69B1-42D9-9A2E-A196302E0CA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4" name="Rectangle 13">
            <a:extLst>
              <a:ext uri="{FF2B5EF4-FFF2-40B4-BE49-F238E27FC236}">
                <a16:creationId xmlns:a16="http://schemas.microsoft.com/office/drawing/2014/main" id="{60DFF115-119D-479E-9D15-475C470266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solidFill>
            <a:schemeClr val="accent6">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A98F3A3-687B-4002-93F2-58E8590DC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27A1367E-049C-45E5-9C32-CC32DCEAEF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4174" y="0"/>
            <a:ext cx="9590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Title 3">
            <a:extLst>
              <a:ext uri="{FF2B5EF4-FFF2-40B4-BE49-F238E27FC236}">
                <a16:creationId xmlns:a16="http://schemas.microsoft.com/office/drawing/2014/main" id="{810AEF0F-AF98-6BDC-8BD2-AE9A78E23C79}"/>
              </a:ext>
            </a:extLst>
          </p:cNvPr>
          <p:cNvSpPr>
            <a:spLocks noGrp="1"/>
          </p:cNvSpPr>
          <p:nvPr>
            <p:ph type="ctrTitle"/>
          </p:nvPr>
        </p:nvSpPr>
        <p:spPr>
          <a:xfrm>
            <a:off x="1330284" y="487443"/>
            <a:ext cx="8513100" cy="5117852"/>
          </a:xfrm>
        </p:spPr>
        <p:txBody>
          <a:bodyPr anchor="ctr">
            <a:normAutofit/>
          </a:bodyPr>
          <a:lstStyle/>
          <a:p>
            <a:pPr algn="l"/>
            <a:r>
              <a:rPr lang="en-US" sz="8800"/>
              <a:t>Patient &amp;</a:t>
            </a:r>
            <a:br>
              <a:rPr lang="en-US" sz="8800"/>
            </a:br>
            <a:r>
              <a:rPr lang="en-US" sz="8800"/>
              <a:t>Healthcare team</a:t>
            </a:r>
            <a:br>
              <a:rPr lang="en-US" sz="8800"/>
            </a:br>
            <a:r>
              <a:rPr lang="en-US" sz="8800"/>
              <a:t>Relationship</a:t>
            </a:r>
            <a:endParaRPr lang="en-US" sz="8800" dirty="0"/>
          </a:p>
        </p:txBody>
      </p:sp>
      <p:sp>
        <p:nvSpPr>
          <p:cNvPr id="5" name="Subtitle 4">
            <a:extLst>
              <a:ext uri="{FF2B5EF4-FFF2-40B4-BE49-F238E27FC236}">
                <a16:creationId xmlns:a16="http://schemas.microsoft.com/office/drawing/2014/main" id="{4F37C31E-8189-3AE5-E387-F37644BD8F42}"/>
              </a:ext>
            </a:extLst>
          </p:cNvPr>
          <p:cNvSpPr>
            <a:spLocks noGrp="1"/>
          </p:cNvSpPr>
          <p:nvPr>
            <p:ph type="subTitle" idx="1"/>
          </p:nvPr>
        </p:nvSpPr>
        <p:spPr>
          <a:xfrm>
            <a:off x="2829661" y="5657222"/>
            <a:ext cx="7400781" cy="923030"/>
          </a:xfrm>
        </p:spPr>
        <p:txBody>
          <a:bodyPr anchor="b">
            <a:normAutofit fontScale="92500" lnSpcReduction="20000"/>
          </a:bodyPr>
          <a:lstStyle/>
          <a:p>
            <a:r>
              <a:rPr lang="en-US" sz="2400" dirty="0"/>
              <a:t>Angela “Angie” Panzica, LMSW</a:t>
            </a:r>
          </a:p>
          <a:p>
            <a:r>
              <a:rPr lang="en-US" sz="2400" dirty="0"/>
              <a:t>Elisha Acosta, MD</a:t>
            </a:r>
          </a:p>
        </p:txBody>
      </p:sp>
      <p:sp>
        <p:nvSpPr>
          <p:cNvPr id="20" name="Rectangle 19">
            <a:extLst>
              <a:ext uri="{FF2B5EF4-FFF2-40B4-BE49-F238E27FC236}">
                <a16:creationId xmlns:a16="http://schemas.microsoft.com/office/drawing/2014/main" id="{7E1CAA8C-D8F1-4D3B-87B4-4B17F3E28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45674" y="0"/>
            <a:ext cx="27432" cy="6858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100112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FE59B-45FF-F359-1090-A725EAF352D3}"/>
              </a:ext>
            </a:extLst>
          </p:cNvPr>
          <p:cNvSpPr>
            <a:spLocks noGrp="1"/>
          </p:cNvSpPr>
          <p:nvPr>
            <p:ph type="title"/>
          </p:nvPr>
        </p:nvSpPr>
        <p:spPr/>
        <p:txBody>
          <a:bodyPr/>
          <a:lstStyle/>
          <a:p>
            <a:r>
              <a:rPr lang="en-US" dirty="0"/>
              <a:t>Physical Contact</a:t>
            </a:r>
          </a:p>
        </p:txBody>
      </p:sp>
      <p:sp>
        <p:nvSpPr>
          <p:cNvPr id="3" name="Content Placeholder 2">
            <a:extLst>
              <a:ext uri="{FF2B5EF4-FFF2-40B4-BE49-F238E27FC236}">
                <a16:creationId xmlns:a16="http://schemas.microsoft.com/office/drawing/2014/main" id="{871DC95A-2990-31E8-4DBE-561ADF06CB3C}"/>
              </a:ext>
            </a:extLst>
          </p:cNvPr>
          <p:cNvSpPr>
            <a:spLocks noGrp="1"/>
          </p:cNvSpPr>
          <p:nvPr>
            <p:ph idx="1"/>
          </p:nvPr>
        </p:nvSpPr>
        <p:spPr/>
        <p:txBody>
          <a:bodyPr/>
          <a:lstStyle/>
          <a:p>
            <a:r>
              <a:rPr lang="en-US" dirty="0"/>
              <a:t>Dr. Rosa Driver, an intern working at her continuity clinic, has developed good rapport over the last with an older patient she seen every 6-8 weeks over the last year while they worked to improve the patient’s diabetes control. Finally, about 10 months after they’d first met, Mr. Santos’ HbA1c comes back at goal. He flashes a big smile and says, “Doc, I’d love to give you a big hug in thanks!”</a:t>
            </a:r>
          </a:p>
        </p:txBody>
      </p:sp>
    </p:spTree>
    <p:extLst>
      <p:ext uri="{BB962C8B-B14F-4D97-AF65-F5344CB8AC3E}">
        <p14:creationId xmlns:p14="http://schemas.microsoft.com/office/powerpoint/2010/main" val="863713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22F0272-3878-4604-AA91-01CA8F08DEF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1" name="Picture 10">
            <a:extLst>
              <a:ext uri="{FF2B5EF4-FFF2-40B4-BE49-F238E27FC236}">
                <a16:creationId xmlns:a16="http://schemas.microsoft.com/office/drawing/2014/main" id="{1F60EAEC-22E3-4448-8F0A-9ADAA793A95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3" name="Rectangle 12">
            <a:extLst>
              <a:ext uri="{FF2B5EF4-FFF2-40B4-BE49-F238E27FC236}">
                <a16:creationId xmlns:a16="http://schemas.microsoft.com/office/drawing/2014/main" id="{355E0F90-3FFF-4E04-B3C8-3C969A415D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EC63A4EF-A033-4ED0-9EB6-6E1A8D264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964965EE-80F2-417F-9652-5BFF14DA7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18">
            <a:extLst>
              <a:ext uri="{FF2B5EF4-FFF2-40B4-BE49-F238E27FC236}">
                <a16:creationId xmlns:a16="http://schemas.microsoft.com/office/drawing/2014/main" id="{AA3C9611-CFD7-4C23-A8F2-00E7865A5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1" name="Rectangle 20">
            <a:extLst>
              <a:ext uri="{FF2B5EF4-FFF2-40B4-BE49-F238E27FC236}">
                <a16:creationId xmlns:a16="http://schemas.microsoft.com/office/drawing/2014/main" id="{71E1850B-81EE-4905-9A6F-BDF593EC7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479" y="0"/>
            <a:ext cx="10372316"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4" name="Content Placeholder 3">
            <a:extLst>
              <a:ext uri="{FF2B5EF4-FFF2-40B4-BE49-F238E27FC236}">
                <a16:creationId xmlns:a16="http://schemas.microsoft.com/office/drawing/2014/main" id="{0F402590-401F-400C-0BF9-C8DD35CD4D42}"/>
              </a:ext>
            </a:extLst>
          </p:cNvPr>
          <p:cNvPicPr>
            <a:picLocks noGrp="1" noChangeAspect="1"/>
          </p:cNvPicPr>
          <p:nvPr>
            <p:ph idx="1"/>
          </p:nvPr>
        </p:nvPicPr>
        <p:blipFill>
          <a:blip r:embed="rId5"/>
          <a:stretch>
            <a:fillRect/>
          </a:stretch>
        </p:blipFill>
        <p:spPr>
          <a:xfrm>
            <a:off x="1905489" y="326017"/>
            <a:ext cx="8565861" cy="6210250"/>
          </a:xfrm>
          <a:prstGeom prst="rect">
            <a:avLst/>
          </a:prstGeom>
        </p:spPr>
      </p:pic>
      <p:sp>
        <p:nvSpPr>
          <p:cNvPr id="23" name="Rectangle 22">
            <a:extLst>
              <a:ext uri="{FF2B5EF4-FFF2-40B4-BE49-F238E27FC236}">
                <a16:creationId xmlns:a16="http://schemas.microsoft.com/office/drawing/2014/main" id="{FA250539-5364-4CFC-82C6-D791BC0C8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28173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C2739-1B27-2B23-39F8-BCAC0E2AA1A1}"/>
              </a:ext>
            </a:extLst>
          </p:cNvPr>
          <p:cNvSpPr>
            <a:spLocks noGrp="1"/>
          </p:cNvSpPr>
          <p:nvPr>
            <p:ph type="title"/>
          </p:nvPr>
        </p:nvSpPr>
        <p:spPr/>
        <p:txBody>
          <a:bodyPr/>
          <a:lstStyle/>
          <a:p>
            <a:r>
              <a:rPr lang="en-US" dirty="0"/>
              <a:t>Highlights</a:t>
            </a:r>
          </a:p>
        </p:txBody>
      </p:sp>
      <p:sp>
        <p:nvSpPr>
          <p:cNvPr id="3" name="Content Placeholder 2">
            <a:extLst>
              <a:ext uri="{FF2B5EF4-FFF2-40B4-BE49-F238E27FC236}">
                <a16:creationId xmlns:a16="http://schemas.microsoft.com/office/drawing/2014/main" id="{01FDA6D8-348B-7BF3-3940-632E42644A1D}"/>
              </a:ext>
            </a:extLst>
          </p:cNvPr>
          <p:cNvSpPr>
            <a:spLocks noGrp="1"/>
          </p:cNvSpPr>
          <p:nvPr>
            <p:ph idx="1"/>
          </p:nvPr>
        </p:nvSpPr>
        <p:spPr/>
        <p:txBody>
          <a:bodyPr/>
          <a:lstStyle/>
          <a:p>
            <a:r>
              <a:rPr lang="en-US" dirty="0"/>
              <a:t>Situation important – patient/client initiation a consideration, asking</a:t>
            </a:r>
          </a:p>
          <a:p>
            <a:r>
              <a:rPr lang="en-US" dirty="0"/>
              <a:t>Power differential important</a:t>
            </a:r>
          </a:p>
          <a:p>
            <a:r>
              <a:rPr lang="en-US" dirty="0"/>
              <a:t>Absolute no: sexual contact</a:t>
            </a:r>
          </a:p>
          <a:p>
            <a:endParaRPr lang="en-US" dirty="0"/>
          </a:p>
        </p:txBody>
      </p:sp>
    </p:spTree>
    <p:extLst>
      <p:ext uri="{BB962C8B-B14F-4D97-AF65-F5344CB8AC3E}">
        <p14:creationId xmlns:p14="http://schemas.microsoft.com/office/powerpoint/2010/main" val="2321412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E1028-2006-EE12-4D3C-EB4C7126BB36}"/>
              </a:ext>
            </a:extLst>
          </p:cNvPr>
          <p:cNvSpPr>
            <a:spLocks noGrp="1"/>
          </p:cNvSpPr>
          <p:nvPr>
            <p:ph type="title"/>
          </p:nvPr>
        </p:nvSpPr>
        <p:spPr/>
        <p:txBody>
          <a:bodyPr/>
          <a:lstStyle/>
          <a:p>
            <a:r>
              <a:rPr lang="en-US" dirty="0"/>
              <a:t>Gifts/Money</a:t>
            </a:r>
          </a:p>
        </p:txBody>
      </p:sp>
      <p:sp>
        <p:nvSpPr>
          <p:cNvPr id="3" name="Content Placeholder 2">
            <a:extLst>
              <a:ext uri="{FF2B5EF4-FFF2-40B4-BE49-F238E27FC236}">
                <a16:creationId xmlns:a16="http://schemas.microsoft.com/office/drawing/2014/main" id="{F6103952-77D5-2665-5A9A-B9A921761BF4}"/>
              </a:ext>
            </a:extLst>
          </p:cNvPr>
          <p:cNvSpPr>
            <a:spLocks noGrp="1"/>
          </p:cNvSpPr>
          <p:nvPr>
            <p:ph idx="1"/>
          </p:nvPr>
        </p:nvSpPr>
        <p:spPr/>
        <p:txBody>
          <a:bodyPr/>
          <a:lstStyle/>
          <a:p>
            <a:r>
              <a:rPr lang="en-US" dirty="0"/>
              <a:t>Tamara Stevens is a 40yo woman with a rare genetic condition that requires several costly medications. She is a single mom whose sole source of income is SSI from disability. On recent testing her PCP discovered she was deficient in Vitamin B12 and asked Tamara to start an over the counter B12 supplement. She reports she is unable to afford this supplement and her insurance (Medicaid) will not cover it because it is an over the counter medicine. Tamara’s PCP gives her $20 to cover the cost of the supplement for 2 months. </a:t>
            </a:r>
          </a:p>
        </p:txBody>
      </p:sp>
    </p:spTree>
    <p:extLst>
      <p:ext uri="{BB962C8B-B14F-4D97-AF65-F5344CB8AC3E}">
        <p14:creationId xmlns:p14="http://schemas.microsoft.com/office/powerpoint/2010/main" val="1767676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22F0272-3878-4604-AA91-01CA8F08DEF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1" name="Picture 10">
            <a:extLst>
              <a:ext uri="{FF2B5EF4-FFF2-40B4-BE49-F238E27FC236}">
                <a16:creationId xmlns:a16="http://schemas.microsoft.com/office/drawing/2014/main" id="{1F60EAEC-22E3-4448-8F0A-9ADAA793A95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3" name="Rectangle 12">
            <a:extLst>
              <a:ext uri="{FF2B5EF4-FFF2-40B4-BE49-F238E27FC236}">
                <a16:creationId xmlns:a16="http://schemas.microsoft.com/office/drawing/2014/main" id="{355E0F90-3FFF-4E04-B3C8-3C969A415D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EC63A4EF-A033-4ED0-9EB6-6E1A8D264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964965EE-80F2-417F-9652-5BFF14DA7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18">
            <a:extLst>
              <a:ext uri="{FF2B5EF4-FFF2-40B4-BE49-F238E27FC236}">
                <a16:creationId xmlns:a16="http://schemas.microsoft.com/office/drawing/2014/main" id="{AA3C9611-CFD7-4C23-A8F2-00E7865A5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4" name="Content Placeholder 3">
            <a:extLst>
              <a:ext uri="{FF2B5EF4-FFF2-40B4-BE49-F238E27FC236}">
                <a16:creationId xmlns:a16="http://schemas.microsoft.com/office/drawing/2014/main" id="{07DCE252-6EE3-7462-34BD-4657E1BA60AD}"/>
              </a:ext>
            </a:extLst>
          </p:cNvPr>
          <p:cNvPicPr>
            <a:picLocks noGrp="1" noChangeAspect="1"/>
          </p:cNvPicPr>
          <p:nvPr>
            <p:ph idx="1"/>
          </p:nvPr>
        </p:nvPicPr>
        <p:blipFill>
          <a:blip r:embed="rId5"/>
          <a:stretch>
            <a:fillRect/>
          </a:stretch>
        </p:blipFill>
        <p:spPr>
          <a:xfrm>
            <a:off x="3316180" y="326017"/>
            <a:ext cx="5744480" cy="6210250"/>
          </a:xfrm>
          <a:prstGeom prst="rect">
            <a:avLst/>
          </a:prstGeom>
        </p:spPr>
      </p:pic>
    </p:spTree>
    <p:extLst>
      <p:ext uri="{BB962C8B-B14F-4D97-AF65-F5344CB8AC3E}">
        <p14:creationId xmlns:p14="http://schemas.microsoft.com/office/powerpoint/2010/main" val="646873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E5E8A-796B-5490-036C-EC3802C7EF45}"/>
              </a:ext>
            </a:extLst>
          </p:cNvPr>
          <p:cNvSpPr>
            <a:spLocks noGrp="1"/>
          </p:cNvSpPr>
          <p:nvPr>
            <p:ph type="title"/>
          </p:nvPr>
        </p:nvSpPr>
        <p:spPr/>
        <p:txBody>
          <a:bodyPr/>
          <a:lstStyle/>
          <a:p>
            <a:r>
              <a:rPr lang="en-US" dirty="0"/>
              <a:t>Highlights</a:t>
            </a:r>
          </a:p>
        </p:txBody>
      </p:sp>
      <p:sp>
        <p:nvSpPr>
          <p:cNvPr id="3" name="Content Placeholder 2">
            <a:extLst>
              <a:ext uri="{FF2B5EF4-FFF2-40B4-BE49-F238E27FC236}">
                <a16:creationId xmlns:a16="http://schemas.microsoft.com/office/drawing/2014/main" id="{B2372560-B855-7998-A551-C73A2049FF3F}"/>
              </a:ext>
            </a:extLst>
          </p:cNvPr>
          <p:cNvSpPr>
            <a:spLocks noGrp="1"/>
          </p:cNvSpPr>
          <p:nvPr>
            <p:ph idx="1"/>
          </p:nvPr>
        </p:nvSpPr>
        <p:spPr/>
        <p:txBody>
          <a:bodyPr/>
          <a:lstStyle/>
          <a:p>
            <a:r>
              <a:rPr lang="en-US" dirty="0"/>
              <a:t>Expectations – for this patient/physician relation and others</a:t>
            </a:r>
          </a:p>
          <a:p>
            <a:r>
              <a:rPr lang="en-US" dirty="0"/>
              <a:t>Limitations</a:t>
            </a:r>
          </a:p>
        </p:txBody>
      </p:sp>
    </p:spTree>
    <p:extLst>
      <p:ext uri="{BB962C8B-B14F-4D97-AF65-F5344CB8AC3E}">
        <p14:creationId xmlns:p14="http://schemas.microsoft.com/office/powerpoint/2010/main" val="1547867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58C71-ABC1-043B-6E9E-E579E672B81F}"/>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FF13FBC6-92F3-F4C3-3D7B-89915A493F4B}"/>
              </a:ext>
            </a:extLst>
          </p:cNvPr>
          <p:cNvSpPr>
            <a:spLocks noGrp="1"/>
          </p:cNvSpPr>
          <p:nvPr>
            <p:ph idx="1"/>
          </p:nvPr>
        </p:nvSpPr>
        <p:spPr/>
        <p:txBody>
          <a:bodyPr/>
          <a:lstStyle/>
          <a:p>
            <a:r>
              <a:rPr lang="en-US" dirty="0"/>
              <a:t>Boundaries are important for patient and physician safety</a:t>
            </a:r>
          </a:p>
          <a:p>
            <a:r>
              <a:rPr lang="en-US" dirty="0"/>
              <a:t>Any concerns or surprises regarding the discussion today?</a:t>
            </a:r>
          </a:p>
        </p:txBody>
      </p:sp>
    </p:spTree>
    <p:extLst>
      <p:ext uri="{BB962C8B-B14F-4D97-AF65-F5344CB8AC3E}">
        <p14:creationId xmlns:p14="http://schemas.microsoft.com/office/powerpoint/2010/main" val="114399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1207B-C66A-DA1F-E033-94C10D0EA3FE}"/>
              </a:ext>
            </a:extLst>
          </p:cNvPr>
          <p:cNvSpPr>
            <a:spLocks noGrp="1"/>
          </p:cNvSpPr>
          <p:nvPr>
            <p:ph type="title"/>
          </p:nvPr>
        </p:nvSpPr>
        <p:spPr/>
        <p:txBody>
          <a:bodyPr/>
          <a:lstStyle/>
          <a:p>
            <a:r>
              <a:rPr lang="en-US" dirty="0">
                <a:cs typeface="Arial"/>
              </a:rPr>
              <a:t>Funding Disclaimer</a:t>
            </a:r>
            <a:endParaRPr lang="en-US" dirty="0"/>
          </a:p>
        </p:txBody>
      </p:sp>
      <p:sp>
        <p:nvSpPr>
          <p:cNvPr id="3" name="Content Placeholder 2">
            <a:extLst>
              <a:ext uri="{FF2B5EF4-FFF2-40B4-BE49-F238E27FC236}">
                <a16:creationId xmlns:a16="http://schemas.microsoft.com/office/drawing/2014/main" id="{DF53378F-2430-E727-C7B0-7844BD4F8A8C}"/>
              </a:ext>
            </a:extLst>
          </p:cNvPr>
          <p:cNvSpPr>
            <a:spLocks noGrp="1"/>
          </p:cNvSpPr>
          <p:nvPr>
            <p:ph idx="1"/>
          </p:nvPr>
        </p:nvSpPr>
        <p:spPr/>
        <p:txBody>
          <a:bodyPr/>
          <a:lstStyle/>
          <a:p>
            <a:pPr marL="344170" indent="-344170">
              <a:lnSpc>
                <a:spcPct val="100000"/>
              </a:lnSpc>
              <a:spcBef>
                <a:spcPts val="0"/>
              </a:spcBef>
              <a:spcAft>
                <a:spcPts val="0"/>
              </a:spcAft>
            </a:pPr>
            <a:r>
              <a:rPr lang="en" sz="3200" b="1">
                <a:latin typeface="Raleway"/>
              </a:rPr>
              <a:t>Disclosures: </a:t>
            </a:r>
            <a:endParaRPr lang="en-US" sz="3200">
              <a:solidFill>
                <a:srgbClr val="F46524"/>
              </a:solidFill>
              <a:latin typeface="Raleway"/>
            </a:endParaRPr>
          </a:p>
          <a:p>
            <a:pPr marL="344170" indent="-344170">
              <a:lnSpc>
                <a:spcPct val="100000"/>
              </a:lnSpc>
              <a:spcBef>
                <a:spcPts val="0"/>
              </a:spcBef>
              <a:spcAft>
                <a:spcPts val="0"/>
              </a:spcAft>
            </a:pPr>
            <a:endParaRPr lang="en-US" dirty="0">
              <a:solidFill>
                <a:srgbClr val="F46524"/>
              </a:solidFill>
              <a:latin typeface="Raleway"/>
            </a:endParaRPr>
          </a:p>
          <a:p>
            <a:pPr marL="344170" indent="-344170">
              <a:lnSpc>
                <a:spcPct val="100000"/>
              </a:lnSpc>
              <a:spcBef>
                <a:spcPts val="0"/>
              </a:spcBef>
              <a:spcAft>
                <a:spcPts val="0"/>
              </a:spcAft>
            </a:pPr>
            <a:r>
              <a:rPr lang="en" b="1" dirty="0">
                <a:latin typeface="Raleway"/>
              </a:rPr>
              <a:t>This work is supported by the Texas Council for Developmental Disabilities through a grant from the U.S. Administration for Community Living (ACL), Department of Health and Human Services (HHS), Washington, D.C. 20201, with a 100% federal funding award totaling $6,121,860. Council efforts are those of the grantee and do not necessarily represent the official views of nor are endorsed by ACL, HHS, or the U.S. government.</a:t>
            </a:r>
            <a:endParaRPr lang="en-US" dirty="0"/>
          </a:p>
        </p:txBody>
      </p:sp>
    </p:spTree>
    <p:extLst>
      <p:ext uri="{BB962C8B-B14F-4D97-AF65-F5344CB8AC3E}">
        <p14:creationId xmlns:p14="http://schemas.microsoft.com/office/powerpoint/2010/main" val="3431601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C122F-CCFA-5C04-2C8A-B185A7186D2B}"/>
              </a:ext>
            </a:extLst>
          </p:cNvPr>
          <p:cNvSpPr>
            <a:spLocks noGrp="1"/>
          </p:cNvSpPr>
          <p:nvPr>
            <p:ph type="title"/>
          </p:nvPr>
        </p:nvSpPr>
        <p:spPr/>
        <p:txBody>
          <a:bodyPr/>
          <a:lstStyle/>
          <a:p>
            <a:r>
              <a:rPr lang="en-US" dirty="0"/>
              <a:t>Language</a:t>
            </a:r>
          </a:p>
        </p:txBody>
      </p:sp>
      <p:sp>
        <p:nvSpPr>
          <p:cNvPr id="3" name="Content Placeholder 2">
            <a:extLst>
              <a:ext uri="{FF2B5EF4-FFF2-40B4-BE49-F238E27FC236}">
                <a16:creationId xmlns:a16="http://schemas.microsoft.com/office/drawing/2014/main" id="{C91243DB-8D8B-B664-EF82-57A3EA57A18B}"/>
              </a:ext>
            </a:extLst>
          </p:cNvPr>
          <p:cNvSpPr>
            <a:spLocks noGrp="1"/>
          </p:cNvSpPr>
          <p:nvPr>
            <p:ph idx="1"/>
          </p:nvPr>
        </p:nvSpPr>
        <p:spPr/>
        <p:txBody>
          <a:bodyPr/>
          <a:lstStyle/>
          <a:p>
            <a:r>
              <a:rPr lang="en-US" dirty="0"/>
              <a:t>Dr. Marcus Robins, the 2</a:t>
            </a:r>
            <a:r>
              <a:rPr lang="en-US" baseline="30000" dirty="0"/>
              <a:t>nd</a:t>
            </a:r>
            <a:r>
              <a:rPr lang="en-US" dirty="0"/>
              <a:t> year resident on Medicine Team B, is recapping overnight events for his patient during rounds. He starts his presentation with, “This is a diabetic, obese 64yo who has been admitted for 3 days with DKA.”</a:t>
            </a:r>
          </a:p>
        </p:txBody>
      </p:sp>
    </p:spTree>
    <p:extLst>
      <p:ext uri="{BB962C8B-B14F-4D97-AF65-F5344CB8AC3E}">
        <p14:creationId xmlns:p14="http://schemas.microsoft.com/office/powerpoint/2010/main" val="3852669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AABE0-BECF-B07B-E37D-7349D81E99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7723715-22BE-B1A1-1B81-996F464DDAA5}"/>
              </a:ext>
            </a:extLst>
          </p:cNvPr>
          <p:cNvSpPr>
            <a:spLocks noGrp="1"/>
          </p:cNvSpPr>
          <p:nvPr>
            <p:ph idx="1"/>
          </p:nvPr>
        </p:nvSpPr>
        <p:spPr/>
        <p:txBody>
          <a:bodyPr>
            <a:normAutofit/>
          </a:bodyPr>
          <a:lstStyle/>
          <a:p>
            <a:r>
              <a:rPr lang="en-US" sz="3200" dirty="0"/>
              <a:t>Does the phrasing “diabetic, obese man” vs. “man with diabetes and obesity” conjure a different image for you?</a:t>
            </a:r>
          </a:p>
        </p:txBody>
      </p:sp>
    </p:spTree>
    <p:extLst>
      <p:ext uri="{BB962C8B-B14F-4D97-AF65-F5344CB8AC3E}">
        <p14:creationId xmlns:p14="http://schemas.microsoft.com/office/powerpoint/2010/main" val="829319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24B05-B165-F4E8-0213-E2179CCAE6F0}"/>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07B3EADB-6A1D-7085-6160-EE839FEED81D}"/>
              </a:ext>
            </a:extLst>
          </p:cNvPr>
          <p:cNvPicPr>
            <a:picLocks noGrp="1" noChangeAspect="1"/>
          </p:cNvPicPr>
          <p:nvPr>
            <p:ph idx="1"/>
          </p:nvPr>
        </p:nvPicPr>
        <p:blipFill>
          <a:blip r:embed="rId2"/>
          <a:stretch>
            <a:fillRect/>
          </a:stretch>
        </p:blipFill>
        <p:spPr>
          <a:xfrm>
            <a:off x="2035277" y="-30318"/>
            <a:ext cx="7958331" cy="6888318"/>
          </a:xfrm>
        </p:spPr>
      </p:pic>
    </p:spTree>
    <p:extLst>
      <p:ext uri="{BB962C8B-B14F-4D97-AF65-F5344CB8AC3E}">
        <p14:creationId xmlns:p14="http://schemas.microsoft.com/office/powerpoint/2010/main" val="1065619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1E371-A027-BDD0-53DE-F0B0F2D0773C}"/>
              </a:ext>
            </a:extLst>
          </p:cNvPr>
          <p:cNvSpPr>
            <a:spLocks noGrp="1"/>
          </p:cNvSpPr>
          <p:nvPr>
            <p:ph type="title"/>
          </p:nvPr>
        </p:nvSpPr>
        <p:spPr/>
        <p:txBody>
          <a:bodyPr/>
          <a:lstStyle/>
          <a:p>
            <a:r>
              <a:rPr lang="en-US" dirty="0"/>
              <a:t>Highlights</a:t>
            </a:r>
          </a:p>
        </p:txBody>
      </p:sp>
      <p:sp>
        <p:nvSpPr>
          <p:cNvPr id="3" name="Content Placeholder 2">
            <a:extLst>
              <a:ext uri="{FF2B5EF4-FFF2-40B4-BE49-F238E27FC236}">
                <a16:creationId xmlns:a16="http://schemas.microsoft.com/office/drawing/2014/main" id="{5F773C86-A45C-EAB7-71B9-BB280C249F03}"/>
              </a:ext>
            </a:extLst>
          </p:cNvPr>
          <p:cNvSpPr>
            <a:spLocks noGrp="1"/>
          </p:cNvSpPr>
          <p:nvPr>
            <p:ph idx="1"/>
          </p:nvPr>
        </p:nvSpPr>
        <p:spPr/>
        <p:txBody>
          <a:bodyPr/>
          <a:lstStyle/>
          <a:p>
            <a:r>
              <a:rPr lang="en-US" dirty="0"/>
              <a:t>Person first v Identity first language: either can be ok!</a:t>
            </a:r>
          </a:p>
          <a:p>
            <a:r>
              <a:rPr lang="en-US" dirty="0"/>
              <a:t>Read the room – listen to how patient/family describes themselves v just ask!</a:t>
            </a:r>
          </a:p>
          <a:p>
            <a:r>
              <a:rPr lang="en-US" dirty="0"/>
              <a:t>Avoid known offensive terms: r-word, “normal people”</a:t>
            </a:r>
          </a:p>
        </p:txBody>
      </p:sp>
    </p:spTree>
    <p:extLst>
      <p:ext uri="{BB962C8B-B14F-4D97-AF65-F5344CB8AC3E}">
        <p14:creationId xmlns:p14="http://schemas.microsoft.com/office/powerpoint/2010/main" val="113092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7EB83-4647-D86F-D0D6-12C4A25147D6}"/>
              </a:ext>
            </a:extLst>
          </p:cNvPr>
          <p:cNvSpPr>
            <a:spLocks noGrp="1"/>
          </p:cNvSpPr>
          <p:nvPr>
            <p:ph type="title"/>
          </p:nvPr>
        </p:nvSpPr>
        <p:spPr/>
        <p:txBody>
          <a:bodyPr/>
          <a:lstStyle/>
          <a:p>
            <a:r>
              <a:rPr lang="en-US" dirty="0"/>
              <a:t>Honesty</a:t>
            </a:r>
          </a:p>
        </p:txBody>
      </p:sp>
      <p:sp>
        <p:nvSpPr>
          <p:cNvPr id="3" name="Content Placeholder 2">
            <a:extLst>
              <a:ext uri="{FF2B5EF4-FFF2-40B4-BE49-F238E27FC236}">
                <a16:creationId xmlns:a16="http://schemas.microsoft.com/office/drawing/2014/main" id="{5EF661B5-F3FA-5478-067D-5ADAAC06CFE4}"/>
              </a:ext>
            </a:extLst>
          </p:cNvPr>
          <p:cNvSpPr>
            <a:spLocks noGrp="1"/>
          </p:cNvSpPr>
          <p:nvPr>
            <p:ph idx="1"/>
          </p:nvPr>
        </p:nvSpPr>
        <p:spPr/>
        <p:txBody>
          <a:bodyPr/>
          <a:lstStyle/>
          <a:p>
            <a:r>
              <a:rPr lang="en-US" dirty="0"/>
              <a:t>Jonas Nickle, a 4</a:t>
            </a:r>
            <a:r>
              <a:rPr lang="en-US" baseline="30000" dirty="0"/>
              <a:t>th</a:t>
            </a:r>
            <a:r>
              <a:rPr lang="en-US" dirty="0"/>
              <a:t> year medical student, is doing an elective in the Complex Care Clinic at a large Children’s Hospital. He is obtaining history from the family of a 6yo child with a rare genetic condition called Coffin Lowry syndrome. The patient’s mom states, ”It gives me so much comfort to be at a large children’s hospital where people know so much about even rare diseases. Can you tell me how likely it is for my child to live into adulthood?”</a:t>
            </a:r>
          </a:p>
        </p:txBody>
      </p:sp>
    </p:spTree>
    <p:extLst>
      <p:ext uri="{BB962C8B-B14F-4D97-AF65-F5344CB8AC3E}">
        <p14:creationId xmlns:p14="http://schemas.microsoft.com/office/powerpoint/2010/main" val="3604502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22F0272-3878-4604-AA91-01CA8F08DEF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1" name="Picture 10">
            <a:extLst>
              <a:ext uri="{FF2B5EF4-FFF2-40B4-BE49-F238E27FC236}">
                <a16:creationId xmlns:a16="http://schemas.microsoft.com/office/drawing/2014/main" id="{1F60EAEC-22E3-4448-8F0A-9ADAA793A95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3" name="Rectangle 12">
            <a:extLst>
              <a:ext uri="{FF2B5EF4-FFF2-40B4-BE49-F238E27FC236}">
                <a16:creationId xmlns:a16="http://schemas.microsoft.com/office/drawing/2014/main" id="{355E0F90-3FFF-4E04-B3C8-3C969A415D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EC63A4EF-A033-4ED0-9EB6-6E1A8D264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964965EE-80F2-417F-9652-5BFF14DA7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18">
            <a:extLst>
              <a:ext uri="{FF2B5EF4-FFF2-40B4-BE49-F238E27FC236}">
                <a16:creationId xmlns:a16="http://schemas.microsoft.com/office/drawing/2014/main" id="{AA3C9611-CFD7-4C23-A8F2-00E7865A5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1" name="Rectangle 20">
            <a:extLst>
              <a:ext uri="{FF2B5EF4-FFF2-40B4-BE49-F238E27FC236}">
                <a16:creationId xmlns:a16="http://schemas.microsoft.com/office/drawing/2014/main" id="{71E1850B-81EE-4905-9A6F-BDF593EC7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479" y="0"/>
            <a:ext cx="10372316"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4" name="Content Placeholder 3">
            <a:extLst>
              <a:ext uri="{FF2B5EF4-FFF2-40B4-BE49-F238E27FC236}">
                <a16:creationId xmlns:a16="http://schemas.microsoft.com/office/drawing/2014/main" id="{7DB9556C-CE8C-CC79-5EA2-52A972773BF1}"/>
              </a:ext>
            </a:extLst>
          </p:cNvPr>
          <p:cNvPicPr>
            <a:picLocks noGrp="1" noChangeAspect="1"/>
          </p:cNvPicPr>
          <p:nvPr>
            <p:ph idx="1"/>
          </p:nvPr>
        </p:nvPicPr>
        <p:blipFill>
          <a:blip r:embed="rId5"/>
          <a:stretch>
            <a:fillRect/>
          </a:stretch>
        </p:blipFill>
        <p:spPr>
          <a:xfrm>
            <a:off x="1328446" y="588058"/>
            <a:ext cx="9719948" cy="5686167"/>
          </a:xfrm>
          <a:prstGeom prst="rect">
            <a:avLst/>
          </a:prstGeom>
        </p:spPr>
      </p:pic>
      <p:sp>
        <p:nvSpPr>
          <p:cNvPr id="23" name="Rectangle 22">
            <a:extLst>
              <a:ext uri="{FF2B5EF4-FFF2-40B4-BE49-F238E27FC236}">
                <a16:creationId xmlns:a16="http://schemas.microsoft.com/office/drawing/2014/main" id="{FA250539-5364-4CFC-82C6-D791BC0C8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346928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59A09-4306-1B7C-5C93-00832B1E3D48}"/>
              </a:ext>
            </a:extLst>
          </p:cNvPr>
          <p:cNvSpPr>
            <a:spLocks noGrp="1"/>
          </p:cNvSpPr>
          <p:nvPr>
            <p:ph type="title"/>
          </p:nvPr>
        </p:nvSpPr>
        <p:spPr/>
        <p:txBody>
          <a:bodyPr/>
          <a:lstStyle/>
          <a:p>
            <a:r>
              <a:rPr lang="en-US" dirty="0"/>
              <a:t>Highlights</a:t>
            </a:r>
          </a:p>
        </p:txBody>
      </p:sp>
      <p:sp>
        <p:nvSpPr>
          <p:cNvPr id="3" name="Content Placeholder 2">
            <a:extLst>
              <a:ext uri="{FF2B5EF4-FFF2-40B4-BE49-F238E27FC236}">
                <a16:creationId xmlns:a16="http://schemas.microsoft.com/office/drawing/2014/main" id="{22A96E57-F303-EE55-8BDE-36C32FF8CB03}"/>
              </a:ext>
            </a:extLst>
          </p:cNvPr>
          <p:cNvSpPr>
            <a:spLocks noGrp="1"/>
          </p:cNvSpPr>
          <p:nvPr>
            <p:ph idx="1"/>
          </p:nvPr>
        </p:nvSpPr>
        <p:spPr/>
        <p:txBody>
          <a:bodyPr/>
          <a:lstStyle/>
          <a:p>
            <a:r>
              <a:rPr lang="en-US" dirty="0"/>
              <a:t>“I don’t know” is not bad – best if “will look into that and get back to you”, ”will review with team”, “what have you heard from others?”</a:t>
            </a:r>
          </a:p>
        </p:txBody>
      </p:sp>
    </p:spTree>
    <p:extLst>
      <p:ext uri="{BB962C8B-B14F-4D97-AF65-F5344CB8AC3E}">
        <p14:creationId xmlns:p14="http://schemas.microsoft.com/office/powerpoint/2010/main" val="29843701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5784</TotalTime>
  <Words>501</Words>
  <Application>Microsoft Office PowerPoint</Application>
  <PresentationFormat>Widescreen</PresentationFormat>
  <Paragraphs>28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Madison</vt:lpstr>
      <vt:lpstr>Patient &amp; Healthcare team Relationship</vt:lpstr>
      <vt:lpstr>Funding Disclaimer</vt:lpstr>
      <vt:lpstr>Language</vt:lpstr>
      <vt:lpstr>PowerPoint Presentation</vt:lpstr>
      <vt:lpstr>PowerPoint Presentation</vt:lpstr>
      <vt:lpstr>Highlights</vt:lpstr>
      <vt:lpstr>Honesty</vt:lpstr>
      <vt:lpstr>PowerPoint Presentation</vt:lpstr>
      <vt:lpstr>Highlights</vt:lpstr>
      <vt:lpstr>Physical Contact</vt:lpstr>
      <vt:lpstr>PowerPoint Presentation</vt:lpstr>
      <vt:lpstr>Highlights</vt:lpstr>
      <vt:lpstr>Gifts/Money</vt:lpstr>
      <vt:lpstr>PowerPoint Presentation</vt:lpstr>
      <vt:lpstr>Highlights</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Patient Physician Relationship</dc:title>
  <dc:creator>Acosta, Elisha Marie</dc:creator>
  <cp:lastModifiedBy>Acosta, Elisha Marie</cp:lastModifiedBy>
  <cp:revision>10</cp:revision>
  <dcterms:created xsi:type="dcterms:W3CDTF">2023-10-24T18:09:59Z</dcterms:created>
  <dcterms:modified xsi:type="dcterms:W3CDTF">2025-09-24T16:35:56Z</dcterms:modified>
</cp:coreProperties>
</file>