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59" r:id="rId5"/>
    <p:sldId id="265" r:id="rId6"/>
    <p:sldId id="297" r:id="rId7"/>
    <p:sldId id="286" r:id="rId8"/>
    <p:sldId id="260" r:id="rId9"/>
    <p:sldId id="298" r:id="rId10"/>
    <p:sldId id="258" r:id="rId11"/>
    <p:sldId id="299" r:id="rId12"/>
    <p:sldId id="30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9C3307-87A0-4CFF-A351-FB5DB5E51AA5}" v="12" dt="2023-10-20T16:59:30.775"/>
  </p1510:revLst>
</p1510:revInfo>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19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mion, Ellen Jean" userId="4ef0eda4-4cf9-4033-b52f-930b0d7757fd" providerId="ADAL" clId="{719C3307-87A0-4CFF-A351-FB5DB5E51AA5}"/>
    <pc:docChg chg="undo custSel addSld modSld">
      <pc:chgData name="Fremion, Ellen Jean" userId="4ef0eda4-4cf9-4033-b52f-930b0d7757fd" providerId="ADAL" clId="{719C3307-87A0-4CFF-A351-FB5DB5E51AA5}" dt="2023-10-20T17:19:01.197" v="1986" actId="20577"/>
      <pc:docMkLst>
        <pc:docMk/>
      </pc:docMkLst>
      <pc:sldChg chg="addSp delSp modSp mod">
        <pc:chgData name="Fremion, Ellen Jean" userId="4ef0eda4-4cf9-4033-b52f-930b0d7757fd" providerId="ADAL" clId="{719C3307-87A0-4CFF-A351-FB5DB5E51AA5}" dt="2023-10-20T16:47:46.905" v="497" actId="20577"/>
        <pc:sldMkLst>
          <pc:docMk/>
          <pc:sldMk cId="1195587371" sldId="256"/>
        </pc:sldMkLst>
        <pc:spChg chg="mod">
          <ac:chgData name="Fremion, Ellen Jean" userId="4ef0eda4-4cf9-4033-b52f-930b0d7757fd" providerId="ADAL" clId="{719C3307-87A0-4CFF-A351-FB5DB5E51AA5}" dt="2023-10-20T16:47:46.905" v="497" actId="20577"/>
          <ac:spMkLst>
            <pc:docMk/>
            <pc:sldMk cId="1195587371" sldId="256"/>
            <ac:spMk id="2" creationId="{F48D4D40-5F14-D2D2-A4F9-B862A68D6D2D}"/>
          </ac:spMkLst>
        </pc:spChg>
        <pc:spChg chg="del mod">
          <ac:chgData name="Fremion, Ellen Jean" userId="4ef0eda4-4cf9-4033-b52f-930b0d7757fd" providerId="ADAL" clId="{719C3307-87A0-4CFF-A351-FB5DB5E51AA5}" dt="2023-10-20T16:47:30.128" v="495" actId="478"/>
          <ac:spMkLst>
            <pc:docMk/>
            <pc:sldMk cId="1195587371" sldId="256"/>
            <ac:spMk id="3" creationId="{B9A6291D-A20C-68AB-7EF0-E051E55F1460}"/>
          </ac:spMkLst>
        </pc:spChg>
        <pc:picChg chg="add del">
          <ac:chgData name="Fremion, Ellen Jean" userId="4ef0eda4-4cf9-4033-b52f-930b0d7757fd" providerId="ADAL" clId="{719C3307-87A0-4CFF-A351-FB5DB5E51AA5}" dt="2023-10-20T16:47:14.384" v="494" actId="478"/>
          <ac:picMkLst>
            <pc:docMk/>
            <pc:sldMk cId="1195587371" sldId="256"/>
            <ac:picMk id="5" creationId="{36B8A2A4-3BE0-0207-2BB1-31B1204731BC}"/>
          </ac:picMkLst>
        </pc:picChg>
      </pc:sldChg>
      <pc:sldChg chg="modSp mod">
        <pc:chgData name="Fremion, Ellen Jean" userId="4ef0eda4-4cf9-4033-b52f-930b0d7757fd" providerId="ADAL" clId="{719C3307-87A0-4CFF-A351-FB5DB5E51AA5}" dt="2023-10-20T17:11:05.991" v="1276" actId="20577"/>
        <pc:sldMkLst>
          <pc:docMk/>
          <pc:sldMk cId="904119800" sldId="258"/>
        </pc:sldMkLst>
        <pc:spChg chg="mod">
          <ac:chgData name="Fremion, Ellen Jean" userId="4ef0eda4-4cf9-4033-b52f-930b0d7757fd" providerId="ADAL" clId="{719C3307-87A0-4CFF-A351-FB5DB5E51AA5}" dt="2023-10-20T17:08:50.973" v="943" actId="20577"/>
          <ac:spMkLst>
            <pc:docMk/>
            <pc:sldMk cId="904119800" sldId="258"/>
            <ac:spMk id="2" creationId="{98717457-579C-7C1F-4585-35B73BF4BA6E}"/>
          </ac:spMkLst>
        </pc:spChg>
        <pc:spChg chg="mod">
          <ac:chgData name="Fremion, Ellen Jean" userId="4ef0eda4-4cf9-4033-b52f-930b0d7757fd" providerId="ADAL" clId="{719C3307-87A0-4CFF-A351-FB5DB5E51AA5}" dt="2023-10-20T17:11:05.991" v="1276" actId="20577"/>
          <ac:spMkLst>
            <pc:docMk/>
            <pc:sldMk cId="904119800" sldId="258"/>
            <ac:spMk id="3" creationId="{35E0C8C0-7DC2-E5AD-DEAC-43F04547C93A}"/>
          </ac:spMkLst>
        </pc:spChg>
      </pc:sldChg>
      <pc:sldChg chg="modSp add mod">
        <pc:chgData name="Fremion, Ellen Jean" userId="4ef0eda4-4cf9-4033-b52f-930b0d7757fd" providerId="ADAL" clId="{719C3307-87A0-4CFF-A351-FB5DB5E51AA5}" dt="2023-10-20T17:03:48.185" v="840" actId="113"/>
        <pc:sldMkLst>
          <pc:docMk/>
          <pc:sldMk cId="1485619554" sldId="259"/>
        </pc:sldMkLst>
        <pc:spChg chg="mod">
          <ac:chgData name="Fremion, Ellen Jean" userId="4ef0eda4-4cf9-4033-b52f-930b0d7757fd" providerId="ADAL" clId="{719C3307-87A0-4CFF-A351-FB5DB5E51AA5}" dt="2023-10-20T17:03:48.185" v="840" actId="113"/>
          <ac:spMkLst>
            <pc:docMk/>
            <pc:sldMk cId="1485619554" sldId="259"/>
            <ac:spMk id="3" creationId="{00000000-0000-0000-0000-000000000000}"/>
          </ac:spMkLst>
        </pc:spChg>
        <pc:spChg chg="mod">
          <ac:chgData name="Fremion, Ellen Jean" userId="4ef0eda4-4cf9-4033-b52f-930b0d7757fd" providerId="ADAL" clId="{719C3307-87A0-4CFF-A351-FB5DB5E51AA5}" dt="2023-10-20T17:02:59.497" v="833" actId="255"/>
          <ac:spMkLst>
            <pc:docMk/>
            <pc:sldMk cId="1485619554" sldId="259"/>
            <ac:spMk id="4" creationId="{00000000-0000-0000-0000-000000000000}"/>
          </ac:spMkLst>
        </pc:spChg>
        <pc:spChg chg="mod">
          <ac:chgData name="Fremion, Ellen Jean" userId="4ef0eda4-4cf9-4033-b52f-930b0d7757fd" providerId="ADAL" clId="{719C3307-87A0-4CFF-A351-FB5DB5E51AA5}" dt="2023-10-20T17:02:53.665" v="832" actId="255"/>
          <ac:spMkLst>
            <pc:docMk/>
            <pc:sldMk cId="1485619554" sldId="259"/>
            <ac:spMk id="6" creationId="{00000000-0000-0000-0000-000000000000}"/>
          </ac:spMkLst>
        </pc:spChg>
        <pc:spChg chg="mod">
          <ac:chgData name="Fremion, Ellen Jean" userId="4ef0eda4-4cf9-4033-b52f-930b0d7757fd" providerId="ADAL" clId="{719C3307-87A0-4CFF-A351-FB5DB5E51AA5}" dt="2023-10-20T17:03:11.550" v="838" actId="255"/>
          <ac:spMkLst>
            <pc:docMk/>
            <pc:sldMk cId="1485619554" sldId="259"/>
            <ac:spMk id="7" creationId="{00000000-0000-0000-0000-000000000000}"/>
          </ac:spMkLst>
        </pc:spChg>
      </pc:sldChg>
      <pc:sldChg chg="delSp modSp add mod setBg delDesignElem">
        <pc:chgData name="Fremion, Ellen Jean" userId="4ef0eda4-4cf9-4033-b52f-930b0d7757fd" providerId="ADAL" clId="{719C3307-87A0-4CFF-A351-FB5DB5E51AA5}" dt="2023-10-20T16:51:01.985" v="515" actId="20577"/>
        <pc:sldMkLst>
          <pc:docMk/>
          <pc:sldMk cId="1953221650" sldId="260"/>
        </pc:sldMkLst>
        <pc:spChg chg="mod">
          <ac:chgData name="Fremion, Ellen Jean" userId="4ef0eda4-4cf9-4033-b52f-930b0d7757fd" providerId="ADAL" clId="{719C3307-87A0-4CFF-A351-FB5DB5E51AA5}" dt="2023-10-20T16:51:01.985" v="515" actId="20577"/>
          <ac:spMkLst>
            <pc:docMk/>
            <pc:sldMk cId="1953221650" sldId="260"/>
            <ac:spMk id="4" creationId="{388F2318-D628-D15C-567C-99C097868EAB}"/>
          </ac:spMkLst>
        </pc:spChg>
        <pc:spChg chg="mod">
          <ac:chgData name="Fremion, Ellen Jean" userId="4ef0eda4-4cf9-4033-b52f-930b0d7757fd" providerId="ADAL" clId="{719C3307-87A0-4CFF-A351-FB5DB5E51AA5}" dt="2023-10-20T16:50:38.338" v="502" actId="27636"/>
          <ac:spMkLst>
            <pc:docMk/>
            <pc:sldMk cId="1953221650" sldId="260"/>
            <ac:spMk id="18" creationId="{1DE63DB3-F3AE-A5E7-7CDF-BFC28FDDC843}"/>
          </ac:spMkLst>
        </pc:spChg>
        <pc:grpChg chg="del">
          <ac:chgData name="Fremion, Ellen Jean" userId="4ef0eda4-4cf9-4033-b52f-930b0d7757fd" providerId="ADAL" clId="{719C3307-87A0-4CFF-A351-FB5DB5E51AA5}" dt="2023-10-20T16:50:38.292" v="501"/>
          <ac:grpSpMkLst>
            <pc:docMk/>
            <pc:sldMk cId="1953221650" sldId="260"/>
            <ac:grpSpMk id="19" creationId="{6258F736-B256-8039-9DC6-F4E49A5C5AD5}"/>
          </ac:grpSpMkLst>
        </pc:grpChg>
        <pc:picChg chg="mod">
          <ac:chgData name="Fremion, Ellen Jean" userId="4ef0eda4-4cf9-4033-b52f-930b0d7757fd" providerId="ADAL" clId="{719C3307-87A0-4CFF-A351-FB5DB5E51AA5}" dt="2023-10-20T16:50:49.202" v="504" actId="1076"/>
          <ac:picMkLst>
            <pc:docMk/>
            <pc:sldMk cId="1953221650" sldId="260"/>
            <ac:picMk id="7" creationId="{45DD9940-2A9A-AB49-0DD5-B32E16A314B5}"/>
          </ac:picMkLst>
        </pc:picChg>
      </pc:sldChg>
      <pc:sldChg chg="modSp mod">
        <pc:chgData name="Fremion, Ellen Jean" userId="4ef0eda4-4cf9-4033-b52f-930b0d7757fd" providerId="ADAL" clId="{719C3307-87A0-4CFF-A351-FB5DB5E51AA5}" dt="2023-10-20T17:19:01.197" v="1986" actId="20577"/>
        <pc:sldMkLst>
          <pc:docMk/>
          <pc:sldMk cId="1197784041" sldId="281"/>
        </pc:sldMkLst>
        <pc:graphicFrameChg chg="mod modGraphic">
          <ac:chgData name="Fremion, Ellen Jean" userId="4ef0eda4-4cf9-4033-b52f-930b0d7757fd" providerId="ADAL" clId="{719C3307-87A0-4CFF-A351-FB5DB5E51AA5}" dt="2023-10-20T17:19:01.197" v="1986" actId="20577"/>
          <ac:graphicFrameMkLst>
            <pc:docMk/>
            <pc:sldMk cId="1197784041" sldId="281"/>
            <ac:graphicFrameMk id="4" creationId="{7A78ACC1-1F8D-422D-B504-A16386CBC65F}"/>
          </ac:graphicFrameMkLst>
        </pc:graphicFrameChg>
      </pc:sldChg>
      <pc:sldChg chg="addSp delSp modSp add mod">
        <pc:chgData name="Fremion, Ellen Jean" userId="4ef0eda4-4cf9-4033-b52f-930b0d7757fd" providerId="ADAL" clId="{719C3307-87A0-4CFF-A351-FB5DB5E51AA5}" dt="2023-10-20T16:50:25.855" v="499" actId="22"/>
        <pc:sldMkLst>
          <pc:docMk/>
          <pc:sldMk cId="1379922266" sldId="286"/>
        </pc:sldMkLst>
        <pc:spChg chg="mod">
          <ac:chgData name="Fremion, Ellen Jean" userId="4ef0eda4-4cf9-4033-b52f-930b0d7757fd" providerId="ADAL" clId="{719C3307-87A0-4CFF-A351-FB5DB5E51AA5}" dt="2023-10-20T16:40:24.825" v="226" actId="1076"/>
          <ac:spMkLst>
            <pc:docMk/>
            <pc:sldMk cId="1379922266" sldId="286"/>
            <ac:spMk id="2" creationId="{00000000-0000-0000-0000-000000000000}"/>
          </ac:spMkLst>
        </pc:spChg>
        <pc:spChg chg="add del">
          <ac:chgData name="Fremion, Ellen Jean" userId="4ef0eda4-4cf9-4033-b52f-930b0d7757fd" providerId="ADAL" clId="{719C3307-87A0-4CFF-A351-FB5DB5E51AA5}" dt="2023-10-20T16:50:25.855" v="499" actId="22"/>
          <ac:spMkLst>
            <pc:docMk/>
            <pc:sldMk cId="1379922266" sldId="286"/>
            <ac:spMk id="5" creationId="{140C2D0F-4DC3-F872-E32F-97F883FCD013}"/>
          </ac:spMkLst>
        </pc:spChg>
        <pc:graphicFrameChg chg="mod modGraphic">
          <ac:chgData name="Fremion, Ellen Jean" userId="4ef0eda4-4cf9-4033-b52f-930b0d7757fd" providerId="ADAL" clId="{719C3307-87A0-4CFF-A351-FB5DB5E51AA5}" dt="2023-10-20T16:45:41.709" v="477" actId="14100"/>
          <ac:graphicFrameMkLst>
            <pc:docMk/>
            <pc:sldMk cId="1379922266" sldId="286"/>
            <ac:graphicFrameMk id="4" creationId="{00000000-0000-0000-0000-000000000000}"/>
          </ac:graphicFrameMkLst>
        </pc:graphicFrameChg>
      </pc:sldChg>
      <pc:sldChg chg="modSp mod">
        <pc:chgData name="Fremion, Ellen Jean" userId="4ef0eda4-4cf9-4033-b52f-930b0d7757fd" providerId="ADAL" clId="{719C3307-87A0-4CFF-A351-FB5DB5E51AA5}" dt="2023-10-20T16:52:08.740" v="528"/>
        <pc:sldMkLst>
          <pc:docMk/>
          <pc:sldMk cId="3143610003" sldId="297"/>
        </pc:sldMkLst>
        <pc:graphicFrameChg chg="mod modGraphic">
          <ac:chgData name="Fremion, Ellen Jean" userId="4ef0eda4-4cf9-4033-b52f-930b0d7757fd" providerId="ADAL" clId="{719C3307-87A0-4CFF-A351-FB5DB5E51AA5}" dt="2023-10-20T16:52:08.740" v="528"/>
          <ac:graphicFrameMkLst>
            <pc:docMk/>
            <pc:sldMk cId="3143610003" sldId="297"/>
            <ac:graphicFrameMk id="4" creationId="{00000000-0000-0000-0000-000000000000}"/>
          </ac:graphicFrameMkLst>
        </pc:graphicFrameChg>
      </pc:sldChg>
      <pc:sldChg chg="modSp new mod">
        <pc:chgData name="Fremion, Ellen Jean" userId="4ef0eda4-4cf9-4033-b52f-930b0d7757fd" providerId="ADAL" clId="{719C3307-87A0-4CFF-A351-FB5DB5E51AA5}" dt="2023-10-20T17:08:40.804" v="936" actId="20577"/>
        <pc:sldMkLst>
          <pc:docMk/>
          <pc:sldMk cId="3053358801" sldId="298"/>
        </pc:sldMkLst>
        <pc:spChg chg="mod">
          <ac:chgData name="Fremion, Ellen Jean" userId="4ef0eda4-4cf9-4033-b52f-930b0d7757fd" providerId="ADAL" clId="{719C3307-87A0-4CFF-A351-FB5DB5E51AA5}" dt="2023-10-20T16:57:53.120" v="541" actId="20577"/>
          <ac:spMkLst>
            <pc:docMk/>
            <pc:sldMk cId="3053358801" sldId="298"/>
            <ac:spMk id="2" creationId="{73E12496-6E3B-F920-E4B2-84101EC65962}"/>
          </ac:spMkLst>
        </pc:spChg>
        <pc:spChg chg="mod">
          <ac:chgData name="Fremion, Ellen Jean" userId="4ef0eda4-4cf9-4033-b52f-930b0d7757fd" providerId="ADAL" clId="{719C3307-87A0-4CFF-A351-FB5DB5E51AA5}" dt="2023-10-20T17:08:40.804" v="936" actId="20577"/>
          <ac:spMkLst>
            <pc:docMk/>
            <pc:sldMk cId="3053358801" sldId="298"/>
            <ac:spMk id="3" creationId="{9BEF5964-88D3-57EB-B270-5E2B7A516BEB}"/>
          </ac:spMkLst>
        </pc:spChg>
      </pc:sldChg>
      <pc:sldChg chg="modSp new mod">
        <pc:chgData name="Fremion, Ellen Jean" userId="4ef0eda4-4cf9-4033-b52f-930b0d7757fd" providerId="ADAL" clId="{719C3307-87A0-4CFF-A351-FB5DB5E51AA5}" dt="2023-10-20T17:13:05.638" v="1482" actId="20577"/>
        <pc:sldMkLst>
          <pc:docMk/>
          <pc:sldMk cId="1323121042" sldId="299"/>
        </pc:sldMkLst>
        <pc:spChg chg="mod">
          <ac:chgData name="Fremion, Ellen Jean" userId="4ef0eda4-4cf9-4033-b52f-930b0d7757fd" providerId="ADAL" clId="{719C3307-87A0-4CFF-A351-FB5DB5E51AA5}" dt="2023-10-20T17:11:28.217" v="1285" actId="20577"/>
          <ac:spMkLst>
            <pc:docMk/>
            <pc:sldMk cId="1323121042" sldId="299"/>
            <ac:spMk id="2" creationId="{4A9D18F3-5C3F-57E2-4EF7-33E0B8DE135B}"/>
          </ac:spMkLst>
        </pc:spChg>
        <pc:spChg chg="mod">
          <ac:chgData name="Fremion, Ellen Jean" userId="4ef0eda4-4cf9-4033-b52f-930b0d7757fd" providerId="ADAL" clId="{719C3307-87A0-4CFF-A351-FB5DB5E51AA5}" dt="2023-10-20T17:13:05.638" v="1482" actId="20577"/>
          <ac:spMkLst>
            <pc:docMk/>
            <pc:sldMk cId="1323121042" sldId="299"/>
            <ac:spMk id="3" creationId="{CA5A02AC-5319-34A0-C05C-4F3A7747BB34}"/>
          </ac:spMkLst>
        </pc:spChg>
      </pc:sldChg>
      <pc:sldChg chg="modSp new mod">
        <pc:chgData name="Fremion, Ellen Jean" userId="4ef0eda4-4cf9-4033-b52f-930b0d7757fd" providerId="ADAL" clId="{719C3307-87A0-4CFF-A351-FB5DB5E51AA5}" dt="2023-10-20T17:15:38.344" v="1809" actId="20577"/>
        <pc:sldMkLst>
          <pc:docMk/>
          <pc:sldMk cId="1851535187" sldId="300"/>
        </pc:sldMkLst>
        <pc:spChg chg="mod">
          <ac:chgData name="Fremion, Ellen Jean" userId="4ef0eda4-4cf9-4033-b52f-930b0d7757fd" providerId="ADAL" clId="{719C3307-87A0-4CFF-A351-FB5DB5E51AA5}" dt="2023-10-20T17:13:40.157" v="1489" actId="20577"/>
          <ac:spMkLst>
            <pc:docMk/>
            <pc:sldMk cId="1851535187" sldId="300"/>
            <ac:spMk id="2" creationId="{0DE31BB6-BE0D-5565-2B94-A9B9853C0074}"/>
          </ac:spMkLst>
        </pc:spChg>
        <pc:spChg chg="mod">
          <ac:chgData name="Fremion, Ellen Jean" userId="4ef0eda4-4cf9-4033-b52f-930b0d7757fd" providerId="ADAL" clId="{719C3307-87A0-4CFF-A351-FB5DB5E51AA5}" dt="2023-10-20T17:15:38.344" v="1809" actId="20577"/>
          <ac:spMkLst>
            <pc:docMk/>
            <pc:sldMk cId="1851535187" sldId="300"/>
            <ac:spMk id="3" creationId="{C486169E-9A20-5404-5708-419190E7006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20D46-764F-4991-944A-4188831C1F9A}"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4CA46657-B85F-475B-AFBD-1BECF8FF092D}">
      <dgm:prSet phldrT="[Text]"/>
      <dgm:spPr/>
      <dgm:t>
        <a:bodyPr/>
        <a:lstStyle/>
        <a:p>
          <a:r>
            <a:rPr lang="en-US" dirty="0"/>
            <a:t>Age 18</a:t>
          </a:r>
        </a:p>
      </dgm:t>
    </dgm:pt>
    <dgm:pt modelId="{4BB3FD37-E53E-4D46-907A-E5E7EEA0389D}" type="parTrans" cxnId="{6EB4AFD0-BC63-422F-8E18-076A08075280}">
      <dgm:prSet/>
      <dgm:spPr/>
      <dgm:t>
        <a:bodyPr/>
        <a:lstStyle/>
        <a:p>
          <a:endParaRPr lang="en-US"/>
        </a:p>
      </dgm:t>
    </dgm:pt>
    <dgm:pt modelId="{6CD92AFC-2D22-44C8-B260-C57204531909}" type="sibTrans" cxnId="{6EB4AFD0-BC63-422F-8E18-076A08075280}">
      <dgm:prSet/>
      <dgm:spPr/>
      <dgm:t>
        <a:bodyPr/>
        <a:lstStyle/>
        <a:p>
          <a:endParaRPr lang="en-US"/>
        </a:p>
      </dgm:t>
    </dgm:pt>
    <dgm:pt modelId="{9DD47C6F-93AB-4241-B460-1C427BE571FC}">
      <dgm:prSet phldrT="[Text]" custT="1"/>
      <dgm:spPr/>
      <dgm:t>
        <a:bodyPr/>
        <a:lstStyle/>
        <a:p>
          <a:r>
            <a:rPr lang="en-US" sz="1800" dirty="0"/>
            <a:t>Adult disability determination to stay on Medicaid</a:t>
          </a:r>
        </a:p>
      </dgm:t>
    </dgm:pt>
    <dgm:pt modelId="{C551EB9D-4D5B-48F1-AA12-CA718C8B7964}" type="parTrans" cxnId="{806DBF24-D7C9-49BD-BF64-0B3289F23AE3}">
      <dgm:prSet/>
      <dgm:spPr/>
      <dgm:t>
        <a:bodyPr/>
        <a:lstStyle/>
        <a:p>
          <a:endParaRPr lang="en-US"/>
        </a:p>
      </dgm:t>
    </dgm:pt>
    <dgm:pt modelId="{B6088825-F83E-4C0A-AC7C-FD1A56E62721}" type="sibTrans" cxnId="{806DBF24-D7C9-49BD-BF64-0B3289F23AE3}">
      <dgm:prSet/>
      <dgm:spPr/>
      <dgm:t>
        <a:bodyPr/>
        <a:lstStyle/>
        <a:p>
          <a:endParaRPr lang="en-US"/>
        </a:p>
      </dgm:t>
    </dgm:pt>
    <dgm:pt modelId="{469FF68B-ECA0-43A8-886D-D278A91E6AB3}">
      <dgm:prSet phldrT="[Text]"/>
      <dgm:spPr/>
      <dgm:t>
        <a:bodyPr/>
        <a:lstStyle/>
        <a:p>
          <a:r>
            <a:rPr lang="en-US" dirty="0"/>
            <a:t>Age 21</a:t>
          </a:r>
        </a:p>
      </dgm:t>
    </dgm:pt>
    <dgm:pt modelId="{CD7F583D-C903-4988-9ED2-95A433BB5996}" type="parTrans" cxnId="{2808AF3D-163D-4431-A378-C819869116D7}">
      <dgm:prSet/>
      <dgm:spPr/>
      <dgm:t>
        <a:bodyPr/>
        <a:lstStyle/>
        <a:p>
          <a:endParaRPr lang="en-US"/>
        </a:p>
      </dgm:t>
    </dgm:pt>
    <dgm:pt modelId="{2D3D45FC-8BC8-464B-B512-9F2DA3C776EB}" type="sibTrans" cxnId="{2808AF3D-163D-4431-A378-C819869116D7}">
      <dgm:prSet/>
      <dgm:spPr/>
      <dgm:t>
        <a:bodyPr/>
        <a:lstStyle/>
        <a:p>
          <a:endParaRPr lang="en-US"/>
        </a:p>
      </dgm:t>
    </dgm:pt>
    <dgm:pt modelId="{28810A0F-4D91-4B7F-B015-F35AABEBA836}">
      <dgm:prSet phldrT="[Text]" custT="1"/>
      <dgm:spPr/>
      <dgm:t>
        <a:bodyPr/>
        <a:lstStyle/>
        <a:p>
          <a:r>
            <a:rPr lang="en-US" sz="1800" dirty="0"/>
            <a:t> CSCHN ends</a:t>
          </a:r>
        </a:p>
      </dgm:t>
    </dgm:pt>
    <dgm:pt modelId="{7F586A8B-F2CD-4A06-AD23-5389B1F66CF4}" type="parTrans" cxnId="{C119167C-2369-42D2-AC80-86895A75764F}">
      <dgm:prSet/>
      <dgm:spPr/>
      <dgm:t>
        <a:bodyPr/>
        <a:lstStyle/>
        <a:p>
          <a:endParaRPr lang="en-US"/>
        </a:p>
      </dgm:t>
    </dgm:pt>
    <dgm:pt modelId="{6E77DC04-5914-488E-B10C-08CC96082D26}" type="sibTrans" cxnId="{C119167C-2369-42D2-AC80-86895A75764F}">
      <dgm:prSet/>
      <dgm:spPr/>
      <dgm:t>
        <a:bodyPr/>
        <a:lstStyle/>
        <a:p>
          <a:endParaRPr lang="en-US"/>
        </a:p>
      </dgm:t>
    </dgm:pt>
    <dgm:pt modelId="{48B2CD99-BC4C-4C03-B24A-018F52FD4FB3}">
      <dgm:prSet phldrT="[Text]"/>
      <dgm:spPr/>
      <dgm:t>
        <a:bodyPr/>
        <a:lstStyle/>
        <a:p>
          <a:r>
            <a:rPr lang="en-US" dirty="0"/>
            <a:t>Age 26</a:t>
          </a:r>
        </a:p>
      </dgm:t>
    </dgm:pt>
    <dgm:pt modelId="{86054E50-B4F4-43AF-87D8-282DDA071C46}" type="parTrans" cxnId="{EA05E291-5AB1-4E7A-9AE1-4CFB8AE561F0}">
      <dgm:prSet/>
      <dgm:spPr/>
      <dgm:t>
        <a:bodyPr/>
        <a:lstStyle/>
        <a:p>
          <a:endParaRPr lang="en-US"/>
        </a:p>
      </dgm:t>
    </dgm:pt>
    <dgm:pt modelId="{83790D57-8489-49A5-95CF-54C5879DB4DA}" type="sibTrans" cxnId="{EA05E291-5AB1-4E7A-9AE1-4CFB8AE561F0}">
      <dgm:prSet/>
      <dgm:spPr/>
      <dgm:t>
        <a:bodyPr/>
        <a:lstStyle/>
        <a:p>
          <a:endParaRPr lang="en-US"/>
        </a:p>
      </dgm:t>
    </dgm:pt>
    <dgm:pt modelId="{E2DFD3D7-FF33-4C3E-8357-C73EACEAB4B3}">
      <dgm:prSet phldrT="[Text]" custT="1"/>
      <dgm:spPr/>
      <dgm:t>
        <a:bodyPr/>
        <a:lstStyle/>
        <a:p>
          <a:r>
            <a:rPr lang="en-US" sz="1800" dirty="0"/>
            <a:t> Sign disability wavier to stay on family's insurance plan </a:t>
          </a:r>
        </a:p>
      </dgm:t>
    </dgm:pt>
    <dgm:pt modelId="{6EFF1546-E602-4E38-BB9D-DC037F06AA09}" type="parTrans" cxnId="{3797D8B1-4BDB-495C-9CA9-250077BDC438}">
      <dgm:prSet/>
      <dgm:spPr/>
      <dgm:t>
        <a:bodyPr/>
        <a:lstStyle/>
        <a:p>
          <a:endParaRPr lang="en-US"/>
        </a:p>
      </dgm:t>
    </dgm:pt>
    <dgm:pt modelId="{896ED8E1-3547-4FE7-B955-AAB94095E8C6}" type="sibTrans" cxnId="{3797D8B1-4BDB-495C-9CA9-250077BDC438}">
      <dgm:prSet/>
      <dgm:spPr/>
      <dgm:t>
        <a:bodyPr/>
        <a:lstStyle/>
        <a:p>
          <a:endParaRPr lang="en-US"/>
        </a:p>
      </dgm:t>
    </dgm:pt>
    <dgm:pt modelId="{4EE23120-537E-4A28-8A32-9B4BEA518D3E}">
      <dgm:prSet phldrT="[Text]" custT="1"/>
      <dgm:spPr/>
      <dgm:t>
        <a:bodyPr/>
        <a:lstStyle/>
        <a:p>
          <a:r>
            <a:rPr lang="en-US" sz="1800" dirty="0"/>
            <a:t>Change to Star-Plus Medicaid</a:t>
          </a:r>
        </a:p>
      </dgm:t>
    </dgm:pt>
    <dgm:pt modelId="{CC6D0517-528F-4E87-A56D-4DCCB217FBE3}" type="parTrans" cxnId="{A7494866-7326-4DDD-83CA-1DE4AF381699}">
      <dgm:prSet/>
      <dgm:spPr/>
      <dgm:t>
        <a:bodyPr/>
        <a:lstStyle/>
        <a:p>
          <a:endParaRPr lang="en-US"/>
        </a:p>
      </dgm:t>
    </dgm:pt>
    <dgm:pt modelId="{777CDB2D-8A57-4D34-A5DA-6C825D665F5E}" type="sibTrans" cxnId="{A7494866-7326-4DDD-83CA-1DE4AF381699}">
      <dgm:prSet/>
      <dgm:spPr/>
      <dgm:t>
        <a:bodyPr/>
        <a:lstStyle/>
        <a:p>
          <a:endParaRPr lang="en-US"/>
        </a:p>
      </dgm:t>
    </dgm:pt>
    <dgm:pt modelId="{42C156E4-152A-423C-9B5E-823589BEB234}">
      <dgm:prSet/>
      <dgm:spPr/>
      <dgm:t>
        <a:bodyPr/>
        <a:lstStyle/>
        <a:p>
          <a:r>
            <a:rPr lang="en-US" dirty="0"/>
            <a:t>Parent turns 65 or dies</a:t>
          </a:r>
        </a:p>
      </dgm:t>
    </dgm:pt>
    <dgm:pt modelId="{A14477B7-07C0-44EC-A574-299809596E91}" type="parTrans" cxnId="{AB486FE8-38F1-498E-AEC4-2DDDB39546D2}">
      <dgm:prSet/>
      <dgm:spPr/>
      <dgm:t>
        <a:bodyPr/>
        <a:lstStyle/>
        <a:p>
          <a:endParaRPr lang="en-US"/>
        </a:p>
      </dgm:t>
    </dgm:pt>
    <dgm:pt modelId="{AE3C7B7B-0FF5-4421-B93A-2AA7CB59DFFF}" type="sibTrans" cxnId="{AB486FE8-38F1-498E-AEC4-2DDDB39546D2}">
      <dgm:prSet/>
      <dgm:spPr/>
      <dgm:t>
        <a:bodyPr/>
        <a:lstStyle/>
        <a:p>
          <a:endParaRPr lang="en-US"/>
        </a:p>
      </dgm:t>
    </dgm:pt>
    <dgm:pt modelId="{0E050E38-7DEC-4ACB-A6CE-764A1ED0A924}">
      <dgm:prSet custT="1"/>
      <dgm:spPr/>
      <dgm:t>
        <a:bodyPr/>
        <a:lstStyle/>
        <a:p>
          <a:r>
            <a:rPr lang="en-US" sz="1500" dirty="0"/>
            <a:t> </a:t>
          </a:r>
          <a:r>
            <a:rPr lang="en-US" sz="1800" dirty="0"/>
            <a:t>Dependent adult with IDD will be SSDI eligible, Medicare/Medicaid </a:t>
          </a:r>
          <a:endParaRPr lang="en-US" sz="1500" dirty="0"/>
        </a:p>
      </dgm:t>
    </dgm:pt>
    <dgm:pt modelId="{7553A0E9-6120-4051-B9B9-B69D8996C14A}" type="parTrans" cxnId="{0A20B66F-622D-4868-851F-8CDDF849F05A}">
      <dgm:prSet/>
      <dgm:spPr/>
      <dgm:t>
        <a:bodyPr/>
        <a:lstStyle/>
        <a:p>
          <a:endParaRPr lang="en-US"/>
        </a:p>
      </dgm:t>
    </dgm:pt>
    <dgm:pt modelId="{57C818A3-4188-44D3-98B8-33D58BE291CF}" type="sibTrans" cxnId="{0A20B66F-622D-4868-851F-8CDDF849F05A}">
      <dgm:prSet/>
      <dgm:spPr/>
      <dgm:t>
        <a:bodyPr/>
        <a:lstStyle/>
        <a:p>
          <a:endParaRPr lang="en-US"/>
        </a:p>
      </dgm:t>
    </dgm:pt>
    <dgm:pt modelId="{42228014-A242-4024-9E04-7B62FDB4379A}" type="pres">
      <dgm:prSet presAssocID="{25220D46-764F-4991-944A-4188831C1F9A}" presName="linearFlow" presStyleCnt="0">
        <dgm:presLayoutVars>
          <dgm:dir/>
          <dgm:animLvl val="lvl"/>
          <dgm:resizeHandles val="exact"/>
        </dgm:presLayoutVars>
      </dgm:prSet>
      <dgm:spPr/>
    </dgm:pt>
    <dgm:pt modelId="{6605B40B-D370-4834-B128-60A0C07D2888}" type="pres">
      <dgm:prSet presAssocID="{4CA46657-B85F-475B-AFBD-1BECF8FF092D}" presName="composite" presStyleCnt="0"/>
      <dgm:spPr/>
    </dgm:pt>
    <dgm:pt modelId="{F857DDB3-F0DE-4177-88BF-18CC74B4125B}" type="pres">
      <dgm:prSet presAssocID="{4CA46657-B85F-475B-AFBD-1BECF8FF092D}" presName="parTx" presStyleLbl="node1" presStyleIdx="0" presStyleCnt="4">
        <dgm:presLayoutVars>
          <dgm:chMax val="0"/>
          <dgm:chPref val="0"/>
          <dgm:bulletEnabled val="1"/>
        </dgm:presLayoutVars>
      </dgm:prSet>
      <dgm:spPr/>
    </dgm:pt>
    <dgm:pt modelId="{4909F006-C40E-41F5-82F8-CF3F251C671F}" type="pres">
      <dgm:prSet presAssocID="{4CA46657-B85F-475B-AFBD-1BECF8FF092D}" presName="parSh" presStyleLbl="node1" presStyleIdx="0" presStyleCnt="4"/>
      <dgm:spPr/>
    </dgm:pt>
    <dgm:pt modelId="{6BA7FEF5-E696-44F2-BD15-5C5A82C2FB57}" type="pres">
      <dgm:prSet presAssocID="{4CA46657-B85F-475B-AFBD-1BECF8FF092D}" presName="desTx" presStyleLbl="fgAcc1" presStyleIdx="0" presStyleCnt="4">
        <dgm:presLayoutVars>
          <dgm:bulletEnabled val="1"/>
        </dgm:presLayoutVars>
      </dgm:prSet>
      <dgm:spPr/>
    </dgm:pt>
    <dgm:pt modelId="{73809935-668D-4D40-ACA5-FA5F68B56069}" type="pres">
      <dgm:prSet presAssocID="{6CD92AFC-2D22-44C8-B260-C57204531909}" presName="sibTrans" presStyleLbl="sibTrans2D1" presStyleIdx="0" presStyleCnt="3"/>
      <dgm:spPr/>
    </dgm:pt>
    <dgm:pt modelId="{AAE7E85A-5873-4D67-B6D9-CBF3B55E80AD}" type="pres">
      <dgm:prSet presAssocID="{6CD92AFC-2D22-44C8-B260-C57204531909}" presName="connTx" presStyleLbl="sibTrans2D1" presStyleIdx="0" presStyleCnt="3"/>
      <dgm:spPr/>
    </dgm:pt>
    <dgm:pt modelId="{D9DF82FA-E799-413E-8AFE-D9CE5DD7C73F}" type="pres">
      <dgm:prSet presAssocID="{469FF68B-ECA0-43A8-886D-D278A91E6AB3}" presName="composite" presStyleCnt="0"/>
      <dgm:spPr/>
    </dgm:pt>
    <dgm:pt modelId="{C79F8F7D-23BB-4B9E-AD32-856EDD1F83EA}" type="pres">
      <dgm:prSet presAssocID="{469FF68B-ECA0-43A8-886D-D278A91E6AB3}" presName="parTx" presStyleLbl="node1" presStyleIdx="0" presStyleCnt="4">
        <dgm:presLayoutVars>
          <dgm:chMax val="0"/>
          <dgm:chPref val="0"/>
          <dgm:bulletEnabled val="1"/>
        </dgm:presLayoutVars>
      </dgm:prSet>
      <dgm:spPr/>
    </dgm:pt>
    <dgm:pt modelId="{7CFE4FE4-4764-47DD-AC06-32C86E89FF3F}" type="pres">
      <dgm:prSet presAssocID="{469FF68B-ECA0-43A8-886D-D278A91E6AB3}" presName="parSh" presStyleLbl="node1" presStyleIdx="1" presStyleCnt="4"/>
      <dgm:spPr/>
    </dgm:pt>
    <dgm:pt modelId="{3E8F724C-DA5E-4949-A8CB-2A2CC7648008}" type="pres">
      <dgm:prSet presAssocID="{469FF68B-ECA0-43A8-886D-D278A91E6AB3}" presName="desTx" presStyleLbl="fgAcc1" presStyleIdx="1" presStyleCnt="4">
        <dgm:presLayoutVars>
          <dgm:bulletEnabled val="1"/>
        </dgm:presLayoutVars>
      </dgm:prSet>
      <dgm:spPr/>
    </dgm:pt>
    <dgm:pt modelId="{5F7A9809-EB48-48A5-A1A1-B894ACB40731}" type="pres">
      <dgm:prSet presAssocID="{2D3D45FC-8BC8-464B-B512-9F2DA3C776EB}" presName="sibTrans" presStyleLbl="sibTrans2D1" presStyleIdx="1" presStyleCnt="3"/>
      <dgm:spPr/>
    </dgm:pt>
    <dgm:pt modelId="{9F109E8B-2248-4FFD-A608-FB4A1C16AC20}" type="pres">
      <dgm:prSet presAssocID="{2D3D45FC-8BC8-464B-B512-9F2DA3C776EB}" presName="connTx" presStyleLbl="sibTrans2D1" presStyleIdx="1" presStyleCnt="3"/>
      <dgm:spPr/>
    </dgm:pt>
    <dgm:pt modelId="{C27A7885-BC60-4E19-A14F-9E086D43A8EB}" type="pres">
      <dgm:prSet presAssocID="{48B2CD99-BC4C-4C03-B24A-018F52FD4FB3}" presName="composite" presStyleCnt="0"/>
      <dgm:spPr/>
    </dgm:pt>
    <dgm:pt modelId="{4C0D5D1D-17A0-461F-854B-E0E1DAE44CA6}" type="pres">
      <dgm:prSet presAssocID="{48B2CD99-BC4C-4C03-B24A-018F52FD4FB3}" presName="parTx" presStyleLbl="node1" presStyleIdx="1" presStyleCnt="4">
        <dgm:presLayoutVars>
          <dgm:chMax val="0"/>
          <dgm:chPref val="0"/>
          <dgm:bulletEnabled val="1"/>
        </dgm:presLayoutVars>
      </dgm:prSet>
      <dgm:spPr/>
    </dgm:pt>
    <dgm:pt modelId="{536DA5CC-D6B6-4137-B30C-47CB33BEE049}" type="pres">
      <dgm:prSet presAssocID="{48B2CD99-BC4C-4C03-B24A-018F52FD4FB3}" presName="parSh" presStyleLbl="node1" presStyleIdx="2" presStyleCnt="4"/>
      <dgm:spPr/>
    </dgm:pt>
    <dgm:pt modelId="{D94160C1-865D-4AEF-B1C6-A3C68EF703E6}" type="pres">
      <dgm:prSet presAssocID="{48B2CD99-BC4C-4C03-B24A-018F52FD4FB3}" presName="desTx" presStyleLbl="fgAcc1" presStyleIdx="2" presStyleCnt="4">
        <dgm:presLayoutVars>
          <dgm:bulletEnabled val="1"/>
        </dgm:presLayoutVars>
      </dgm:prSet>
      <dgm:spPr/>
    </dgm:pt>
    <dgm:pt modelId="{642E0CAA-A9DA-4BBE-9AB2-39CD7A7C7007}" type="pres">
      <dgm:prSet presAssocID="{83790D57-8489-49A5-95CF-54C5879DB4DA}" presName="sibTrans" presStyleLbl="sibTrans2D1" presStyleIdx="2" presStyleCnt="3"/>
      <dgm:spPr/>
    </dgm:pt>
    <dgm:pt modelId="{022E99FB-D0F7-4021-B295-EDC7D7BFD2AA}" type="pres">
      <dgm:prSet presAssocID="{83790D57-8489-49A5-95CF-54C5879DB4DA}" presName="connTx" presStyleLbl="sibTrans2D1" presStyleIdx="2" presStyleCnt="3"/>
      <dgm:spPr/>
    </dgm:pt>
    <dgm:pt modelId="{25F6172F-B163-4D89-805C-A1B411E92782}" type="pres">
      <dgm:prSet presAssocID="{42C156E4-152A-423C-9B5E-823589BEB234}" presName="composite" presStyleCnt="0"/>
      <dgm:spPr/>
    </dgm:pt>
    <dgm:pt modelId="{B6870D82-6C08-404A-BBCD-2F504D856406}" type="pres">
      <dgm:prSet presAssocID="{42C156E4-152A-423C-9B5E-823589BEB234}" presName="parTx" presStyleLbl="node1" presStyleIdx="2" presStyleCnt="4">
        <dgm:presLayoutVars>
          <dgm:chMax val="0"/>
          <dgm:chPref val="0"/>
          <dgm:bulletEnabled val="1"/>
        </dgm:presLayoutVars>
      </dgm:prSet>
      <dgm:spPr/>
    </dgm:pt>
    <dgm:pt modelId="{D25AE1F1-6F11-40D6-BFB8-2AAC7951B296}" type="pres">
      <dgm:prSet presAssocID="{42C156E4-152A-423C-9B5E-823589BEB234}" presName="parSh" presStyleLbl="node1" presStyleIdx="3" presStyleCnt="4"/>
      <dgm:spPr/>
    </dgm:pt>
    <dgm:pt modelId="{C1A62A8A-DCFB-429C-B5C4-3718461E03DB}" type="pres">
      <dgm:prSet presAssocID="{42C156E4-152A-423C-9B5E-823589BEB234}" presName="desTx" presStyleLbl="fgAcc1" presStyleIdx="3" presStyleCnt="4" custScaleX="118653" custScaleY="90442" custLinFactNeighborX="579" custLinFactNeighborY="5770">
        <dgm:presLayoutVars>
          <dgm:bulletEnabled val="1"/>
        </dgm:presLayoutVars>
      </dgm:prSet>
      <dgm:spPr/>
    </dgm:pt>
  </dgm:ptLst>
  <dgm:cxnLst>
    <dgm:cxn modelId="{806DBF24-D7C9-49BD-BF64-0B3289F23AE3}" srcId="{4CA46657-B85F-475B-AFBD-1BECF8FF092D}" destId="{9DD47C6F-93AB-4241-B460-1C427BE571FC}" srcOrd="0" destOrd="0" parTransId="{C551EB9D-4D5B-48F1-AA12-CA718C8B7964}" sibTransId="{B6088825-F83E-4C0A-AC7C-FD1A56E62721}"/>
    <dgm:cxn modelId="{2E51D228-6820-4101-B895-8A0B5729C416}" type="presOf" srcId="{469FF68B-ECA0-43A8-886D-D278A91E6AB3}" destId="{7CFE4FE4-4764-47DD-AC06-32C86E89FF3F}" srcOrd="1" destOrd="0" presId="urn:microsoft.com/office/officeart/2005/8/layout/process3"/>
    <dgm:cxn modelId="{8E7E0B32-489E-49CF-867C-1660ED5DFA35}" type="presOf" srcId="{83790D57-8489-49A5-95CF-54C5879DB4DA}" destId="{642E0CAA-A9DA-4BBE-9AB2-39CD7A7C7007}" srcOrd="0" destOrd="0" presId="urn:microsoft.com/office/officeart/2005/8/layout/process3"/>
    <dgm:cxn modelId="{D588A535-D53F-48E4-A41C-874F7E090792}" type="presOf" srcId="{6CD92AFC-2D22-44C8-B260-C57204531909}" destId="{73809935-668D-4D40-ACA5-FA5F68B56069}" srcOrd="0" destOrd="0" presId="urn:microsoft.com/office/officeart/2005/8/layout/process3"/>
    <dgm:cxn modelId="{2808AF3D-163D-4431-A378-C819869116D7}" srcId="{25220D46-764F-4991-944A-4188831C1F9A}" destId="{469FF68B-ECA0-43A8-886D-D278A91E6AB3}" srcOrd="1" destOrd="0" parTransId="{CD7F583D-C903-4988-9ED2-95A433BB5996}" sibTransId="{2D3D45FC-8BC8-464B-B512-9F2DA3C776EB}"/>
    <dgm:cxn modelId="{F5937740-1E06-489B-BB88-859479A2F887}" type="presOf" srcId="{42C156E4-152A-423C-9B5E-823589BEB234}" destId="{D25AE1F1-6F11-40D6-BFB8-2AAC7951B296}" srcOrd="1" destOrd="0" presId="urn:microsoft.com/office/officeart/2005/8/layout/process3"/>
    <dgm:cxn modelId="{88506A5F-0A49-4EB8-B12E-5C10CB5A52EF}" type="presOf" srcId="{48B2CD99-BC4C-4C03-B24A-018F52FD4FB3}" destId="{4C0D5D1D-17A0-461F-854B-E0E1DAE44CA6}" srcOrd="0" destOrd="0" presId="urn:microsoft.com/office/officeart/2005/8/layout/process3"/>
    <dgm:cxn modelId="{A7494866-7326-4DDD-83CA-1DE4AF381699}" srcId="{469FF68B-ECA0-43A8-886D-D278A91E6AB3}" destId="{4EE23120-537E-4A28-8A32-9B4BEA518D3E}" srcOrd="1" destOrd="0" parTransId="{CC6D0517-528F-4E87-A56D-4DCCB217FBE3}" sibTransId="{777CDB2D-8A57-4D34-A5DA-6C825D665F5E}"/>
    <dgm:cxn modelId="{3AA73D6A-5CC6-4C74-8184-59EBD1BD6E6E}" type="presOf" srcId="{469FF68B-ECA0-43A8-886D-D278A91E6AB3}" destId="{C79F8F7D-23BB-4B9E-AD32-856EDD1F83EA}" srcOrd="0" destOrd="0" presId="urn:microsoft.com/office/officeart/2005/8/layout/process3"/>
    <dgm:cxn modelId="{0A20B66F-622D-4868-851F-8CDDF849F05A}" srcId="{42C156E4-152A-423C-9B5E-823589BEB234}" destId="{0E050E38-7DEC-4ACB-A6CE-764A1ED0A924}" srcOrd="0" destOrd="0" parTransId="{7553A0E9-6120-4051-B9B9-B69D8996C14A}" sibTransId="{57C818A3-4188-44D3-98B8-33D58BE291CF}"/>
    <dgm:cxn modelId="{E077AB79-4D93-4A7F-B3BF-3C682A62DBFD}" type="presOf" srcId="{2D3D45FC-8BC8-464B-B512-9F2DA3C776EB}" destId="{9F109E8B-2248-4FFD-A608-FB4A1C16AC20}" srcOrd="1" destOrd="0" presId="urn:microsoft.com/office/officeart/2005/8/layout/process3"/>
    <dgm:cxn modelId="{C119167C-2369-42D2-AC80-86895A75764F}" srcId="{469FF68B-ECA0-43A8-886D-D278A91E6AB3}" destId="{28810A0F-4D91-4B7F-B015-F35AABEBA836}" srcOrd="0" destOrd="0" parTransId="{7F586A8B-F2CD-4A06-AD23-5389B1F66CF4}" sibTransId="{6E77DC04-5914-488E-B10C-08CC96082D26}"/>
    <dgm:cxn modelId="{BB8F868B-A614-476F-AEA2-42FCBD6579B2}" type="presOf" srcId="{9DD47C6F-93AB-4241-B460-1C427BE571FC}" destId="{6BA7FEF5-E696-44F2-BD15-5C5A82C2FB57}" srcOrd="0" destOrd="0" presId="urn:microsoft.com/office/officeart/2005/8/layout/process3"/>
    <dgm:cxn modelId="{F1533F8C-D96E-4E33-8143-67419AED9DED}" type="presOf" srcId="{4CA46657-B85F-475B-AFBD-1BECF8FF092D}" destId="{F857DDB3-F0DE-4177-88BF-18CC74B4125B}" srcOrd="0" destOrd="0" presId="urn:microsoft.com/office/officeart/2005/8/layout/process3"/>
    <dgm:cxn modelId="{EA05E291-5AB1-4E7A-9AE1-4CFB8AE561F0}" srcId="{25220D46-764F-4991-944A-4188831C1F9A}" destId="{48B2CD99-BC4C-4C03-B24A-018F52FD4FB3}" srcOrd="2" destOrd="0" parTransId="{86054E50-B4F4-43AF-87D8-282DDA071C46}" sibTransId="{83790D57-8489-49A5-95CF-54C5879DB4DA}"/>
    <dgm:cxn modelId="{7AAA6E9E-D738-4660-810C-CA69111C355B}" type="presOf" srcId="{6CD92AFC-2D22-44C8-B260-C57204531909}" destId="{AAE7E85A-5873-4D67-B6D9-CBF3B55E80AD}" srcOrd="1" destOrd="0" presId="urn:microsoft.com/office/officeart/2005/8/layout/process3"/>
    <dgm:cxn modelId="{5FC4229F-894E-4473-A9ED-2D5F3CF94974}" type="presOf" srcId="{4EE23120-537E-4A28-8A32-9B4BEA518D3E}" destId="{3E8F724C-DA5E-4949-A8CB-2A2CC7648008}" srcOrd="0" destOrd="1" presId="urn:microsoft.com/office/officeart/2005/8/layout/process3"/>
    <dgm:cxn modelId="{469F82A2-BB54-4ECA-AF26-43FC8ED54F2B}" type="presOf" srcId="{2D3D45FC-8BC8-464B-B512-9F2DA3C776EB}" destId="{5F7A9809-EB48-48A5-A1A1-B894ACB40731}" srcOrd="0" destOrd="0" presId="urn:microsoft.com/office/officeart/2005/8/layout/process3"/>
    <dgm:cxn modelId="{37AF7DA7-556E-42BC-8C51-892B75EFDEAB}" type="presOf" srcId="{25220D46-764F-4991-944A-4188831C1F9A}" destId="{42228014-A242-4024-9E04-7B62FDB4379A}" srcOrd="0" destOrd="0" presId="urn:microsoft.com/office/officeart/2005/8/layout/process3"/>
    <dgm:cxn modelId="{3797D8B1-4BDB-495C-9CA9-250077BDC438}" srcId="{48B2CD99-BC4C-4C03-B24A-018F52FD4FB3}" destId="{E2DFD3D7-FF33-4C3E-8357-C73EACEAB4B3}" srcOrd="0" destOrd="0" parTransId="{6EFF1546-E602-4E38-BB9D-DC037F06AA09}" sibTransId="{896ED8E1-3547-4FE7-B955-AAB94095E8C6}"/>
    <dgm:cxn modelId="{0DCB80B6-6FF5-44ED-9948-457ECB98D32A}" type="presOf" srcId="{28810A0F-4D91-4B7F-B015-F35AABEBA836}" destId="{3E8F724C-DA5E-4949-A8CB-2A2CC7648008}" srcOrd="0" destOrd="0" presId="urn:microsoft.com/office/officeart/2005/8/layout/process3"/>
    <dgm:cxn modelId="{CC920FCF-207C-4E83-9C84-5FDA0FE7E668}" type="presOf" srcId="{42C156E4-152A-423C-9B5E-823589BEB234}" destId="{B6870D82-6C08-404A-BBCD-2F504D856406}" srcOrd="0" destOrd="0" presId="urn:microsoft.com/office/officeart/2005/8/layout/process3"/>
    <dgm:cxn modelId="{6EB4AFD0-BC63-422F-8E18-076A08075280}" srcId="{25220D46-764F-4991-944A-4188831C1F9A}" destId="{4CA46657-B85F-475B-AFBD-1BECF8FF092D}" srcOrd="0" destOrd="0" parTransId="{4BB3FD37-E53E-4D46-907A-E5E7EEA0389D}" sibTransId="{6CD92AFC-2D22-44C8-B260-C57204531909}"/>
    <dgm:cxn modelId="{C36BCFD4-2926-44E6-A833-BF5BC98FBCDF}" type="presOf" srcId="{48B2CD99-BC4C-4C03-B24A-018F52FD4FB3}" destId="{536DA5CC-D6B6-4137-B30C-47CB33BEE049}" srcOrd="1" destOrd="0" presId="urn:microsoft.com/office/officeart/2005/8/layout/process3"/>
    <dgm:cxn modelId="{3FA26FD5-FBFA-45C4-88BE-02182DC4D504}" type="presOf" srcId="{E2DFD3D7-FF33-4C3E-8357-C73EACEAB4B3}" destId="{D94160C1-865D-4AEF-B1C6-A3C68EF703E6}" srcOrd="0" destOrd="0" presId="urn:microsoft.com/office/officeart/2005/8/layout/process3"/>
    <dgm:cxn modelId="{392F99DD-734D-4922-9712-1FB0E9F08A4A}" type="presOf" srcId="{4CA46657-B85F-475B-AFBD-1BECF8FF092D}" destId="{4909F006-C40E-41F5-82F8-CF3F251C671F}" srcOrd="1" destOrd="0" presId="urn:microsoft.com/office/officeart/2005/8/layout/process3"/>
    <dgm:cxn modelId="{BCC9D4E5-4CB4-4B28-AEC1-C68B0B414CC8}" type="presOf" srcId="{0E050E38-7DEC-4ACB-A6CE-764A1ED0A924}" destId="{C1A62A8A-DCFB-429C-B5C4-3718461E03DB}" srcOrd="0" destOrd="0" presId="urn:microsoft.com/office/officeart/2005/8/layout/process3"/>
    <dgm:cxn modelId="{AB486FE8-38F1-498E-AEC4-2DDDB39546D2}" srcId="{25220D46-764F-4991-944A-4188831C1F9A}" destId="{42C156E4-152A-423C-9B5E-823589BEB234}" srcOrd="3" destOrd="0" parTransId="{A14477B7-07C0-44EC-A574-299809596E91}" sibTransId="{AE3C7B7B-0FF5-4421-B93A-2AA7CB59DFFF}"/>
    <dgm:cxn modelId="{754C64F9-AA3D-4EB1-ADBE-6E306E1038E2}" type="presOf" srcId="{83790D57-8489-49A5-95CF-54C5879DB4DA}" destId="{022E99FB-D0F7-4021-B295-EDC7D7BFD2AA}" srcOrd="1" destOrd="0" presId="urn:microsoft.com/office/officeart/2005/8/layout/process3"/>
    <dgm:cxn modelId="{BCDAD559-E9D9-4F97-B365-C8BC526555C1}" type="presParOf" srcId="{42228014-A242-4024-9E04-7B62FDB4379A}" destId="{6605B40B-D370-4834-B128-60A0C07D2888}" srcOrd="0" destOrd="0" presId="urn:microsoft.com/office/officeart/2005/8/layout/process3"/>
    <dgm:cxn modelId="{F6E4FA7F-6D8F-48FD-85D6-45393DA9C6B7}" type="presParOf" srcId="{6605B40B-D370-4834-B128-60A0C07D2888}" destId="{F857DDB3-F0DE-4177-88BF-18CC74B4125B}" srcOrd="0" destOrd="0" presId="urn:microsoft.com/office/officeart/2005/8/layout/process3"/>
    <dgm:cxn modelId="{D0C30B25-EF3A-4A3D-AA7C-62CF60776419}" type="presParOf" srcId="{6605B40B-D370-4834-B128-60A0C07D2888}" destId="{4909F006-C40E-41F5-82F8-CF3F251C671F}" srcOrd="1" destOrd="0" presId="urn:microsoft.com/office/officeart/2005/8/layout/process3"/>
    <dgm:cxn modelId="{B1752788-1941-4168-84FC-1874FEE5874A}" type="presParOf" srcId="{6605B40B-D370-4834-B128-60A0C07D2888}" destId="{6BA7FEF5-E696-44F2-BD15-5C5A82C2FB57}" srcOrd="2" destOrd="0" presId="urn:microsoft.com/office/officeart/2005/8/layout/process3"/>
    <dgm:cxn modelId="{0C1B68F7-D41A-4D7D-BFA5-62C2C6A30AA4}" type="presParOf" srcId="{42228014-A242-4024-9E04-7B62FDB4379A}" destId="{73809935-668D-4D40-ACA5-FA5F68B56069}" srcOrd="1" destOrd="0" presId="urn:microsoft.com/office/officeart/2005/8/layout/process3"/>
    <dgm:cxn modelId="{65DFFFCE-CED7-480A-8BD9-FEBC5477B175}" type="presParOf" srcId="{73809935-668D-4D40-ACA5-FA5F68B56069}" destId="{AAE7E85A-5873-4D67-B6D9-CBF3B55E80AD}" srcOrd="0" destOrd="0" presId="urn:microsoft.com/office/officeart/2005/8/layout/process3"/>
    <dgm:cxn modelId="{842B5648-6CAE-445E-A6C1-FF62448E1987}" type="presParOf" srcId="{42228014-A242-4024-9E04-7B62FDB4379A}" destId="{D9DF82FA-E799-413E-8AFE-D9CE5DD7C73F}" srcOrd="2" destOrd="0" presId="urn:microsoft.com/office/officeart/2005/8/layout/process3"/>
    <dgm:cxn modelId="{316A3A7B-EA62-49F9-8E4E-E21E0AB05F09}" type="presParOf" srcId="{D9DF82FA-E799-413E-8AFE-D9CE5DD7C73F}" destId="{C79F8F7D-23BB-4B9E-AD32-856EDD1F83EA}" srcOrd="0" destOrd="0" presId="urn:microsoft.com/office/officeart/2005/8/layout/process3"/>
    <dgm:cxn modelId="{04FAEC7B-9FCA-4BBA-8EB0-79B57AA18644}" type="presParOf" srcId="{D9DF82FA-E799-413E-8AFE-D9CE5DD7C73F}" destId="{7CFE4FE4-4764-47DD-AC06-32C86E89FF3F}" srcOrd="1" destOrd="0" presId="urn:microsoft.com/office/officeart/2005/8/layout/process3"/>
    <dgm:cxn modelId="{F2A97BE6-EFBA-4015-9487-E8D4C515F393}" type="presParOf" srcId="{D9DF82FA-E799-413E-8AFE-D9CE5DD7C73F}" destId="{3E8F724C-DA5E-4949-A8CB-2A2CC7648008}" srcOrd="2" destOrd="0" presId="urn:microsoft.com/office/officeart/2005/8/layout/process3"/>
    <dgm:cxn modelId="{D671ED31-FE83-4CF3-9E19-BF9CDB1D7A63}" type="presParOf" srcId="{42228014-A242-4024-9E04-7B62FDB4379A}" destId="{5F7A9809-EB48-48A5-A1A1-B894ACB40731}" srcOrd="3" destOrd="0" presId="urn:microsoft.com/office/officeart/2005/8/layout/process3"/>
    <dgm:cxn modelId="{AB28FCAA-B976-406B-A5D1-5B3BAF2136D3}" type="presParOf" srcId="{5F7A9809-EB48-48A5-A1A1-B894ACB40731}" destId="{9F109E8B-2248-4FFD-A608-FB4A1C16AC20}" srcOrd="0" destOrd="0" presId="urn:microsoft.com/office/officeart/2005/8/layout/process3"/>
    <dgm:cxn modelId="{B28A9260-5656-43A9-8BBC-6C55B29EF1E6}" type="presParOf" srcId="{42228014-A242-4024-9E04-7B62FDB4379A}" destId="{C27A7885-BC60-4E19-A14F-9E086D43A8EB}" srcOrd="4" destOrd="0" presId="urn:microsoft.com/office/officeart/2005/8/layout/process3"/>
    <dgm:cxn modelId="{FAC62C2C-67A6-4E70-BE04-0E6DB97D6CA9}" type="presParOf" srcId="{C27A7885-BC60-4E19-A14F-9E086D43A8EB}" destId="{4C0D5D1D-17A0-461F-854B-E0E1DAE44CA6}" srcOrd="0" destOrd="0" presId="urn:microsoft.com/office/officeart/2005/8/layout/process3"/>
    <dgm:cxn modelId="{A5059444-2A61-448E-B9AF-63FF4C5D36CC}" type="presParOf" srcId="{C27A7885-BC60-4E19-A14F-9E086D43A8EB}" destId="{536DA5CC-D6B6-4137-B30C-47CB33BEE049}" srcOrd="1" destOrd="0" presId="urn:microsoft.com/office/officeart/2005/8/layout/process3"/>
    <dgm:cxn modelId="{E42C64AB-0B83-42E2-B693-1B1E223983F5}" type="presParOf" srcId="{C27A7885-BC60-4E19-A14F-9E086D43A8EB}" destId="{D94160C1-865D-4AEF-B1C6-A3C68EF703E6}" srcOrd="2" destOrd="0" presId="urn:microsoft.com/office/officeart/2005/8/layout/process3"/>
    <dgm:cxn modelId="{5A6113A9-1786-4B5B-B2F6-55F972F3F54C}" type="presParOf" srcId="{42228014-A242-4024-9E04-7B62FDB4379A}" destId="{642E0CAA-A9DA-4BBE-9AB2-39CD7A7C7007}" srcOrd="5" destOrd="0" presId="urn:microsoft.com/office/officeart/2005/8/layout/process3"/>
    <dgm:cxn modelId="{FA515360-0F27-4B6A-8910-779C4DDE86FB}" type="presParOf" srcId="{642E0CAA-A9DA-4BBE-9AB2-39CD7A7C7007}" destId="{022E99FB-D0F7-4021-B295-EDC7D7BFD2AA}" srcOrd="0" destOrd="0" presId="urn:microsoft.com/office/officeart/2005/8/layout/process3"/>
    <dgm:cxn modelId="{79597588-C2EC-4575-B71B-8E50FE0A210E}" type="presParOf" srcId="{42228014-A242-4024-9E04-7B62FDB4379A}" destId="{25F6172F-B163-4D89-805C-A1B411E92782}" srcOrd="6" destOrd="0" presId="urn:microsoft.com/office/officeart/2005/8/layout/process3"/>
    <dgm:cxn modelId="{5045AC26-6D28-42CF-8BC7-E55044AFBA24}" type="presParOf" srcId="{25F6172F-B163-4D89-805C-A1B411E92782}" destId="{B6870D82-6C08-404A-BBCD-2F504D856406}" srcOrd="0" destOrd="0" presId="urn:microsoft.com/office/officeart/2005/8/layout/process3"/>
    <dgm:cxn modelId="{9B9B59C9-6FFC-48B8-A4E0-7B11975029BD}" type="presParOf" srcId="{25F6172F-B163-4D89-805C-A1B411E92782}" destId="{D25AE1F1-6F11-40D6-BFB8-2AAC7951B296}" srcOrd="1" destOrd="0" presId="urn:microsoft.com/office/officeart/2005/8/layout/process3"/>
    <dgm:cxn modelId="{EDA79495-C23D-4755-A9C5-50393877A9AC}" type="presParOf" srcId="{25F6172F-B163-4D89-805C-A1B411E92782}" destId="{C1A62A8A-DCFB-429C-B5C4-3718461E03D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09F006-C40E-41F5-82F8-CF3F251C671F}">
      <dsp:nvSpPr>
        <dsp:cNvPr id="0" name=""/>
        <dsp:cNvSpPr/>
      </dsp:nvSpPr>
      <dsp:spPr>
        <a:xfrm>
          <a:off x="5247" y="1352748"/>
          <a:ext cx="1903684" cy="1124822"/>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Age 18</a:t>
          </a:r>
        </a:p>
      </dsp:txBody>
      <dsp:txXfrm>
        <a:off x="5247" y="1352748"/>
        <a:ext cx="1903684" cy="749881"/>
      </dsp:txXfrm>
    </dsp:sp>
    <dsp:sp modelId="{6BA7FEF5-E696-44F2-BD15-5C5A82C2FB57}">
      <dsp:nvSpPr>
        <dsp:cNvPr id="0" name=""/>
        <dsp:cNvSpPr/>
      </dsp:nvSpPr>
      <dsp:spPr>
        <a:xfrm>
          <a:off x="395158" y="2102630"/>
          <a:ext cx="1903684" cy="133650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Adult disability determination to stay on Medicaid</a:t>
          </a:r>
        </a:p>
      </dsp:txBody>
      <dsp:txXfrm>
        <a:off x="434303" y="2141775"/>
        <a:ext cx="1825394" cy="1258210"/>
      </dsp:txXfrm>
    </dsp:sp>
    <dsp:sp modelId="{73809935-668D-4D40-ACA5-FA5F68B56069}">
      <dsp:nvSpPr>
        <dsp:cNvPr id="0" name=""/>
        <dsp:cNvSpPr/>
      </dsp:nvSpPr>
      <dsp:spPr>
        <a:xfrm>
          <a:off x="2197523" y="1490708"/>
          <a:ext cx="611814" cy="47396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197523" y="1585500"/>
        <a:ext cx="469625" cy="284378"/>
      </dsp:txXfrm>
    </dsp:sp>
    <dsp:sp modelId="{7CFE4FE4-4764-47DD-AC06-32C86E89FF3F}">
      <dsp:nvSpPr>
        <dsp:cNvPr id="0" name=""/>
        <dsp:cNvSpPr/>
      </dsp:nvSpPr>
      <dsp:spPr>
        <a:xfrm>
          <a:off x="3063298" y="1352748"/>
          <a:ext cx="1903684" cy="1124822"/>
        </a:xfrm>
        <a:prstGeom prst="roundRect">
          <a:avLst>
            <a:gd name="adj" fmla="val 10000"/>
          </a:avLst>
        </a:prstGeom>
        <a:solidFill>
          <a:schemeClr val="accent5">
            <a:hueOff val="-561544"/>
            <a:satOff val="-2648"/>
            <a:lumOff val="6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Age 21</a:t>
          </a:r>
        </a:p>
      </dsp:txBody>
      <dsp:txXfrm>
        <a:off x="3063298" y="1352748"/>
        <a:ext cx="1903684" cy="749881"/>
      </dsp:txXfrm>
    </dsp:sp>
    <dsp:sp modelId="{3E8F724C-DA5E-4949-A8CB-2A2CC7648008}">
      <dsp:nvSpPr>
        <dsp:cNvPr id="0" name=""/>
        <dsp:cNvSpPr/>
      </dsp:nvSpPr>
      <dsp:spPr>
        <a:xfrm>
          <a:off x="3453209" y="2102630"/>
          <a:ext cx="1903684" cy="133650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561544"/>
              <a:satOff val="-2648"/>
              <a:lumOff val="65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 CSCHN ends</a:t>
          </a:r>
        </a:p>
        <a:p>
          <a:pPr marL="171450" lvl="1" indent="-171450" algn="l" defTabSz="800100">
            <a:lnSpc>
              <a:spcPct val="90000"/>
            </a:lnSpc>
            <a:spcBef>
              <a:spcPct val="0"/>
            </a:spcBef>
            <a:spcAft>
              <a:spcPct val="15000"/>
            </a:spcAft>
            <a:buChar char="•"/>
          </a:pPr>
          <a:r>
            <a:rPr lang="en-US" sz="1800" kern="1200" dirty="0"/>
            <a:t>Change to Star-Plus Medicaid</a:t>
          </a:r>
        </a:p>
      </dsp:txBody>
      <dsp:txXfrm>
        <a:off x="3492354" y="2141775"/>
        <a:ext cx="1825394" cy="1258210"/>
      </dsp:txXfrm>
    </dsp:sp>
    <dsp:sp modelId="{5F7A9809-EB48-48A5-A1A1-B894ACB40731}">
      <dsp:nvSpPr>
        <dsp:cNvPr id="0" name=""/>
        <dsp:cNvSpPr/>
      </dsp:nvSpPr>
      <dsp:spPr>
        <a:xfrm>
          <a:off x="5255574" y="1490708"/>
          <a:ext cx="611814" cy="473962"/>
        </a:xfrm>
        <a:prstGeom prst="rightArrow">
          <a:avLst>
            <a:gd name="adj1" fmla="val 60000"/>
            <a:gd name="adj2" fmla="val 50000"/>
          </a:avLst>
        </a:prstGeom>
        <a:solidFill>
          <a:schemeClr val="accent5">
            <a:hueOff val="-842315"/>
            <a:satOff val="-3972"/>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255574" y="1585500"/>
        <a:ext cx="469625" cy="284378"/>
      </dsp:txXfrm>
    </dsp:sp>
    <dsp:sp modelId="{536DA5CC-D6B6-4137-B30C-47CB33BEE049}">
      <dsp:nvSpPr>
        <dsp:cNvPr id="0" name=""/>
        <dsp:cNvSpPr/>
      </dsp:nvSpPr>
      <dsp:spPr>
        <a:xfrm>
          <a:off x="6121349" y="1352748"/>
          <a:ext cx="1903684" cy="1124822"/>
        </a:xfrm>
        <a:prstGeom prst="roundRect">
          <a:avLst>
            <a:gd name="adj" fmla="val 10000"/>
          </a:avLst>
        </a:prstGeom>
        <a:solidFill>
          <a:schemeClr val="accent5">
            <a:hueOff val="-1123087"/>
            <a:satOff val="-5296"/>
            <a:lumOff val="130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Age 26</a:t>
          </a:r>
        </a:p>
      </dsp:txBody>
      <dsp:txXfrm>
        <a:off x="6121349" y="1352748"/>
        <a:ext cx="1903684" cy="749881"/>
      </dsp:txXfrm>
    </dsp:sp>
    <dsp:sp modelId="{D94160C1-865D-4AEF-B1C6-A3C68EF703E6}">
      <dsp:nvSpPr>
        <dsp:cNvPr id="0" name=""/>
        <dsp:cNvSpPr/>
      </dsp:nvSpPr>
      <dsp:spPr>
        <a:xfrm>
          <a:off x="6511260" y="2102630"/>
          <a:ext cx="1903684" cy="1336500"/>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123087"/>
              <a:satOff val="-5296"/>
              <a:lumOff val="130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 Sign disability wavier to stay on family's insurance plan </a:t>
          </a:r>
        </a:p>
      </dsp:txBody>
      <dsp:txXfrm>
        <a:off x="6550405" y="2141775"/>
        <a:ext cx="1825394" cy="1258210"/>
      </dsp:txXfrm>
    </dsp:sp>
    <dsp:sp modelId="{642E0CAA-A9DA-4BBE-9AB2-39CD7A7C7007}">
      <dsp:nvSpPr>
        <dsp:cNvPr id="0" name=""/>
        <dsp:cNvSpPr/>
      </dsp:nvSpPr>
      <dsp:spPr>
        <a:xfrm rot="35900">
          <a:off x="8313608" y="1506857"/>
          <a:ext cx="611847" cy="473962"/>
        </a:xfrm>
        <a:prstGeom prst="rightArrow">
          <a:avLst>
            <a:gd name="adj1" fmla="val 60000"/>
            <a:gd name="adj2" fmla="val 50000"/>
          </a:avLst>
        </a:prstGeom>
        <a:solidFill>
          <a:schemeClr val="accent5">
            <a:hueOff val="-1684631"/>
            <a:satOff val="-7944"/>
            <a:lumOff val="19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313612" y="1600907"/>
        <a:ext cx="469658" cy="284378"/>
      </dsp:txXfrm>
    </dsp:sp>
    <dsp:sp modelId="{D25AE1F1-6F11-40D6-BFB8-2AAC7951B296}">
      <dsp:nvSpPr>
        <dsp:cNvPr id="0" name=""/>
        <dsp:cNvSpPr/>
      </dsp:nvSpPr>
      <dsp:spPr>
        <a:xfrm>
          <a:off x="9179399" y="1384684"/>
          <a:ext cx="1903684" cy="1124822"/>
        </a:xfrm>
        <a:prstGeom prst="roundRect">
          <a:avLst>
            <a:gd name="adj" fmla="val 10000"/>
          </a:avLst>
        </a:prstGeom>
        <a:solidFill>
          <a:schemeClr val="accent5">
            <a:hueOff val="-1684631"/>
            <a:satOff val="-7944"/>
            <a:lumOff val="19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Parent turns 65 or dies</a:t>
          </a:r>
        </a:p>
      </dsp:txBody>
      <dsp:txXfrm>
        <a:off x="9179399" y="1384684"/>
        <a:ext cx="1903684" cy="749881"/>
      </dsp:txXfrm>
    </dsp:sp>
    <dsp:sp modelId="{C1A62A8A-DCFB-429C-B5C4-3718461E03DB}">
      <dsp:nvSpPr>
        <dsp:cNvPr id="0" name=""/>
        <dsp:cNvSpPr/>
      </dsp:nvSpPr>
      <dsp:spPr>
        <a:xfrm>
          <a:off x="9397011" y="2275553"/>
          <a:ext cx="2258778" cy="1208757"/>
        </a:xfrm>
        <a:prstGeom prst="roundRect">
          <a:avLst>
            <a:gd name="adj" fmla="val 10000"/>
          </a:avLst>
        </a:prstGeom>
        <a:solidFill>
          <a:schemeClr val="lt1">
            <a:alpha val="90000"/>
            <a:hueOff val="0"/>
            <a:satOff val="0"/>
            <a:lumOff val="0"/>
            <a:alphaOff val="0"/>
          </a:schemeClr>
        </a:solidFill>
        <a:ln w="15875" cap="flat" cmpd="sng" algn="ctr">
          <a:solidFill>
            <a:schemeClr val="accent5">
              <a:hueOff val="-1684631"/>
              <a:satOff val="-7944"/>
              <a:lumOff val="19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 </a:t>
          </a:r>
          <a:r>
            <a:rPr lang="en-US" sz="1800" kern="1200" dirty="0"/>
            <a:t>Dependent adult with IDD will be SSDI eligible, Medicare/Medicaid </a:t>
          </a:r>
          <a:endParaRPr lang="en-US" sz="1500" kern="1200" dirty="0"/>
        </a:p>
      </dsp:txBody>
      <dsp:txXfrm>
        <a:off x="9432414" y="2310956"/>
        <a:ext cx="2187972" cy="113795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A372EB-7B43-40C5-93FE-5097ADDF87D0}" type="datetimeFigureOut">
              <a:rPr lang="en-US" smtClean="0"/>
              <a:t>10/20/2023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D11AF5D-B3A6-4717-A0EA-C1BB7E578570}"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913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372EB-7B43-40C5-93FE-5097ADDF87D0}"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1AF5D-B3A6-4717-A0EA-C1BB7E578570}"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04649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372EB-7B43-40C5-93FE-5097ADDF87D0}"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1AF5D-B3A6-4717-A0EA-C1BB7E578570}"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79469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1" name="Shape 21"/>
          <p:cNvSpPr txBox="1">
            <a:spLocks noGrp="1"/>
          </p:cNvSpPr>
          <p:nvPr>
            <p:ph type="title"/>
          </p:nvPr>
        </p:nvSpPr>
        <p:spPr>
          <a:xfrm>
            <a:off x="629200" y="984967"/>
            <a:ext cx="10962800" cy="1023599"/>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629200" y="2558767"/>
            <a:ext cx="10962800" cy="36136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51219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A372EB-7B43-40C5-93FE-5097ADDF87D0}"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1AF5D-B3A6-4717-A0EA-C1BB7E578570}"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111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372EB-7B43-40C5-93FE-5097ADDF87D0}"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1AF5D-B3A6-4717-A0EA-C1BB7E578570}"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9932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A372EB-7B43-40C5-93FE-5097ADDF87D0}"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1AF5D-B3A6-4717-A0EA-C1BB7E578570}"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2949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A372EB-7B43-40C5-93FE-5097ADDF87D0}"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1AF5D-B3A6-4717-A0EA-C1BB7E578570}"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195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A372EB-7B43-40C5-93FE-5097ADDF87D0}"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1AF5D-B3A6-4717-A0EA-C1BB7E578570}"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038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372EB-7B43-40C5-93FE-5097ADDF87D0}"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1AF5D-B3A6-4717-A0EA-C1BB7E578570}" type="slidenum">
              <a:rPr lang="en-US" smtClean="0"/>
              <a:t>‹#›</a:t>
            </a:fld>
            <a:endParaRPr lang="en-US"/>
          </a:p>
        </p:txBody>
      </p:sp>
    </p:spTree>
    <p:extLst>
      <p:ext uri="{BB962C8B-B14F-4D97-AF65-F5344CB8AC3E}">
        <p14:creationId xmlns:p14="http://schemas.microsoft.com/office/powerpoint/2010/main" val="304208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A372EB-7B43-40C5-93FE-5097ADDF87D0}"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1AF5D-B3A6-4717-A0EA-C1BB7E578570}"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4791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3A372EB-7B43-40C5-93FE-5097ADDF87D0}" type="datetimeFigureOut">
              <a:rPr lang="en-US" smtClean="0"/>
              <a:t>10/20/2023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D11AF5D-B3A6-4717-A0EA-C1BB7E578570}"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296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3A372EB-7B43-40C5-93FE-5097ADDF87D0}" type="datetimeFigureOut">
              <a:rPr lang="en-US" smtClean="0"/>
              <a:t>10/20/2023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D11AF5D-B3A6-4717-A0EA-C1BB7E578570}"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851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pointing on a map">
            <a:extLst>
              <a:ext uri="{FF2B5EF4-FFF2-40B4-BE49-F238E27FC236}">
                <a16:creationId xmlns:a16="http://schemas.microsoft.com/office/drawing/2014/main" id="{36B8A2A4-3BE0-0207-2BB1-31B1204731BC}"/>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48D4D40-5F14-D2D2-A4F9-B862A68D6D2D}"/>
              </a:ext>
            </a:extLst>
          </p:cNvPr>
          <p:cNvSpPr>
            <a:spLocks noGrp="1"/>
          </p:cNvSpPr>
          <p:nvPr>
            <p:ph type="ctrTitle"/>
          </p:nvPr>
        </p:nvSpPr>
        <p:spPr>
          <a:xfrm>
            <a:off x="0" y="2467113"/>
            <a:ext cx="5676364" cy="2498586"/>
          </a:xfrm>
          <a:solidFill>
            <a:schemeClr val="bg2"/>
          </a:solidFill>
        </p:spPr>
        <p:txBody>
          <a:bodyPr anchor="t">
            <a:noAutofit/>
          </a:bodyPr>
          <a:lstStyle/>
          <a:p>
            <a:pPr algn="l"/>
            <a:r>
              <a:rPr lang="en-US" sz="2800" dirty="0"/>
              <a:t>Patient Navigator: </a:t>
            </a:r>
            <a:br>
              <a:rPr lang="en-US" sz="2800" dirty="0"/>
            </a:br>
            <a:r>
              <a:rPr lang="en-US" sz="2800" dirty="0"/>
              <a:t>Insurance and Funding for Individuals with IDD in Texas</a:t>
            </a:r>
            <a:br>
              <a:rPr lang="en-US" sz="2800" dirty="0"/>
            </a:br>
            <a:br>
              <a:rPr lang="en-US" sz="2800" dirty="0"/>
            </a:br>
            <a:r>
              <a:rPr lang="en-US" sz="2000" b="1" dirty="0"/>
              <a:t>Ellen Fremion, MD, FACP, FAAP</a:t>
            </a:r>
            <a:br>
              <a:rPr lang="en-US" sz="2000" b="1" dirty="0"/>
            </a:br>
            <a:r>
              <a:rPr lang="en-US" sz="2000" b="1" dirty="0"/>
              <a:t>Ellen.fremion@bcm.edu</a:t>
            </a:r>
            <a:br>
              <a:rPr lang="en-US" sz="2000" b="1" dirty="0"/>
            </a:br>
            <a:endParaRPr lang="en-US" sz="2000" dirty="0"/>
          </a:p>
        </p:txBody>
      </p:sp>
    </p:spTree>
    <p:extLst>
      <p:ext uri="{BB962C8B-B14F-4D97-AF65-F5344CB8AC3E}">
        <p14:creationId xmlns:p14="http://schemas.microsoft.com/office/powerpoint/2010/main" val="1195587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17457-579C-7C1F-4585-35B73BF4BA6E}"/>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35E0C8C0-7DC2-E5AD-DEAC-43F04547C93A}"/>
              </a:ext>
            </a:extLst>
          </p:cNvPr>
          <p:cNvSpPr>
            <a:spLocks noGrp="1"/>
          </p:cNvSpPr>
          <p:nvPr>
            <p:ph idx="1"/>
          </p:nvPr>
        </p:nvSpPr>
        <p:spPr/>
        <p:txBody>
          <a:bodyPr/>
          <a:lstStyle/>
          <a:p>
            <a:r>
              <a:rPr lang="en-US" dirty="0"/>
              <a:t>Billie is an 18-year-old who has cerebral palsy, is wheelchair dependent, and has intellectual disability. She is on her dad’s private insurance plan. Does she need to do anything different about her insurance and funding options?</a:t>
            </a:r>
          </a:p>
        </p:txBody>
      </p:sp>
    </p:spTree>
    <p:extLst>
      <p:ext uri="{BB962C8B-B14F-4D97-AF65-F5344CB8AC3E}">
        <p14:creationId xmlns:p14="http://schemas.microsoft.com/office/powerpoint/2010/main" val="90411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D18F3-5C3F-57E2-4EF7-33E0B8DE135B}"/>
              </a:ext>
            </a:extLst>
          </p:cNvPr>
          <p:cNvSpPr>
            <a:spLocks noGrp="1"/>
          </p:cNvSpPr>
          <p:nvPr>
            <p:ph type="title"/>
          </p:nvPr>
        </p:nvSpPr>
        <p:spPr/>
        <p:txBody>
          <a:bodyPr/>
          <a:lstStyle/>
          <a:p>
            <a:r>
              <a:rPr lang="en-US" dirty="0"/>
              <a:t>Case 3: </a:t>
            </a:r>
          </a:p>
        </p:txBody>
      </p:sp>
      <p:sp>
        <p:nvSpPr>
          <p:cNvPr id="3" name="Content Placeholder 2">
            <a:extLst>
              <a:ext uri="{FF2B5EF4-FFF2-40B4-BE49-F238E27FC236}">
                <a16:creationId xmlns:a16="http://schemas.microsoft.com/office/drawing/2014/main" id="{CA5A02AC-5319-34A0-C05C-4F3A7747BB34}"/>
              </a:ext>
            </a:extLst>
          </p:cNvPr>
          <p:cNvSpPr>
            <a:spLocks noGrp="1"/>
          </p:cNvSpPr>
          <p:nvPr>
            <p:ph idx="1"/>
          </p:nvPr>
        </p:nvSpPr>
        <p:spPr/>
        <p:txBody>
          <a:bodyPr/>
          <a:lstStyle/>
          <a:p>
            <a:r>
              <a:rPr lang="en-US" dirty="0"/>
              <a:t>Taylor is a 40-year-old with Down syndrome. Her dad is retiring this year. She currently has Medicaid and an HCS waiver. How does her dad’s retirement affect her insurance?</a:t>
            </a:r>
          </a:p>
        </p:txBody>
      </p:sp>
    </p:spTree>
    <p:extLst>
      <p:ext uri="{BB962C8B-B14F-4D97-AF65-F5344CB8AC3E}">
        <p14:creationId xmlns:p14="http://schemas.microsoft.com/office/powerpoint/2010/main" val="132312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1BB6-BE0D-5565-2B94-A9B9853C0074}"/>
              </a:ext>
            </a:extLst>
          </p:cNvPr>
          <p:cNvSpPr>
            <a:spLocks noGrp="1"/>
          </p:cNvSpPr>
          <p:nvPr>
            <p:ph type="title"/>
          </p:nvPr>
        </p:nvSpPr>
        <p:spPr/>
        <p:txBody>
          <a:bodyPr/>
          <a:lstStyle/>
          <a:p>
            <a:r>
              <a:rPr lang="en-US" dirty="0"/>
              <a:t>Case 4</a:t>
            </a:r>
          </a:p>
        </p:txBody>
      </p:sp>
      <p:sp>
        <p:nvSpPr>
          <p:cNvPr id="3" name="Content Placeholder 2">
            <a:extLst>
              <a:ext uri="{FF2B5EF4-FFF2-40B4-BE49-F238E27FC236}">
                <a16:creationId xmlns:a16="http://schemas.microsoft.com/office/drawing/2014/main" id="{C486169E-9A20-5404-5708-419190E7006D}"/>
              </a:ext>
            </a:extLst>
          </p:cNvPr>
          <p:cNvSpPr>
            <a:spLocks noGrp="1"/>
          </p:cNvSpPr>
          <p:nvPr>
            <p:ph idx="1"/>
          </p:nvPr>
        </p:nvSpPr>
        <p:spPr/>
        <p:txBody>
          <a:bodyPr/>
          <a:lstStyle/>
          <a:p>
            <a:r>
              <a:rPr lang="en-US" dirty="0"/>
              <a:t>Angelina is a 12-year-old whose family has recently migrated from Honduras. Here family is pending asylum determination and she has spina bifida and is wheelchair dependent. What sources of funding are options for her?</a:t>
            </a:r>
          </a:p>
        </p:txBody>
      </p:sp>
    </p:spTree>
    <p:extLst>
      <p:ext uri="{BB962C8B-B14F-4D97-AF65-F5344CB8AC3E}">
        <p14:creationId xmlns:p14="http://schemas.microsoft.com/office/powerpoint/2010/main" val="185153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424BD-32F0-C10B-A51D-D19FC870443A}"/>
              </a:ext>
            </a:extLst>
          </p:cNvPr>
          <p:cNvSpPr>
            <a:spLocks noGrp="1"/>
          </p:cNvSpPr>
          <p:nvPr>
            <p:ph type="title"/>
          </p:nvPr>
        </p:nvSpPr>
        <p:spPr>
          <a:xfrm>
            <a:off x="1137034" y="609597"/>
            <a:ext cx="9392421" cy="1330841"/>
          </a:xfrm>
        </p:spPr>
        <p:txBody>
          <a:bodyPr>
            <a:normAutofit/>
          </a:bodyPr>
          <a:lstStyle/>
          <a:p>
            <a:r>
              <a:rPr lang="en-US" dirty="0"/>
              <a:t>Funding</a:t>
            </a:r>
          </a:p>
        </p:txBody>
      </p:sp>
      <p:sp>
        <p:nvSpPr>
          <p:cNvPr id="3" name="Content Placeholder 2">
            <a:extLst>
              <a:ext uri="{FF2B5EF4-FFF2-40B4-BE49-F238E27FC236}">
                <a16:creationId xmlns:a16="http://schemas.microsoft.com/office/drawing/2014/main" id="{30C909F5-D7AE-3FE0-B07D-4BDD222EBE61}"/>
              </a:ext>
            </a:extLst>
          </p:cNvPr>
          <p:cNvSpPr>
            <a:spLocks noGrp="1"/>
          </p:cNvSpPr>
          <p:nvPr>
            <p:ph idx="1"/>
          </p:nvPr>
        </p:nvSpPr>
        <p:spPr>
          <a:xfrm>
            <a:off x="1137034" y="2198362"/>
            <a:ext cx="4958966" cy="3917773"/>
          </a:xfrm>
        </p:spPr>
        <p:txBody>
          <a:bodyPr>
            <a:normAutofit lnSpcReduction="10000"/>
          </a:bodyPr>
          <a:lstStyle/>
          <a:p>
            <a:r>
              <a:rPr lang="en-US" sz="2000">
                <a:effectLst/>
                <a:latin typeface="Calibri" panose="020F0502020204030204" pitchFamily="34" charset="0"/>
                <a:ea typeface="Times New Roman" panose="02020603050405020304" pitchFamily="18" charset="0"/>
                <a:cs typeface="Times New Roman" panose="02020603050405020304" pitchFamily="18" charset="0"/>
              </a:rPr>
              <a:t>This work is supported by the Texas Council for Developmental Disabilities through a grant from the U.S. Administration for Community Living (ACL), Department of Health and Human Services (HHS), Washington, D.C. 20201, with a 100% federal funding award totaling $6,121,860. Council efforts are those of the grantee and do not necessarily represent the official views of nor are endorsed by ACL, HHS, or the U.S. government.</a:t>
            </a:r>
          </a:p>
          <a:p>
            <a:pPr marL="0" indent="0">
              <a:buNone/>
            </a:pPr>
            <a:endParaRPr lang="en-US" sz="2000"/>
          </a:p>
        </p:txBody>
      </p:sp>
      <p:pic>
        <p:nvPicPr>
          <p:cNvPr id="4" name="Picture 3">
            <a:extLst>
              <a:ext uri="{FF2B5EF4-FFF2-40B4-BE49-F238E27FC236}">
                <a16:creationId xmlns:a16="http://schemas.microsoft.com/office/drawing/2014/main" id="{8E87FE6F-837F-2D05-FA70-5F059E21ECA5}"/>
              </a:ext>
            </a:extLst>
          </p:cNvPr>
          <p:cNvPicPr>
            <a:picLocks noChangeAspect="1"/>
          </p:cNvPicPr>
          <p:nvPr/>
        </p:nvPicPr>
        <p:blipFill>
          <a:blip r:embed="rId2"/>
          <a:stretch>
            <a:fillRect/>
          </a:stretch>
        </p:blipFill>
        <p:spPr>
          <a:xfrm>
            <a:off x="6719367" y="3114586"/>
            <a:ext cx="4788505" cy="1896570"/>
          </a:xfrm>
          <a:prstGeom prst="rect">
            <a:avLst/>
          </a:prstGeom>
        </p:spPr>
      </p:pic>
    </p:spTree>
    <p:extLst>
      <p:ext uri="{BB962C8B-B14F-4D97-AF65-F5344CB8AC3E}">
        <p14:creationId xmlns:p14="http://schemas.microsoft.com/office/powerpoint/2010/main" val="267589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166" y="309064"/>
            <a:ext cx="10353761" cy="1326321"/>
          </a:xfrm>
        </p:spPr>
        <p:txBody>
          <a:bodyPr/>
          <a:lstStyle/>
          <a:p>
            <a:r>
              <a:rPr lang="en-US" dirty="0"/>
              <a:t>Insurance Qualifications 101</a:t>
            </a:r>
          </a:p>
        </p:txBody>
      </p:sp>
      <p:graphicFrame>
        <p:nvGraphicFramePr>
          <p:cNvPr id="4" name="Content Placeholder 3">
            <a:extLst>
              <a:ext uri="{FF2B5EF4-FFF2-40B4-BE49-F238E27FC236}">
                <a16:creationId xmlns:a16="http://schemas.microsoft.com/office/drawing/2014/main" id="{7A78ACC1-1F8D-422D-B504-A16386CBC65F}"/>
              </a:ext>
            </a:extLst>
          </p:cNvPr>
          <p:cNvGraphicFramePr>
            <a:graphicFrameLocks noGrp="1"/>
          </p:cNvGraphicFramePr>
          <p:nvPr>
            <p:ph idx="1"/>
            <p:extLst>
              <p:ext uri="{D42A27DB-BD31-4B8C-83A1-F6EECF244321}">
                <p14:modId xmlns:p14="http://schemas.microsoft.com/office/powerpoint/2010/main" val="2947585301"/>
              </p:ext>
            </p:extLst>
          </p:nvPr>
        </p:nvGraphicFramePr>
        <p:xfrm>
          <a:off x="589804" y="824846"/>
          <a:ext cx="10966890" cy="5784533"/>
        </p:xfrm>
        <a:graphic>
          <a:graphicData uri="http://schemas.openxmlformats.org/drawingml/2006/table">
            <a:tbl>
              <a:tblPr firstRow="1" firstCol="1" bandRow="1">
                <a:tableStyleId>{793D81CF-94F2-401A-BA57-92F5A7B2D0C5}</a:tableStyleId>
              </a:tblPr>
              <a:tblGrid>
                <a:gridCol w="2490055">
                  <a:extLst>
                    <a:ext uri="{9D8B030D-6E8A-4147-A177-3AD203B41FA5}">
                      <a16:colId xmlns:a16="http://schemas.microsoft.com/office/drawing/2014/main" val="1502467396"/>
                    </a:ext>
                  </a:extLst>
                </a:gridCol>
                <a:gridCol w="2465945">
                  <a:extLst>
                    <a:ext uri="{9D8B030D-6E8A-4147-A177-3AD203B41FA5}">
                      <a16:colId xmlns:a16="http://schemas.microsoft.com/office/drawing/2014/main" val="1767177560"/>
                    </a:ext>
                  </a:extLst>
                </a:gridCol>
                <a:gridCol w="3642263">
                  <a:extLst>
                    <a:ext uri="{9D8B030D-6E8A-4147-A177-3AD203B41FA5}">
                      <a16:colId xmlns:a16="http://schemas.microsoft.com/office/drawing/2014/main" val="2074164842"/>
                    </a:ext>
                  </a:extLst>
                </a:gridCol>
                <a:gridCol w="2368627">
                  <a:extLst>
                    <a:ext uri="{9D8B030D-6E8A-4147-A177-3AD203B41FA5}">
                      <a16:colId xmlns:a16="http://schemas.microsoft.com/office/drawing/2014/main" val="847572719"/>
                    </a:ext>
                  </a:extLst>
                </a:gridCol>
              </a:tblGrid>
              <a:tr h="461865">
                <a:tc>
                  <a:txBody>
                    <a:bodyPr/>
                    <a:lstStyle/>
                    <a:p>
                      <a:pPr marL="127000" marR="0" lvl="0" indent="0" algn="l"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u="sng" dirty="0">
                          <a:effectLst/>
                          <a:latin typeface="+mn-lt"/>
                        </a:rPr>
                        <a:t>PRIVATE INSURANCE</a:t>
                      </a:r>
                      <a:endParaRPr lang="en-US" sz="1600" dirty="0">
                        <a:effectLst/>
                        <a:latin typeface="+mn-lt"/>
                      </a:endParaRPr>
                    </a:p>
                    <a:p>
                      <a:pPr marL="127000" marR="0" indent="0">
                        <a:lnSpc>
                          <a:spcPct val="107000"/>
                        </a:lnSpc>
                        <a:spcBef>
                          <a:spcPts val="0"/>
                        </a:spcBef>
                        <a:spcAft>
                          <a:spcPts val="0"/>
                        </a:spcAft>
                        <a:buFont typeface="Arial" panose="020B0604020202020204" pitchFamily="34" charset="0"/>
                        <a:buNone/>
                      </a:pPr>
                      <a:endParaRPr lang="en-US" sz="1700" b="0" u="none" dirty="0">
                        <a:effectLst/>
                        <a:latin typeface="+mn-lt"/>
                        <a:ea typeface="Calibri" panose="020F0502020204030204" pitchFamily="34" charset="0"/>
                        <a:cs typeface="Times New Roman" panose="02020603050405020304" pitchFamily="18" charset="0"/>
                      </a:endParaRPr>
                    </a:p>
                  </a:txBody>
                  <a:tcPr marL="47841" marR="47841" marT="0" marB="0"/>
                </a:tc>
                <a:tc>
                  <a:txBody>
                    <a:bodyPr/>
                    <a:lstStyle/>
                    <a:p>
                      <a:pPr marL="69850" marR="0" lvl="0" indent="0" algn="l" defTabSz="4572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u="sng" dirty="0">
                          <a:effectLst/>
                          <a:latin typeface="+mn-lt"/>
                        </a:rPr>
                        <a:t>MEDICARE - FEDERAL</a:t>
                      </a:r>
                      <a:endParaRPr lang="en-US" sz="1600" u="none" dirty="0">
                        <a:effectLst/>
                        <a:latin typeface="+mn-lt"/>
                      </a:endParaRPr>
                    </a:p>
                    <a:p>
                      <a:pPr marL="69850" marR="0" indent="0">
                        <a:lnSpc>
                          <a:spcPct val="107000"/>
                        </a:lnSpc>
                        <a:spcBef>
                          <a:spcPts val="0"/>
                        </a:spcBef>
                        <a:spcAft>
                          <a:spcPts val="0"/>
                        </a:spcAft>
                        <a:buFont typeface="Arial" panose="020B0604020202020204" pitchFamily="34" charset="0"/>
                        <a:buNone/>
                      </a:pPr>
                      <a:endParaRPr lang="en-US" sz="1700" b="0" i="0" u="none" strike="noStrike" cap="none" dirty="0">
                        <a:solidFill>
                          <a:schemeClr val="lt1"/>
                        </a:solidFill>
                        <a:effectLst/>
                        <a:latin typeface="+mn-lt"/>
                        <a:ea typeface="+mn-ea"/>
                        <a:cs typeface="+mn-cs"/>
                        <a:sym typeface="Arial"/>
                      </a:endParaRPr>
                    </a:p>
                  </a:txBody>
                  <a:tcPr marL="47841" marR="47841" marT="0" marB="0"/>
                </a:tc>
                <a:tc>
                  <a:txBody>
                    <a:bodyPr/>
                    <a:lstStyle/>
                    <a:p>
                      <a:pPr marL="0" marR="0" lvl="0" indent="0" algn="l" defTabSz="457200" rtl="0" eaLnBrk="1" fontAlgn="auto" latinLnBrk="0" hangingPunct="1">
                        <a:lnSpc>
                          <a:spcPct val="107000"/>
                        </a:lnSpc>
                        <a:spcBef>
                          <a:spcPts val="0"/>
                        </a:spcBef>
                        <a:spcAft>
                          <a:spcPts val="0"/>
                        </a:spcAft>
                        <a:buClrTx/>
                        <a:buSzTx/>
                        <a:buFont typeface="Symbol" panose="05050102010706020507" pitchFamily="18" charset="2"/>
                        <a:buNone/>
                        <a:tabLst>
                          <a:tab pos="3314700" algn="l"/>
                        </a:tabLst>
                        <a:defRPr/>
                      </a:pPr>
                      <a:r>
                        <a:rPr lang="en-US" sz="1600" u="sng" dirty="0">
                          <a:effectLst/>
                          <a:latin typeface="+mn-lt"/>
                        </a:rPr>
                        <a:t>MEDICAID - STATE</a:t>
                      </a:r>
                    </a:p>
                    <a:p>
                      <a:pPr marL="0" marR="0" lvl="0" indent="0">
                        <a:lnSpc>
                          <a:spcPct val="107000"/>
                        </a:lnSpc>
                        <a:spcBef>
                          <a:spcPts val="0"/>
                        </a:spcBef>
                        <a:spcAft>
                          <a:spcPts val="0"/>
                        </a:spcAft>
                        <a:buFont typeface="Symbol" panose="05050102010706020507" pitchFamily="18" charset="2"/>
                        <a:buNone/>
                        <a:tabLst>
                          <a:tab pos="3314700" algn="l"/>
                        </a:tabLst>
                      </a:pPr>
                      <a:endParaRPr lang="en-US" sz="1600" b="0" dirty="0">
                        <a:effectLst/>
                        <a:latin typeface="+mn-lt"/>
                        <a:ea typeface="Calibri" panose="020F0502020204030204" pitchFamily="34" charset="0"/>
                        <a:cs typeface="Times New Roman" panose="02020603050405020304" pitchFamily="18" charset="0"/>
                      </a:endParaRPr>
                    </a:p>
                  </a:txBody>
                  <a:tcPr marL="47841" marR="47841" marT="0" marB="0"/>
                </a:tc>
                <a:tc>
                  <a:txBody>
                    <a:bodyPr/>
                    <a:lstStyle/>
                    <a:p>
                      <a:pPr marL="0" marR="0" lvl="0" indent="0">
                        <a:lnSpc>
                          <a:spcPct val="107000"/>
                        </a:lnSpc>
                        <a:spcBef>
                          <a:spcPts val="0"/>
                        </a:spcBef>
                        <a:spcAft>
                          <a:spcPts val="0"/>
                        </a:spcAft>
                        <a:buFont typeface="Symbol" panose="05050102010706020507" pitchFamily="18" charset="2"/>
                        <a:buNone/>
                        <a:tabLst>
                          <a:tab pos="3314700" algn="l"/>
                        </a:tabLst>
                      </a:pPr>
                      <a:r>
                        <a:rPr lang="en-US" sz="1600" b="1" u="sng" dirty="0">
                          <a:effectLst/>
                          <a:latin typeface="+mn-lt"/>
                          <a:ea typeface="Calibri" panose="020F0502020204030204" pitchFamily="34" charset="0"/>
                          <a:cs typeface="Times New Roman" panose="02020603050405020304" pitchFamily="18" charset="0"/>
                        </a:rPr>
                        <a:t>UNDER or NON-INSURED</a:t>
                      </a:r>
                    </a:p>
                  </a:txBody>
                  <a:tcPr marL="47841" marR="47841" marT="0" marB="0"/>
                </a:tc>
                <a:extLst>
                  <a:ext uri="{0D108BD9-81ED-4DB2-BD59-A6C34878D82A}">
                    <a16:rowId xmlns:a16="http://schemas.microsoft.com/office/drawing/2014/main" val="2361915040"/>
                  </a:ext>
                </a:extLst>
              </a:tr>
              <a:tr h="5099123">
                <a:tc>
                  <a:txBody>
                    <a:bodyPr/>
                    <a:lstStyle/>
                    <a:p>
                      <a:pPr marL="228600" marR="0" indent="-101600">
                        <a:lnSpc>
                          <a:spcPct val="107000"/>
                        </a:lnSpc>
                        <a:spcBef>
                          <a:spcPts val="0"/>
                        </a:spcBef>
                        <a:spcAft>
                          <a:spcPts val="0"/>
                        </a:spcAft>
                        <a:buFont typeface="Arial" panose="020B0604020202020204" pitchFamily="34" charset="0"/>
                        <a:buChar char="•"/>
                      </a:pPr>
                      <a:endParaRPr lang="en-US" sz="1800" b="0" u="none" dirty="0">
                        <a:effectLst/>
                        <a:latin typeface="+mn-lt"/>
                      </a:endParaRPr>
                    </a:p>
                    <a:p>
                      <a:pPr marL="228600" marR="0" indent="-101600">
                        <a:lnSpc>
                          <a:spcPct val="107000"/>
                        </a:lnSpc>
                        <a:spcBef>
                          <a:spcPts val="0"/>
                        </a:spcBef>
                        <a:spcAft>
                          <a:spcPts val="0"/>
                        </a:spcAft>
                        <a:buFont typeface="Arial" panose="020B0604020202020204" pitchFamily="34" charset="0"/>
                        <a:buChar char="•"/>
                      </a:pPr>
                      <a:r>
                        <a:rPr lang="en-US" sz="1800" b="0" u="none" dirty="0">
                          <a:effectLst/>
                          <a:latin typeface="+mn-lt"/>
                        </a:rPr>
                        <a:t>Job’s benefits</a:t>
                      </a:r>
                    </a:p>
                    <a:p>
                      <a:pPr marL="228600" marR="0" indent="-101600">
                        <a:lnSpc>
                          <a:spcPct val="107000"/>
                        </a:lnSpc>
                        <a:spcBef>
                          <a:spcPts val="0"/>
                        </a:spcBef>
                        <a:spcAft>
                          <a:spcPts val="0"/>
                        </a:spcAft>
                        <a:buFont typeface="Arial" panose="020B0604020202020204" pitchFamily="34" charset="0"/>
                        <a:buChar char="•"/>
                      </a:pPr>
                      <a:endParaRPr lang="en-US" sz="1800" b="0" u="none" dirty="0">
                        <a:effectLst/>
                        <a:latin typeface="+mn-lt"/>
                      </a:endParaRPr>
                    </a:p>
                    <a:p>
                      <a:pPr marL="228600" marR="0" indent="-101600">
                        <a:lnSpc>
                          <a:spcPct val="107000"/>
                        </a:lnSpc>
                        <a:spcBef>
                          <a:spcPts val="0"/>
                        </a:spcBef>
                        <a:spcAft>
                          <a:spcPts val="0"/>
                        </a:spcAft>
                        <a:buFont typeface="Arial" panose="020B0604020202020204" pitchFamily="34" charset="0"/>
                        <a:buChar char="•"/>
                      </a:pPr>
                      <a:r>
                        <a:rPr lang="en-US" sz="1800" b="0" u="none" dirty="0">
                          <a:effectLst/>
                          <a:latin typeface="+mn-lt"/>
                        </a:rPr>
                        <a:t>Family’s plan (parent up to 26 or spouse)</a:t>
                      </a:r>
                    </a:p>
                    <a:p>
                      <a:pPr marL="228600" marR="0" indent="-101600">
                        <a:lnSpc>
                          <a:spcPct val="107000"/>
                        </a:lnSpc>
                        <a:spcBef>
                          <a:spcPts val="0"/>
                        </a:spcBef>
                        <a:spcAft>
                          <a:spcPts val="0"/>
                        </a:spcAft>
                        <a:buFont typeface="Arial" panose="020B0604020202020204" pitchFamily="34" charset="0"/>
                        <a:buChar char="•"/>
                      </a:pPr>
                      <a:endParaRPr lang="en-US" sz="1800" b="0" u="none" dirty="0">
                        <a:effectLst/>
                        <a:latin typeface="+mn-lt"/>
                      </a:endParaRPr>
                    </a:p>
                    <a:p>
                      <a:pPr marL="228600" marR="0" indent="-101600">
                        <a:lnSpc>
                          <a:spcPct val="107000"/>
                        </a:lnSpc>
                        <a:spcBef>
                          <a:spcPts val="0"/>
                        </a:spcBef>
                        <a:spcAft>
                          <a:spcPts val="0"/>
                        </a:spcAft>
                        <a:buFont typeface="Arial" panose="020B0604020202020204" pitchFamily="34" charset="0"/>
                        <a:buChar char="•"/>
                      </a:pPr>
                      <a:r>
                        <a:rPr lang="en-US" sz="1800" b="0" u="none" dirty="0">
                          <a:effectLst/>
                          <a:latin typeface="+mn-lt"/>
                        </a:rPr>
                        <a:t>Healthcare </a:t>
                      </a:r>
                      <a:r>
                        <a:rPr lang="en-US" sz="1800" b="0" u="none" dirty="0" err="1">
                          <a:effectLst/>
                          <a:latin typeface="+mn-lt"/>
                        </a:rPr>
                        <a:t>MarketPlace</a:t>
                      </a:r>
                      <a:r>
                        <a:rPr lang="en-US" sz="1800" b="0" u="none" dirty="0">
                          <a:effectLst/>
                          <a:latin typeface="+mn-lt"/>
                        </a:rPr>
                        <a:t> “Obama Care”</a:t>
                      </a:r>
                      <a:endParaRPr lang="en-US" sz="1800" b="0" u="none" dirty="0">
                        <a:effectLst/>
                        <a:latin typeface="+mn-lt"/>
                        <a:ea typeface="Calibri" panose="020F0502020204030204" pitchFamily="34" charset="0"/>
                        <a:cs typeface="Times New Roman" panose="02020603050405020304" pitchFamily="18" charset="0"/>
                      </a:endParaRPr>
                    </a:p>
                  </a:txBody>
                  <a:tcPr marL="47841" marR="47841" marT="0" marB="0"/>
                </a:tc>
                <a:tc>
                  <a:txBody>
                    <a:bodyPr/>
                    <a:lstStyle/>
                    <a:p>
                      <a:pPr marL="228600" marR="0" indent="-127000">
                        <a:lnSpc>
                          <a:spcPct val="107000"/>
                        </a:lnSpc>
                        <a:spcBef>
                          <a:spcPts val="0"/>
                        </a:spcBef>
                        <a:spcAft>
                          <a:spcPts val="0"/>
                        </a:spcAft>
                        <a:buFont typeface="Arial" panose="020B0604020202020204" pitchFamily="34" charset="0"/>
                        <a:buChar char="•"/>
                      </a:pPr>
                      <a:endParaRPr lang="en-US" sz="1800" u="none" strike="noStrike" cap="none" dirty="0">
                        <a:effectLst/>
                        <a:latin typeface="+mn-lt"/>
                        <a:sym typeface="Arial"/>
                      </a:endParaRPr>
                    </a:p>
                    <a:p>
                      <a:pPr marL="228600" marR="0" indent="-127000">
                        <a:lnSpc>
                          <a:spcPct val="107000"/>
                        </a:lnSpc>
                        <a:spcBef>
                          <a:spcPts val="0"/>
                        </a:spcBef>
                        <a:spcAft>
                          <a:spcPts val="0"/>
                        </a:spcAft>
                        <a:buFont typeface="Arial" panose="020B0604020202020204" pitchFamily="34" charset="0"/>
                        <a:buChar char="•"/>
                      </a:pPr>
                      <a:r>
                        <a:rPr lang="en-US" sz="1800" u="none" strike="noStrike" cap="none" dirty="0">
                          <a:effectLst/>
                          <a:latin typeface="+mn-lt"/>
                          <a:sym typeface="Arial"/>
                        </a:rPr>
                        <a:t>Need to </a:t>
                      </a:r>
                      <a:r>
                        <a:rPr lang="en-US" sz="1800" u="none" strike="noStrike" cap="none" baseline="0" dirty="0">
                          <a:effectLst/>
                          <a:latin typeface="+mn-lt"/>
                          <a:sym typeface="Arial"/>
                        </a:rPr>
                        <a:t>qualify for (</a:t>
                      </a:r>
                      <a:r>
                        <a:rPr lang="en-US" sz="1800" b="0" kern="1200" dirty="0">
                          <a:solidFill>
                            <a:schemeClr val="dk1"/>
                          </a:solidFill>
                          <a:effectLst/>
                          <a:latin typeface="+mn-lt"/>
                        </a:rPr>
                        <a:t>Social Security Disability Insurance) </a:t>
                      </a:r>
                      <a:r>
                        <a:rPr lang="en-US" sz="1800" u="none" strike="noStrike" cap="none" baseline="0" dirty="0">
                          <a:effectLst/>
                          <a:latin typeface="+mn-lt"/>
                          <a:sym typeface="Arial"/>
                        </a:rPr>
                        <a:t>SSDI to receive Medicare either by working or being a dependent </a:t>
                      </a:r>
                    </a:p>
                    <a:p>
                      <a:pPr marL="355600" marR="0" indent="-285750">
                        <a:lnSpc>
                          <a:spcPct val="107000"/>
                        </a:lnSpc>
                        <a:spcBef>
                          <a:spcPts val="0"/>
                        </a:spcBef>
                        <a:spcAft>
                          <a:spcPts val="0"/>
                        </a:spcAft>
                        <a:buFont typeface="Arial" panose="020B0604020202020204" pitchFamily="34" charset="0"/>
                        <a:buChar char="•"/>
                      </a:pPr>
                      <a:endParaRPr lang="en-US" sz="1800" b="0" i="0" u="none" strike="noStrike" cap="none" dirty="0">
                        <a:solidFill>
                          <a:schemeClr val="tx1"/>
                        </a:solidFill>
                        <a:effectLst/>
                        <a:latin typeface="+mn-lt"/>
                        <a:ea typeface="+mn-ea"/>
                        <a:cs typeface="+mn-cs"/>
                        <a:sym typeface="Arial"/>
                      </a:endParaRPr>
                    </a:p>
                  </a:txBody>
                  <a:tcPr marL="47841" marR="47841" marT="0" marB="0"/>
                </a:tc>
                <a:tc>
                  <a:txBody>
                    <a:bodyPr/>
                    <a:lstStyle/>
                    <a:p>
                      <a:pPr marL="0" marR="0">
                        <a:lnSpc>
                          <a:spcPct val="107000"/>
                        </a:lnSpc>
                        <a:spcBef>
                          <a:spcPts val="0"/>
                        </a:spcBef>
                        <a:spcAft>
                          <a:spcPts val="0"/>
                        </a:spcAft>
                      </a:pPr>
                      <a:endParaRPr lang="en-US" sz="1800" dirty="0">
                        <a:effectLst/>
                        <a:latin typeface="+mn-lt"/>
                      </a:endParaRPr>
                    </a:p>
                    <a:p>
                      <a:pPr marL="174625" marR="0" lvl="0" indent="-174625">
                        <a:lnSpc>
                          <a:spcPct val="107000"/>
                        </a:lnSpc>
                        <a:spcBef>
                          <a:spcPts val="0"/>
                        </a:spcBef>
                        <a:spcAft>
                          <a:spcPts val="0"/>
                        </a:spcAft>
                        <a:buFont typeface="Symbol" panose="05050102010706020507" pitchFamily="18" charset="2"/>
                        <a:buChar char=""/>
                        <a:tabLst>
                          <a:tab pos="3314700" algn="l"/>
                        </a:tabLst>
                      </a:pPr>
                      <a:r>
                        <a:rPr lang="en-US" sz="1800" dirty="0">
                          <a:effectLst/>
                          <a:latin typeface="+mn-lt"/>
                        </a:rPr>
                        <a:t>Under 18 and household is low income</a:t>
                      </a:r>
                    </a:p>
                    <a:p>
                      <a:pPr marL="174625" marR="0" lvl="0" indent="-174625">
                        <a:lnSpc>
                          <a:spcPct val="107000"/>
                        </a:lnSpc>
                        <a:spcBef>
                          <a:spcPts val="0"/>
                        </a:spcBef>
                        <a:spcAft>
                          <a:spcPts val="0"/>
                        </a:spcAft>
                        <a:buFont typeface="Symbol" panose="05050102010706020507" pitchFamily="18" charset="2"/>
                        <a:buChar char=""/>
                        <a:tabLst>
                          <a:tab pos="3314700" algn="l"/>
                        </a:tabLst>
                      </a:pPr>
                      <a:endParaRPr lang="en-US" sz="1800" dirty="0">
                        <a:effectLst/>
                        <a:latin typeface="+mn-lt"/>
                      </a:endParaRPr>
                    </a:p>
                    <a:p>
                      <a:pPr marL="174625" marR="0" lvl="0" indent="-174625">
                        <a:lnSpc>
                          <a:spcPct val="107000"/>
                        </a:lnSpc>
                        <a:spcBef>
                          <a:spcPts val="0"/>
                        </a:spcBef>
                        <a:spcAft>
                          <a:spcPts val="0"/>
                        </a:spcAft>
                        <a:buFont typeface="Symbol" panose="05050102010706020507" pitchFamily="18" charset="2"/>
                        <a:buChar char=""/>
                        <a:tabLst>
                          <a:tab pos="3314700" algn="l"/>
                        </a:tabLst>
                      </a:pPr>
                      <a:r>
                        <a:rPr lang="en-US" sz="1800" dirty="0">
                          <a:effectLst/>
                          <a:latin typeface="+mn-lt"/>
                        </a:rPr>
                        <a:t>Over 18 and qualify for supplemental social income (SSI) due to disability and low income (Texas)</a:t>
                      </a:r>
                    </a:p>
                    <a:p>
                      <a:pPr marL="174625" marR="0" lvl="1" indent="-174625">
                        <a:lnSpc>
                          <a:spcPct val="107000"/>
                        </a:lnSpc>
                        <a:spcBef>
                          <a:spcPts val="0"/>
                        </a:spcBef>
                        <a:spcAft>
                          <a:spcPts val="0"/>
                        </a:spcAft>
                        <a:buFont typeface="Symbol" panose="05050102010706020507" pitchFamily="18" charset="2"/>
                        <a:buChar char=""/>
                        <a:tabLst>
                          <a:tab pos="3314700" algn="l"/>
                        </a:tabLst>
                      </a:pPr>
                      <a:endParaRPr lang="en-US" sz="1800" dirty="0">
                        <a:effectLst/>
                        <a:latin typeface="+mn-lt"/>
                      </a:endParaRPr>
                    </a:p>
                    <a:p>
                      <a:pPr marL="174625" marR="0" lvl="1" indent="-174625">
                        <a:lnSpc>
                          <a:spcPct val="107000"/>
                        </a:lnSpc>
                        <a:spcBef>
                          <a:spcPts val="0"/>
                        </a:spcBef>
                        <a:spcAft>
                          <a:spcPts val="0"/>
                        </a:spcAft>
                        <a:buFont typeface="Symbol" panose="05050102010706020507" pitchFamily="18" charset="2"/>
                        <a:buChar char=""/>
                      </a:pPr>
                      <a:r>
                        <a:rPr lang="en-US" sz="1800" dirty="0">
                          <a:effectLst/>
                          <a:latin typeface="+mn-lt"/>
                        </a:rPr>
                        <a:t>In some states, low income alone </a:t>
                      </a:r>
                    </a:p>
                    <a:p>
                      <a:pPr marL="174625" marR="0" lvl="1" indent="-174625">
                        <a:lnSpc>
                          <a:spcPct val="107000"/>
                        </a:lnSpc>
                        <a:spcBef>
                          <a:spcPts val="0"/>
                        </a:spcBef>
                        <a:spcAft>
                          <a:spcPts val="0"/>
                        </a:spcAft>
                        <a:buFont typeface="Symbol" panose="05050102010706020507" pitchFamily="18" charset="2"/>
                        <a:buChar char=""/>
                      </a:pPr>
                      <a:endParaRPr lang="en-US" sz="1800" dirty="0">
                        <a:effectLst/>
                        <a:latin typeface="+mn-lt"/>
                      </a:endParaRPr>
                    </a:p>
                    <a:p>
                      <a:pPr marL="174625" marR="0" lvl="1" indent="-174625">
                        <a:lnSpc>
                          <a:spcPct val="107000"/>
                        </a:lnSpc>
                        <a:spcBef>
                          <a:spcPts val="0"/>
                        </a:spcBef>
                        <a:spcAft>
                          <a:spcPts val="0"/>
                        </a:spcAft>
                        <a:buFont typeface="Symbol" panose="05050102010706020507" pitchFamily="18" charset="2"/>
                        <a:buChar char=""/>
                      </a:pPr>
                      <a:r>
                        <a:rPr lang="en-US" sz="1800" dirty="0">
                          <a:effectLst/>
                          <a:latin typeface="+mn-lt"/>
                        </a:rPr>
                        <a:t>Low income and pregnant or have child on Medicaid</a:t>
                      </a:r>
                      <a:endParaRPr lang="en-US" sz="1800" dirty="0">
                        <a:latin typeface="+mn-lt"/>
                      </a:endParaRPr>
                    </a:p>
                    <a:p>
                      <a:pPr marL="174625" marR="0" lvl="0" indent="-174625">
                        <a:lnSpc>
                          <a:spcPct val="107000"/>
                        </a:lnSpc>
                        <a:spcBef>
                          <a:spcPts val="0"/>
                        </a:spcBef>
                        <a:spcAft>
                          <a:spcPts val="0"/>
                        </a:spcAft>
                        <a:buFont typeface="Symbol" panose="05050102010706020507" pitchFamily="18" charset="2"/>
                        <a:buChar char=""/>
                        <a:tabLst>
                          <a:tab pos="3314700" algn="l"/>
                        </a:tabLst>
                      </a:pPr>
                      <a:endParaRPr lang="en-US" sz="1800" dirty="0">
                        <a:effectLst/>
                        <a:latin typeface="+mn-lt"/>
                      </a:endParaRPr>
                    </a:p>
                    <a:p>
                      <a:pPr marL="174625" marR="0" lvl="0" indent="-174625">
                        <a:lnSpc>
                          <a:spcPct val="107000"/>
                        </a:lnSpc>
                        <a:spcBef>
                          <a:spcPts val="0"/>
                        </a:spcBef>
                        <a:spcAft>
                          <a:spcPts val="0"/>
                        </a:spcAft>
                        <a:buFont typeface="Symbol" panose="05050102010706020507" pitchFamily="18" charset="2"/>
                        <a:buChar char=""/>
                        <a:tabLst>
                          <a:tab pos="3314700" algn="l"/>
                        </a:tabLst>
                      </a:pPr>
                      <a:r>
                        <a:rPr lang="en-US" sz="1800" dirty="0">
                          <a:effectLst/>
                          <a:latin typeface="+mn-lt"/>
                        </a:rPr>
                        <a:t>If</a:t>
                      </a:r>
                      <a:r>
                        <a:rPr lang="en-US" sz="1800" baseline="0" dirty="0">
                          <a:effectLst/>
                          <a:latin typeface="+mn-lt"/>
                        </a:rPr>
                        <a:t> you meet criteria for </a:t>
                      </a:r>
                      <a:r>
                        <a:rPr lang="en-US" sz="1800" dirty="0">
                          <a:effectLst/>
                          <a:latin typeface="+mn-lt"/>
                        </a:rPr>
                        <a:t>disability determination and work, but your</a:t>
                      </a:r>
                      <a:r>
                        <a:rPr lang="en-US" sz="1800" baseline="0" dirty="0">
                          <a:effectLst/>
                          <a:latin typeface="+mn-lt"/>
                        </a:rPr>
                        <a:t> income is too high</a:t>
                      </a:r>
                      <a:r>
                        <a:rPr lang="en-US" sz="1800" dirty="0">
                          <a:effectLst/>
                          <a:latin typeface="+mn-lt"/>
                        </a:rPr>
                        <a:t>,</a:t>
                      </a:r>
                      <a:r>
                        <a:rPr lang="en-US" sz="1800" baseline="0" dirty="0">
                          <a:effectLst/>
                          <a:latin typeface="+mn-lt"/>
                        </a:rPr>
                        <a:t> you may qualify for </a:t>
                      </a:r>
                      <a:r>
                        <a:rPr lang="en-US" sz="1800" dirty="0">
                          <a:effectLst/>
                          <a:latin typeface="+mn-lt"/>
                        </a:rPr>
                        <a:t>Medicaid Buy-in</a:t>
                      </a:r>
                      <a:r>
                        <a:rPr lang="en-US" sz="1800">
                          <a:effectLst/>
                          <a:latin typeface="+mn-lt"/>
                        </a:rPr>
                        <a:t>.</a:t>
                      </a:r>
                      <a:r>
                        <a:rPr lang="en-US" sz="1800" u="none" strike="noStrike">
                          <a:effectLst/>
                          <a:latin typeface="+mn-lt"/>
                        </a:rPr>
                        <a:t> </a:t>
                      </a:r>
                    </a:p>
                  </a:txBody>
                  <a:tcPr marL="47841" marR="47841" marT="0" marB="0"/>
                </a:tc>
                <a:tc>
                  <a:txBody>
                    <a:bodyPr/>
                    <a:lstStyle/>
                    <a:p>
                      <a:pPr marL="174625" marR="0" lvl="0" indent="-174625">
                        <a:lnSpc>
                          <a:spcPct val="107000"/>
                        </a:lnSpc>
                        <a:spcBef>
                          <a:spcPts val="0"/>
                        </a:spcBef>
                        <a:spcAft>
                          <a:spcPts val="0"/>
                        </a:spcAft>
                        <a:buFont typeface="Symbol" panose="05050102010706020507" pitchFamily="18" charset="2"/>
                        <a:buChar char=""/>
                        <a:tabLst>
                          <a:tab pos="3314700" algn="l"/>
                        </a:tabLst>
                      </a:pPr>
                      <a:endParaRPr lang="en-US" sz="1800" b="0" dirty="0">
                        <a:solidFill>
                          <a:schemeClr val="tx1"/>
                        </a:solidFill>
                        <a:effectLst/>
                        <a:latin typeface="+mn-lt"/>
                        <a:ea typeface="Calibri" panose="020F0502020204030204" pitchFamily="34" charset="0"/>
                        <a:cs typeface="Times New Roman" panose="02020603050405020304" pitchFamily="18" charset="0"/>
                      </a:endParaRPr>
                    </a:p>
                    <a:p>
                      <a:pPr marL="174625" marR="0" lvl="0" indent="-174625">
                        <a:lnSpc>
                          <a:spcPct val="107000"/>
                        </a:lnSpc>
                        <a:spcBef>
                          <a:spcPts val="0"/>
                        </a:spcBef>
                        <a:spcAft>
                          <a:spcPts val="0"/>
                        </a:spcAft>
                        <a:buFont typeface="Symbol" panose="05050102010706020507" pitchFamily="18" charset="2"/>
                        <a:buChar char=""/>
                        <a:tabLst>
                          <a:tab pos="3314700" algn="l"/>
                        </a:tabLst>
                      </a:pPr>
                      <a:r>
                        <a:rPr lang="en-US" sz="1800" b="0" dirty="0">
                          <a:solidFill>
                            <a:schemeClr val="tx1"/>
                          </a:solidFill>
                          <a:effectLst/>
                          <a:latin typeface="+mn-lt"/>
                          <a:ea typeface="Calibri" panose="020F0502020204030204" pitchFamily="34" charset="0"/>
                          <a:cs typeface="Times New Roman" panose="02020603050405020304" pitchFamily="18" charset="0"/>
                        </a:rPr>
                        <a:t>Federally qualified health centers </a:t>
                      </a:r>
                    </a:p>
                    <a:p>
                      <a:pPr marL="174625" marR="0" lvl="0" indent="-174625">
                        <a:lnSpc>
                          <a:spcPct val="107000"/>
                        </a:lnSpc>
                        <a:spcBef>
                          <a:spcPts val="0"/>
                        </a:spcBef>
                        <a:spcAft>
                          <a:spcPts val="0"/>
                        </a:spcAft>
                        <a:buFont typeface="Symbol" panose="05050102010706020507" pitchFamily="18" charset="2"/>
                        <a:buChar char=""/>
                        <a:tabLst>
                          <a:tab pos="3314700" algn="l"/>
                        </a:tabLst>
                      </a:pPr>
                      <a:endParaRPr lang="en-US" sz="1800" b="0" dirty="0">
                        <a:solidFill>
                          <a:schemeClr val="tx1"/>
                        </a:solidFill>
                        <a:effectLst/>
                        <a:latin typeface="+mn-lt"/>
                        <a:ea typeface="Calibri" panose="020F0502020204030204" pitchFamily="34" charset="0"/>
                        <a:cs typeface="Times New Roman" panose="02020603050405020304" pitchFamily="18" charset="0"/>
                      </a:endParaRPr>
                    </a:p>
                    <a:p>
                      <a:pPr marL="174625" marR="0" lvl="0" indent="-174625">
                        <a:lnSpc>
                          <a:spcPct val="107000"/>
                        </a:lnSpc>
                        <a:spcBef>
                          <a:spcPts val="0"/>
                        </a:spcBef>
                        <a:spcAft>
                          <a:spcPts val="0"/>
                        </a:spcAft>
                        <a:buFont typeface="Symbol" panose="05050102010706020507" pitchFamily="18" charset="2"/>
                        <a:buChar char=""/>
                        <a:tabLst>
                          <a:tab pos="3314700" algn="l"/>
                        </a:tabLst>
                      </a:pPr>
                      <a:r>
                        <a:rPr lang="en-US" sz="1800" b="0" dirty="0">
                          <a:solidFill>
                            <a:schemeClr val="tx1"/>
                          </a:solidFill>
                          <a:effectLst/>
                          <a:latin typeface="+mn-lt"/>
                          <a:ea typeface="Calibri" panose="020F0502020204030204" pitchFamily="34" charset="0"/>
                          <a:cs typeface="Times New Roman" panose="02020603050405020304" pitchFamily="18" charset="0"/>
                        </a:rPr>
                        <a:t>County Systems, </a:t>
                      </a:r>
                      <a:r>
                        <a:rPr lang="en-US" sz="1800" b="0" dirty="0" err="1">
                          <a:solidFill>
                            <a:schemeClr val="tx1"/>
                          </a:solidFill>
                          <a:effectLst/>
                          <a:latin typeface="+mn-lt"/>
                          <a:ea typeface="Calibri" panose="020F0502020204030204" pitchFamily="34" charset="0"/>
                          <a:cs typeface="Times New Roman" panose="02020603050405020304" pitchFamily="18" charset="0"/>
                        </a:rPr>
                        <a:t>etc</a:t>
                      </a:r>
                      <a:endParaRPr lang="en-US" sz="1800" b="0" dirty="0">
                        <a:solidFill>
                          <a:schemeClr val="tx1"/>
                        </a:solidFill>
                        <a:effectLst/>
                        <a:latin typeface="+mn-lt"/>
                        <a:ea typeface="Calibri" panose="020F0502020204030204" pitchFamily="34" charset="0"/>
                        <a:cs typeface="Times New Roman" panose="02020603050405020304" pitchFamily="18" charset="0"/>
                      </a:endParaRPr>
                    </a:p>
                  </a:txBody>
                  <a:tcPr marL="47841" marR="47841" marT="0" marB="0"/>
                </a:tc>
                <a:extLst>
                  <a:ext uri="{0D108BD9-81ED-4DB2-BD59-A6C34878D82A}">
                    <a16:rowId xmlns:a16="http://schemas.microsoft.com/office/drawing/2014/main" val="3637211163"/>
                  </a:ext>
                </a:extLst>
              </a:tr>
            </a:tbl>
          </a:graphicData>
        </a:graphic>
      </p:graphicFrame>
    </p:spTree>
    <p:extLst>
      <p:ext uri="{BB962C8B-B14F-4D97-AF65-F5344CB8AC3E}">
        <p14:creationId xmlns:p14="http://schemas.microsoft.com/office/powerpoint/2010/main" val="119778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39" y="169025"/>
            <a:ext cx="10353761" cy="1326321"/>
          </a:xfrm>
        </p:spPr>
        <p:txBody>
          <a:bodyPr/>
          <a:lstStyle/>
          <a:p>
            <a:r>
              <a:rPr lang="en-US" dirty="0"/>
              <a:t>Medicaid Eligibility in Texas</a:t>
            </a:r>
          </a:p>
        </p:txBody>
      </p:sp>
      <p:sp>
        <p:nvSpPr>
          <p:cNvPr id="3" name="Content Placeholder 2"/>
          <p:cNvSpPr>
            <a:spLocks noGrp="1"/>
          </p:cNvSpPr>
          <p:nvPr>
            <p:ph idx="1"/>
          </p:nvPr>
        </p:nvSpPr>
        <p:spPr>
          <a:xfrm>
            <a:off x="838200" y="1235516"/>
            <a:ext cx="10515600" cy="3161916"/>
          </a:xfrm>
        </p:spPr>
        <p:txBody>
          <a:bodyPr vert="horz" lIns="91440" tIns="45720" rIns="91440" bIns="45720" rtlCol="0" anchor="t">
            <a:normAutofit/>
          </a:bodyPr>
          <a:lstStyle/>
          <a:p>
            <a:pPr marL="0" indent="0">
              <a:buNone/>
            </a:pPr>
            <a:r>
              <a:rPr lang="en-US" sz="2400" dirty="0"/>
              <a:t>Permanent legal resident or Citizen and:</a:t>
            </a:r>
          </a:p>
          <a:p>
            <a:r>
              <a:rPr lang="en-US" b="1" dirty="0"/>
              <a:t>&lt;18- household income per person</a:t>
            </a:r>
          </a:p>
          <a:p>
            <a:r>
              <a:rPr lang="en-US" b="1" u="sng" dirty="0"/>
              <a:t>&gt;</a:t>
            </a:r>
            <a:r>
              <a:rPr lang="en-US" b="1" dirty="0"/>
              <a:t>18- disability determination/individual income</a:t>
            </a:r>
          </a:p>
          <a:p>
            <a:pPr lvl="1"/>
            <a:r>
              <a:rPr lang="en-US" sz="2000" dirty="0"/>
              <a:t>The person must qualify for SSI based on a disability limiting them from full-time employment </a:t>
            </a:r>
          </a:p>
          <a:p>
            <a:pPr lvl="1"/>
            <a:r>
              <a:rPr lang="en-US" sz="2000" dirty="0"/>
              <a:t>Low-income adults caring for a child on Medicaid or pregnant +income </a:t>
            </a:r>
          </a:p>
        </p:txBody>
      </p:sp>
      <p:sp>
        <p:nvSpPr>
          <p:cNvPr id="4" name="5-Point Star 3"/>
          <p:cNvSpPr/>
          <p:nvPr/>
        </p:nvSpPr>
        <p:spPr>
          <a:xfrm>
            <a:off x="4074740" y="3657600"/>
            <a:ext cx="3394696" cy="306902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Star-Kids </a:t>
            </a:r>
          </a:p>
          <a:p>
            <a:pPr algn="ctr"/>
            <a:r>
              <a:rPr lang="en-US" dirty="0"/>
              <a:t>(&lt;21, SSI or waiver)</a:t>
            </a:r>
          </a:p>
        </p:txBody>
      </p:sp>
      <p:sp>
        <p:nvSpPr>
          <p:cNvPr id="6" name="5-Point Star 5"/>
          <p:cNvSpPr/>
          <p:nvPr/>
        </p:nvSpPr>
        <p:spPr>
          <a:xfrm>
            <a:off x="352540" y="3564706"/>
            <a:ext cx="3394696" cy="31619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a:t>
            </a:r>
          </a:p>
          <a:p>
            <a:pPr algn="ctr"/>
            <a:r>
              <a:rPr lang="en-US" dirty="0"/>
              <a:t> (kids, moms, TANF)</a:t>
            </a:r>
          </a:p>
        </p:txBody>
      </p:sp>
      <p:sp>
        <p:nvSpPr>
          <p:cNvPr id="7" name="5-Point Star 6"/>
          <p:cNvSpPr/>
          <p:nvPr/>
        </p:nvSpPr>
        <p:spPr>
          <a:xfrm>
            <a:off x="7646274" y="3564705"/>
            <a:ext cx="3546863" cy="31619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Star-Plus</a:t>
            </a:r>
          </a:p>
          <a:p>
            <a:pPr algn="ctr"/>
            <a:r>
              <a:rPr lang="en-US" dirty="0"/>
              <a:t>(21+ SSI or waiver)</a:t>
            </a:r>
          </a:p>
        </p:txBody>
      </p:sp>
    </p:spTree>
    <p:extLst>
      <p:ext uri="{BB962C8B-B14F-4D97-AF65-F5344CB8AC3E}">
        <p14:creationId xmlns:p14="http://schemas.microsoft.com/office/powerpoint/2010/main" val="148561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Children with Special Healthcare Needs Eligibility (CSHCN) </a:t>
            </a:r>
          </a:p>
        </p:txBody>
      </p:sp>
      <p:sp>
        <p:nvSpPr>
          <p:cNvPr id="3" name="Content Placeholder 2"/>
          <p:cNvSpPr>
            <a:spLocks noGrp="1"/>
          </p:cNvSpPr>
          <p:nvPr>
            <p:ph type="body" idx="1"/>
          </p:nvPr>
        </p:nvSpPr>
        <p:spPr/>
        <p:txBody>
          <a:bodyPr/>
          <a:lstStyle/>
          <a:p>
            <a:r>
              <a:rPr lang="en-US" sz="2800" dirty="0"/>
              <a:t>Title V program from Maternal-Child Health </a:t>
            </a:r>
          </a:p>
          <a:p>
            <a:r>
              <a:rPr lang="en-US" sz="2800" dirty="0"/>
              <a:t>Texas resident (not a citizen or PLR)</a:t>
            </a:r>
          </a:p>
          <a:p>
            <a:r>
              <a:rPr lang="en-US" sz="2800" dirty="0"/>
              <a:t>20 or younger (out of the hospital 14+ days)</a:t>
            </a:r>
          </a:p>
          <a:p>
            <a:r>
              <a:rPr lang="en-US" sz="2800" dirty="0"/>
              <a:t>Income criteria</a:t>
            </a:r>
          </a:p>
          <a:p>
            <a:r>
              <a:rPr lang="en-US" sz="2800" dirty="0"/>
              <a:t>Medical attestation to medical need/diagnosis (renew annually)</a:t>
            </a:r>
          </a:p>
          <a:p>
            <a:endParaRPr lang="en-US" dirty="0">
              <a:solidFill>
                <a:schemeClr val="bg1"/>
              </a:solidFill>
            </a:endParaRPr>
          </a:p>
        </p:txBody>
      </p:sp>
    </p:spTree>
    <p:extLst>
      <p:ext uri="{BB962C8B-B14F-4D97-AF65-F5344CB8AC3E}">
        <p14:creationId xmlns:p14="http://schemas.microsoft.com/office/powerpoint/2010/main" val="356064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76" y="632427"/>
            <a:ext cx="11282372" cy="1127576"/>
          </a:xfrm>
        </p:spPr>
        <p:txBody>
          <a:bodyPr>
            <a:normAutofit/>
          </a:bodyPr>
          <a:lstStyle/>
          <a:p>
            <a:r>
              <a:rPr lang="en-US" sz="4000" dirty="0"/>
              <a:t>Important Insurance Ages</a:t>
            </a:r>
          </a:p>
        </p:txBody>
      </p:sp>
      <p:graphicFrame>
        <p:nvGraphicFramePr>
          <p:cNvPr id="4" name="Diagram 3"/>
          <p:cNvGraphicFramePr/>
          <p:nvPr>
            <p:extLst>
              <p:ext uri="{D42A27DB-BD31-4B8C-83A1-F6EECF244321}">
                <p14:modId xmlns:p14="http://schemas.microsoft.com/office/powerpoint/2010/main" val="3371561548"/>
              </p:ext>
            </p:extLst>
          </p:nvPr>
        </p:nvGraphicFramePr>
        <p:xfrm>
          <a:off x="210477" y="980960"/>
          <a:ext cx="11655790" cy="4791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610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194" y="363845"/>
            <a:ext cx="10851611" cy="1049235"/>
          </a:xfrm>
        </p:spPr>
        <p:txBody>
          <a:bodyPr>
            <a:normAutofit/>
          </a:bodyPr>
          <a:lstStyle/>
          <a:p>
            <a:r>
              <a:rPr lang="en-US" sz="2800" dirty="0"/>
              <a:t>Texas Home and Community Based Services Waivers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2891488"/>
              </p:ext>
            </p:extLst>
          </p:nvPr>
        </p:nvGraphicFramePr>
        <p:xfrm>
          <a:off x="670194" y="1124149"/>
          <a:ext cx="10851612" cy="5574104"/>
        </p:xfrm>
        <a:graphic>
          <a:graphicData uri="http://schemas.openxmlformats.org/drawingml/2006/table">
            <a:tbl>
              <a:tblPr firstRow="1" bandRow="1">
                <a:tableStyleId>{5C22544A-7EE6-4342-B048-85BDC9FD1C3A}</a:tableStyleId>
              </a:tblPr>
              <a:tblGrid>
                <a:gridCol w="1634888">
                  <a:extLst>
                    <a:ext uri="{9D8B030D-6E8A-4147-A177-3AD203B41FA5}">
                      <a16:colId xmlns:a16="http://schemas.microsoft.com/office/drawing/2014/main" val="3236862140"/>
                    </a:ext>
                  </a:extLst>
                </a:gridCol>
                <a:gridCol w="4608362">
                  <a:extLst>
                    <a:ext uri="{9D8B030D-6E8A-4147-A177-3AD203B41FA5}">
                      <a16:colId xmlns:a16="http://schemas.microsoft.com/office/drawing/2014/main" val="103402615"/>
                    </a:ext>
                  </a:extLst>
                </a:gridCol>
                <a:gridCol w="4608362">
                  <a:extLst>
                    <a:ext uri="{9D8B030D-6E8A-4147-A177-3AD203B41FA5}">
                      <a16:colId xmlns:a16="http://schemas.microsoft.com/office/drawing/2014/main" val="557076195"/>
                    </a:ext>
                  </a:extLst>
                </a:gridCol>
              </a:tblGrid>
              <a:tr h="398150">
                <a:tc>
                  <a:txBody>
                    <a:bodyPr/>
                    <a:lstStyle/>
                    <a:p>
                      <a:r>
                        <a:rPr lang="en-US" sz="1800" dirty="0"/>
                        <a:t>Wavier</a:t>
                      </a:r>
                    </a:p>
                  </a:txBody>
                  <a:tcPr/>
                </a:tc>
                <a:tc>
                  <a:txBody>
                    <a:bodyPr/>
                    <a:lstStyle/>
                    <a:p>
                      <a:r>
                        <a:rPr lang="en-US" sz="1800" dirty="0"/>
                        <a:t>Eligibility</a:t>
                      </a:r>
                      <a:r>
                        <a:rPr lang="en-US" sz="1800" baseline="0" dirty="0"/>
                        <a:t> </a:t>
                      </a:r>
                      <a:endParaRPr lang="en-US" sz="1800" dirty="0"/>
                    </a:p>
                  </a:txBody>
                  <a:tcPr/>
                </a:tc>
                <a:tc>
                  <a:txBody>
                    <a:bodyPr/>
                    <a:lstStyle/>
                    <a:p>
                      <a:r>
                        <a:rPr lang="en-US" sz="1800" dirty="0"/>
                        <a:t>Services </a:t>
                      </a:r>
                    </a:p>
                  </a:txBody>
                  <a:tcPr/>
                </a:tc>
                <a:extLst>
                  <a:ext uri="{0D108BD9-81ED-4DB2-BD59-A6C34878D82A}">
                    <a16:rowId xmlns:a16="http://schemas.microsoft.com/office/drawing/2014/main" val="3092178195"/>
                  </a:ext>
                </a:extLst>
              </a:tr>
              <a:tr h="696763">
                <a:tc>
                  <a:txBody>
                    <a:bodyPr/>
                    <a:lstStyle/>
                    <a:p>
                      <a:r>
                        <a:rPr lang="en-US" sz="1800" dirty="0"/>
                        <a:t>Star-Plus (MCO)</a:t>
                      </a:r>
                    </a:p>
                  </a:txBody>
                  <a:tcPr/>
                </a:tc>
                <a:tc>
                  <a:txBody>
                    <a:bodyPr/>
                    <a:lstStyle/>
                    <a:p>
                      <a:r>
                        <a:rPr lang="en-US" sz="1800" dirty="0"/>
                        <a:t>21</a:t>
                      </a:r>
                      <a:r>
                        <a:rPr lang="en-US" sz="1800" baseline="0" dirty="0"/>
                        <a:t> and up, income,  meet level of care for nursing facility admission</a:t>
                      </a:r>
                      <a:endParaRPr lang="en-US" sz="1800" dirty="0"/>
                    </a:p>
                  </a:txBody>
                  <a:tcPr/>
                </a:tc>
                <a:tc>
                  <a:txBody>
                    <a:bodyPr/>
                    <a:lstStyle/>
                    <a:p>
                      <a:r>
                        <a:rPr lang="en-US" sz="1800" dirty="0"/>
                        <a:t> home nursing, adaptive aids, respite, dental</a:t>
                      </a:r>
                    </a:p>
                  </a:txBody>
                  <a:tcPr/>
                </a:tc>
                <a:extLst>
                  <a:ext uri="{0D108BD9-81ED-4DB2-BD59-A6C34878D82A}">
                    <a16:rowId xmlns:a16="http://schemas.microsoft.com/office/drawing/2014/main" val="1864578848"/>
                  </a:ext>
                </a:extLst>
              </a:tr>
              <a:tr h="995376">
                <a:tc>
                  <a:txBody>
                    <a:bodyPr/>
                    <a:lstStyle/>
                    <a:p>
                      <a:r>
                        <a:rPr lang="en-US" sz="1800"/>
                        <a:t>Star-Kids/MDCP (MCO)</a:t>
                      </a:r>
                      <a:endParaRPr lang="en-US" sz="1800" dirty="0"/>
                    </a:p>
                  </a:txBody>
                  <a:tcPr/>
                </a:tc>
                <a:tc>
                  <a:txBody>
                    <a:bodyPr/>
                    <a:lstStyle/>
                    <a:p>
                      <a:r>
                        <a:rPr lang="en-US" sz="1800" dirty="0"/>
                        <a:t>0-20, income, medical necessity and level of care for nursing facility</a:t>
                      </a:r>
                    </a:p>
                  </a:txBody>
                  <a:tcPr/>
                </a:tc>
                <a:tc>
                  <a:txBody>
                    <a:bodyPr/>
                    <a:lstStyle/>
                    <a:p>
                      <a:r>
                        <a:rPr lang="en-US" sz="1800" b="0" i="0" kern="1200" dirty="0">
                          <a:solidFill>
                            <a:schemeClr val="dk1"/>
                          </a:solidFill>
                          <a:effectLst/>
                          <a:latin typeface="+mn-lt"/>
                          <a:ea typeface="+mn-ea"/>
                          <a:cs typeface="+mn-cs"/>
                        </a:rPr>
                        <a:t>respite, family support, minor home modifications, adaptive aids, transition, employment assistance, and financial</a:t>
                      </a:r>
                      <a:endParaRPr lang="en-US" sz="1800" dirty="0"/>
                    </a:p>
                  </a:txBody>
                  <a:tcPr/>
                </a:tc>
                <a:extLst>
                  <a:ext uri="{0D108BD9-81ED-4DB2-BD59-A6C34878D82A}">
                    <a16:rowId xmlns:a16="http://schemas.microsoft.com/office/drawing/2014/main" val="2648761831"/>
                  </a:ext>
                </a:extLst>
              </a:tr>
              <a:tr h="696763">
                <a:tc>
                  <a:txBody>
                    <a:bodyPr/>
                    <a:lstStyle/>
                    <a:p>
                      <a:r>
                        <a:rPr lang="en-US" sz="1800" dirty="0"/>
                        <a:t>DBMD</a:t>
                      </a:r>
                    </a:p>
                  </a:txBody>
                  <a:tcPr/>
                </a:tc>
                <a:tc>
                  <a:txBody>
                    <a:bodyPr/>
                    <a:lstStyle/>
                    <a:p>
                      <a:r>
                        <a:rPr lang="en-US" sz="1800" dirty="0"/>
                        <a:t>All ages, income, deaf/blind, adaptive behavior</a:t>
                      </a:r>
                      <a:r>
                        <a:rPr lang="en-US" sz="1800" baseline="0" dirty="0"/>
                        <a:t> deficit</a:t>
                      </a:r>
                      <a:endParaRPr lang="en-US" sz="1800" dirty="0"/>
                    </a:p>
                  </a:txBody>
                  <a:tcPr/>
                </a:tc>
                <a:tc>
                  <a:txBody>
                    <a:bodyPr/>
                    <a:lstStyle/>
                    <a:p>
                      <a:r>
                        <a:rPr lang="en-US" sz="1800" dirty="0"/>
                        <a:t>Therapy, dental, translation, adaptive supports</a:t>
                      </a:r>
                    </a:p>
                  </a:txBody>
                  <a:tcPr/>
                </a:tc>
                <a:extLst>
                  <a:ext uri="{0D108BD9-81ED-4DB2-BD59-A6C34878D82A}">
                    <a16:rowId xmlns:a16="http://schemas.microsoft.com/office/drawing/2014/main" val="1761812332"/>
                  </a:ext>
                </a:extLst>
              </a:tr>
              <a:tr h="696763">
                <a:tc>
                  <a:txBody>
                    <a:bodyPr/>
                    <a:lstStyle/>
                    <a:p>
                      <a:r>
                        <a:rPr lang="en-US" sz="1800" dirty="0"/>
                        <a:t>CLASS</a:t>
                      </a:r>
                    </a:p>
                  </a:txBody>
                  <a:tcPr/>
                </a:tc>
                <a:tc>
                  <a:txBody>
                    <a:bodyPr/>
                    <a:lstStyle/>
                    <a:p>
                      <a:r>
                        <a:rPr lang="en-US" sz="1800" dirty="0"/>
                        <a:t>All ages, income, related diagnosis, adaptive behavior deficit</a:t>
                      </a:r>
                    </a:p>
                  </a:txBody>
                  <a:tcPr/>
                </a:tc>
                <a:tc>
                  <a:txBody>
                    <a:bodyPr/>
                    <a:lstStyle/>
                    <a:p>
                      <a:r>
                        <a:rPr lang="en-US" sz="1800" dirty="0"/>
                        <a:t>home modifications, therapy, adaptive supports, transportation, employment supports </a:t>
                      </a:r>
                    </a:p>
                  </a:txBody>
                  <a:tcPr/>
                </a:tc>
                <a:extLst>
                  <a:ext uri="{0D108BD9-81ED-4DB2-BD59-A6C34878D82A}">
                    <a16:rowId xmlns:a16="http://schemas.microsoft.com/office/drawing/2014/main" val="2416105132"/>
                  </a:ext>
                </a:extLst>
              </a:tr>
              <a:tr h="696763">
                <a:tc>
                  <a:txBody>
                    <a:bodyPr/>
                    <a:lstStyle/>
                    <a:p>
                      <a:r>
                        <a:rPr lang="en-US" sz="1800" dirty="0"/>
                        <a:t>HCS (LIDDA)</a:t>
                      </a:r>
                    </a:p>
                  </a:txBody>
                  <a:tcPr/>
                </a:tc>
                <a:tc>
                  <a:txBody>
                    <a:bodyPr/>
                    <a:lstStyle/>
                    <a:p>
                      <a:r>
                        <a:rPr lang="en-US" sz="1800" dirty="0"/>
                        <a:t>All ages, income, IQ</a:t>
                      </a:r>
                      <a:r>
                        <a:rPr lang="en-US" sz="1800" baseline="0" dirty="0"/>
                        <a:t> &lt;75 and related diagnosis, adaptive behavior deficit</a:t>
                      </a:r>
                      <a:endParaRPr lang="en-US" sz="1800" dirty="0"/>
                    </a:p>
                  </a:txBody>
                  <a:tcPr/>
                </a:tc>
                <a:tc>
                  <a:txBody>
                    <a:bodyPr/>
                    <a:lstStyle/>
                    <a:p>
                      <a:r>
                        <a:rPr lang="en-US" sz="1800" dirty="0"/>
                        <a:t>housing, behavioral, dental, therapy, social/employment </a:t>
                      </a:r>
                    </a:p>
                  </a:txBody>
                  <a:tcPr/>
                </a:tc>
                <a:extLst>
                  <a:ext uri="{0D108BD9-81ED-4DB2-BD59-A6C34878D82A}">
                    <a16:rowId xmlns:a16="http://schemas.microsoft.com/office/drawing/2014/main" val="4187212716"/>
                  </a:ext>
                </a:extLst>
              </a:tr>
              <a:tr h="696763">
                <a:tc>
                  <a:txBody>
                    <a:bodyPr/>
                    <a:lstStyle/>
                    <a:p>
                      <a:r>
                        <a:rPr lang="en-US" sz="1800" dirty="0" err="1"/>
                        <a:t>TxHmL</a:t>
                      </a:r>
                      <a:r>
                        <a:rPr lang="en-US" sz="1800" baseline="0" dirty="0"/>
                        <a:t> (LIDDA)</a:t>
                      </a:r>
                      <a:endParaRPr lang="en-US" sz="1800" dirty="0"/>
                    </a:p>
                  </a:txBody>
                  <a:tcPr/>
                </a:tc>
                <a:tc>
                  <a:txBody>
                    <a:bodyPr/>
                    <a:lstStyle/>
                    <a:p>
                      <a:r>
                        <a:rPr lang="en-US" sz="1800" dirty="0"/>
                        <a:t>Same</a:t>
                      </a:r>
                      <a:r>
                        <a:rPr lang="en-US" sz="1800" baseline="0" dirty="0"/>
                        <a:t> as HCS</a:t>
                      </a:r>
                      <a:endParaRPr lang="en-US" sz="1800" dirty="0"/>
                    </a:p>
                  </a:txBody>
                  <a:tcPr/>
                </a:tc>
                <a:tc>
                  <a:txBody>
                    <a:bodyPr/>
                    <a:lstStyle/>
                    <a:p>
                      <a:r>
                        <a:rPr lang="en-US" sz="1800" dirty="0"/>
                        <a:t>behavioral, dental, therapy, social/employment </a:t>
                      </a:r>
                    </a:p>
                  </a:txBody>
                  <a:tcPr/>
                </a:tc>
                <a:extLst>
                  <a:ext uri="{0D108BD9-81ED-4DB2-BD59-A6C34878D82A}">
                    <a16:rowId xmlns:a16="http://schemas.microsoft.com/office/drawing/2014/main" val="3437168745"/>
                  </a:ext>
                </a:extLst>
              </a:tr>
              <a:tr h="696763">
                <a:tc>
                  <a:txBody>
                    <a:bodyPr/>
                    <a:lstStyle/>
                    <a:p>
                      <a:r>
                        <a:rPr lang="en-US" sz="1800" dirty="0"/>
                        <a:t>YES (mental health)</a:t>
                      </a:r>
                    </a:p>
                  </a:txBody>
                  <a:tcPr/>
                </a:tc>
                <a:tc>
                  <a:txBody>
                    <a:bodyPr/>
                    <a:lstStyle/>
                    <a:p>
                      <a:r>
                        <a:rPr lang="en-US" sz="1800" dirty="0"/>
                        <a:t>3-18, income, inpatient</a:t>
                      </a:r>
                      <a:r>
                        <a:rPr lang="en-US" sz="1800" baseline="0" dirty="0"/>
                        <a:t> criteria for mental health</a:t>
                      </a:r>
                      <a:endParaRPr lang="en-US" sz="1800" dirty="0"/>
                    </a:p>
                  </a:txBody>
                  <a:tcPr/>
                </a:tc>
                <a:tc>
                  <a:txBody>
                    <a:bodyPr/>
                    <a:lstStyle/>
                    <a:p>
                      <a:r>
                        <a:rPr lang="en-US" sz="1800" dirty="0"/>
                        <a:t>mental health supports </a:t>
                      </a:r>
                    </a:p>
                  </a:txBody>
                  <a:tcPr/>
                </a:tc>
                <a:extLst>
                  <a:ext uri="{0D108BD9-81ED-4DB2-BD59-A6C34878D82A}">
                    <a16:rowId xmlns:a16="http://schemas.microsoft.com/office/drawing/2014/main" val="1994467479"/>
                  </a:ext>
                </a:extLst>
              </a:tr>
            </a:tbl>
          </a:graphicData>
        </a:graphic>
      </p:graphicFrame>
    </p:spTree>
    <p:extLst>
      <p:ext uri="{BB962C8B-B14F-4D97-AF65-F5344CB8AC3E}">
        <p14:creationId xmlns:p14="http://schemas.microsoft.com/office/powerpoint/2010/main" val="1379922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8F2318-D628-D15C-567C-99C097868EAB}"/>
              </a:ext>
            </a:extLst>
          </p:cNvPr>
          <p:cNvSpPr>
            <a:spLocks noGrp="1"/>
          </p:cNvSpPr>
          <p:nvPr>
            <p:ph type="title"/>
          </p:nvPr>
        </p:nvSpPr>
        <p:spPr>
          <a:xfrm>
            <a:off x="876693" y="630622"/>
            <a:ext cx="10649263" cy="677106"/>
          </a:xfrm>
        </p:spPr>
        <p:txBody>
          <a:bodyPr anchor="b">
            <a:normAutofit fontScale="90000"/>
          </a:bodyPr>
          <a:lstStyle/>
          <a:p>
            <a:r>
              <a:rPr lang="en-US" sz="4000" b="1" dirty="0"/>
              <a:t>Everyone with IDD needs Navigatelifetexas.org</a:t>
            </a:r>
          </a:p>
        </p:txBody>
      </p:sp>
      <p:sp>
        <p:nvSpPr>
          <p:cNvPr id="18" name="Content Placeholder 10">
            <a:extLst>
              <a:ext uri="{FF2B5EF4-FFF2-40B4-BE49-F238E27FC236}">
                <a16:creationId xmlns:a16="http://schemas.microsoft.com/office/drawing/2014/main" id="{1DE63DB3-F3AE-A5E7-7CDF-BFC28FDDC843}"/>
              </a:ext>
            </a:extLst>
          </p:cNvPr>
          <p:cNvSpPr>
            <a:spLocks noGrp="1"/>
          </p:cNvSpPr>
          <p:nvPr>
            <p:ph idx="1"/>
          </p:nvPr>
        </p:nvSpPr>
        <p:spPr>
          <a:xfrm>
            <a:off x="877339" y="2893381"/>
            <a:ext cx="3473963" cy="1751475"/>
          </a:xfrm>
          <a:ln w="57150"/>
        </p:spPr>
        <p:style>
          <a:lnRef idx="2">
            <a:schemeClr val="accent4"/>
          </a:lnRef>
          <a:fillRef idx="1">
            <a:schemeClr val="lt1"/>
          </a:fillRef>
          <a:effectRef idx="0">
            <a:schemeClr val="accent4"/>
          </a:effectRef>
          <a:fontRef idx="minor">
            <a:schemeClr val="dk1"/>
          </a:fontRef>
        </p:style>
        <p:txBody>
          <a:bodyPr anchor="t">
            <a:normAutofit lnSpcReduction="10000"/>
          </a:bodyPr>
          <a:lstStyle/>
          <a:p>
            <a:r>
              <a:rPr lang="en-US" sz="2000" dirty="0"/>
              <a:t>English and Spanish </a:t>
            </a:r>
          </a:p>
          <a:p>
            <a:r>
              <a:rPr lang="en-US" sz="2000" dirty="0"/>
              <a:t>All age supports </a:t>
            </a:r>
          </a:p>
          <a:p>
            <a:r>
              <a:rPr lang="en-US" sz="2000" dirty="0"/>
              <a:t>School, community resources, and transition!</a:t>
            </a:r>
          </a:p>
        </p:txBody>
      </p:sp>
      <p:pic>
        <p:nvPicPr>
          <p:cNvPr id="7" name="Content Placeholder 6">
            <a:extLst>
              <a:ext uri="{FF2B5EF4-FFF2-40B4-BE49-F238E27FC236}">
                <a16:creationId xmlns:a16="http://schemas.microsoft.com/office/drawing/2014/main" id="{45DD9940-2A9A-AB49-0DD5-B32E16A314B5}"/>
              </a:ext>
            </a:extLst>
          </p:cNvPr>
          <p:cNvPicPr>
            <a:picLocks noChangeAspect="1"/>
          </p:cNvPicPr>
          <p:nvPr/>
        </p:nvPicPr>
        <p:blipFill>
          <a:blip r:embed="rId2"/>
          <a:stretch>
            <a:fillRect/>
          </a:stretch>
        </p:blipFill>
        <p:spPr>
          <a:xfrm>
            <a:off x="4785235" y="1446637"/>
            <a:ext cx="6973992" cy="5213059"/>
          </a:xfrm>
          <a:prstGeom prst="rect">
            <a:avLst/>
          </a:prstGeom>
        </p:spPr>
      </p:pic>
    </p:spTree>
    <p:extLst>
      <p:ext uri="{BB962C8B-B14F-4D97-AF65-F5344CB8AC3E}">
        <p14:creationId xmlns:p14="http://schemas.microsoft.com/office/powerpoint/2010/main" val="195322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2496-6E3B-F920-E4B2-84101EC65962}"/>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9BEF5964-88D3-57EB-B270-5E2B7A516BEB}"/>
              </a:ext>
            </a:extLst>
          </p:cNvPr>
          <p:cNvSpPr>
            <a:spLocks noGrp="1"/>
          </p:cNvSpPr>
          <p:nvPr>
            <p:ph idx="1"/>
          </p:nvPr>
        </p:nvSpPr>
        <p:spPr/>
        <p:txBody>
          <a:bodyPr/>
          <a:lstStyle/>
          <a:p>
            <a:r>
              <a:rPr lang="en-US" dirty="0"/>
              <a:t>George is a 17-year-old with type 1 diabetes requiring an insulin pump. He doesn’t have any physical or intellectual limitations. He is currently on Star Medicaid, what will his insurance options be after he turns 18? </a:t>
            </a:r>
          </a:p>
        </p:txBody>
      </p:sp>
    </p:spTree>
    <p:extLst>
      <p:ext uri="{BB962C8B-B14F-4D97-AF65-F5344CB8AC3E}">
        <p14:creationId xmlns:p14="http://schemas.microsoft.com/office/powerpoint/2010/main" val="305335880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66</TotalTime>
  <Words>790</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Gill Sans MT</vt:lpstr>
      <vt:lpstr>Symbol</vt:lpstr>
      <vt:lpstr>Gallery</vt:lpstr>
      <vt:lpstr>Patient Navigator:  Insurance and Funding for Individuals with IDD in Texas  Ellen Fremion, MD, FACP, FAAP Ellen.fremion@bcm.edu </vt:lpstr>
      <vt:lpstr>Funding</vt:lpstr>
      <vt:lpstr>Insurance Qualifications 101</vt:lpstr>
      <vt:lpstr>Medicaid Eligibility in Texas</vt:lpstr>
      <vt:lpstr>Children with Special Healthcare Needs Eligibility (CSHCN) </vt:lpstr>
      <vt:lpstr>Important Insurance Ages</vt:lpstr>
      <vt:lpstr>Texas Home and Community Based Services Waivers</vt:lpstr>
      <vt:lpstr>Everyone with IDD needs Navigatelifetexas.org</vt:lpstr>
      <vt:lpstr>Case 1</vt:lpstr>
      <vt:lpstr>Case 2:</vt:lpstr>
      <vt:lpstr>Case 3: </vt:lpstr>
      <vt:lpstr>Case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Navigator: Insurance and Funding for Individuals with IDD in Texas</dc:title>
  <dc:creator>Fremion, Ellen Jean</dc:creator>
  <cp:lastModifiedBy>Fremion, Ellen Jean</cp:lastModifiedBy>
  <cp:revision>1</cp:revision>
  <dcterms:created xsi:type="dcterms:W3CDTF">2023-10-20T16:13:01Z</dcterms:created>
  <dcterms:modified xsi:type="dcterms:W3CDTF">2023-10-20T17:19:04Z</dcterms:modified>
</cp:coreProperties>
</file>