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61" r:id="rId5"/>
    <p:sldId id="272" r:id="rId6"/>
    <p:sldId id="262" r:id="rId7"/>
    <p:sldId id="268" r:id="rId8"/>
    <p:sldId id="267" r:id="rId9"/>
    <p:sldId id="271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AB99A2-C729-DF67-1698-562EC2367C19}" v="13" dt="2025-10-28T10:09:32.6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viewProps" Target="viewProps.xml" Id="rId13" /><Relationship Type="http://schemas.openxmlformats.org/officeDocument/2006/relationships/slide" Target="slides/slide2.xml" Id="rId3" /><Relationship Type="http://schemas.openxmlformats.org/officeDocument/2006/relationships/slide" Target="slides/slide6.xml" Id="rId7" /><Relationship Type="http://schemas.openxmlformats.org/officeDocument/2006/relationships/presProps" Target="presProps.xml" Id="rId12" /><Relationship Type="http://schemas.microsoft.com/office/2015/10/relationships/revisionInfo" Target="revisionInfo.xml" Id="rId17" /><Relationship Type="http://schemas.openxmlformats.org/officeDocument/2006/relationships/slide" Target="slides/slide1.xml" Id="rId2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4.xml" Id="rId5" /><Relationship Type="http://schemas.openxmlformats.org/officeDocument/2006/relationships/tableStyles" Target="tableStyles.xml" Id="rId15" /><Relationship Type="http://schemas.openxmlformats.org/officeDocument/2006/relationships/slide" Target="slides/slide9.xml" Id="rId10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theme" Target="theme/theme1.xml" Id="rId14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Case of the Month</a:t>
            </a:r>
            <a:br>
              <a:rPr lang="en-US"/>
            </a:br>
            <a:r>
              <a:rPr lang="en-US"/>
              <a:t>October 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Gladson Scaria, MBBS (GI Pathology Fellow)</a:t>
            </a:r>
          </a:p>
          <a:p>
            <a:r>
              <a:rPr lang="en-US"/>
              <a:t>Celia Marginean, MD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E1218-D132-025A-ED9A-7E0ED5D0E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CBB8E-0EB8-4A90-BF3C-DA382C5DA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1. Treatment Plan</a:t>
            </a:r>
            <a:endParaRPr lang="en-US" dirty="0"/>
          </a:p>
          <a:p>
            <a:r>
              <a:rPr lang="en-US" dirty="0"/>
              <a:t>Unresectable</a:t>
            </a:r>
          </a:p>
          <a:p>
            <a:r>
              <a:rPr lang="en-US" dirty="0"/>
              <a:t>Current regimen: </a:t>
            </a:r>
            <a:r>
              <a:rPr lang="en-US" dirty="0" err="1"/>
              <a:t>mFOLFIRINOX</a:t>
            </a:r>
            <a:r>
              <a:rPr lang="en-US" dirty="0"/>
              <a:t> (targets both gastric carcinoma and pancreatic acinar cell carcinoma)</a:t>
            </a:r>
          </a:p>
          <a:p>
            <a:pPr marL="0" indent="0">
              <a:buNone/>
            </a:pPr>
            <a:r>
              <a:rPr lang="en-US" b="1" dirty="0"/>
              <a:t>2. NGS / Molecular Testing</a:t>
            </a:r>
          </a:p>
          <a:p>
            <a:r>
              <a:rPr lang="en-US" dirty="0"/>
              <a:t>Comprehensive molecular testing ordered</a:t>
            </a:r>
          </a:p>
          <a:p>
            <a:r>
              <a:rPr lang="en-US" dirty="0"/>
              <a:t>Results pending to guide therapy and identify actionable mutations</a:t>
            </a:r>
          </a:p>
          <a:p>
            <a:pPr marL="0" indent="0">
              <a:buNone/>
            </a:pPr>
            <a:r>
              <a:rPr lang="en-US" b="1" dirty="0"/>
              <a:t>3. Genetics Evaluation</a:t>
            </a:r>
          </a:p>
          <a:p>
            <a:r>
              <a:rPr lang="en-US" dirty="0"/>
              <a:t>Genetic counseling recommended given dual primaries and age</a:t>
            </a:r>
          </a:p>
        </p:txBody>
      </p:sp>
    </p:spTree>
    <p:extLst>
      <p:ext uri="{BB962C8B-B14F-4D97-AF65-F5344CB8AC3E}">
        <p14:creationId xmlns:p14="http://schemas.microsoft.com/office/powerpoint/2010/main" val="461763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97834-4D63-6286-DB55-C00547D1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424F3-B767-7D0C-0DCF-09A7B6FE2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477" y="1771854"/>
            <a:ext cx="11579523" cy="54008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/>
              <a:t>45-year-old male with past medical history of hypertension, hyperlipidemia, type 2 diabetes, prior H. pylori–associated peptic ulcer disease, and gastric outlet obstruction requiring dilation</a:t>
            </a:r>
          </a:p>
          <a:p>
            <a:r>
              <a:rPr lang="en-US" sz="1700" dirty="0"/>
              <a:t>Symptoms</a:t>
            </a:r>
          </a:p>
          <a:p>
            <a:pPr lvl="1"/>
            <a:r>
              <a:rPr lang="en-US" sz="1700" dirty="0"/>
              <a:t>Progressive nausea/vomiting</a:t>
            </a:r>
          </a:p>
          <a:p>
            <a:pPr lvl="1"/>
            <a:r>
              <a:rPr lang="en-US" sz="1700" dirty="0"/>
              <a:t>Severe weight loss</a:t>
            </a:r>
          </a:p>
          <a:p>
            <a:r>
              <a:rPr lang="en-US" sz="1700" dirty="0"/>
              <a:t>Prior interventions:</a:t>
            </a:r>
          </a:p>
          <a:p>
            <a:pPr lvl="1"/>
            <a:r>
              <a:rPr lang="en-US" sz="1800" dirty="0"/>
              <a:t>Prior hospitalization revealed substantial gastric stasis requiring endoscopic decompression</a:t>
            </a:r>
          </a:p>
          <a:p>
            <a:pPr lvl="1"/>
            <a:r>
              <a:rPr lang="en-US" sz="1700" dirty="0"/>
              <a:t>Previous H. pylori treatment</a:t>
            </a:r>
          </a:p>
          <a:p>
            <a:pPr lvl="1"/>
            <a:r>
              <a:rPr lang="en-US" sz="1700" dirty="0"/>
              <a:t>Pyloric stent placed with only short-lived symptom relief</a:t>
            </a:r>
          </a:p>
          <a:p>
            <a:r>
              <a:rPr lang="en-US" sz="1700" dirty="0"/>
              <a:t>Current workup:</a:t>
            </a:r>
          </a:p>
          <a:p>
            <a:pPr lvl="1"/>
            <a:r>
              <a:rPr lang="en-US" sz="1700" dirty="0"/>
              <a:t>CT A/P: 4.1 × 4.8 cm pancreatic tail mass with upstream ductal dilation; abnormal pylorus with fat stranding; suspicious </a:t>
            </a:r>
            <a:r>
              <a:rPr lang="en-US" sz="1700" dirty="0" err="1"/>
              <a:t>gastrohepatic</a:t>
            </a:r>
            <a:r>
              <a:rPr lang="en-US" sz="1700" dirty="0"/>
              <a:t> nodes</a:t>
            </a:r>
          </a:p>
          <a:p>
            <a:pPr lvl="1"/>
            <a:r>
              <a:rPr lang="en-US" sz="1700" dirty="0"/>
              <a:t>Endoscopy/EUS: Severe pyloric stenosis (biopsied); heterogenous pancreatic tail mass; cystic lesion also noted</a:t>
            </a:r>
          </a:p>
        </p:txBody>
      </p:sp>
    </p:spTree>
    <p:extLst>
      <p:ext uri="{BB962C8B-B14F-4D97-AF65-F5344CB8AC3E}">
        <p14:creationId xmlns:p14="http://schemas.microsoft.com/office/powerpoint/2010/main" val="475804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2D81E8-928E-1D71-CE6D-FBBD90AB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88" y="170412"/>
            <a:ext cx="10933730" cy="13287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 A: Gastric biopsy of the thickened pre-pyloric region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418BD5-B6E9-9CF9-92CA-941E458ED2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-2" b="2490"/>
          <a:stretch>
            <a:fillRect/>
          </a:stretch>
        </p:blipFill>
        <p:spPr>
          <a:xfrm>
            <a:off x="6091151" y="1517273"/>
            <a:ext cx="5803323" cy="3890357"/>
          </a:xfrm>
          <a:prstGeom prst="rect">
            <a:avLst/>
          </a:prstGeom>
        </p:spPr>
      </p:pic>
      <p:pic>
        <p:nvPicPr>
          <p:cNvPr id="7" name="Content Placeholder 6" descr="A pink and purple structure&#10;&#10;AI-generated content may be incorrect.">
            <a:extLst>
              <a:ext uri="{FF2B5EF4-FFF2-40B4-BE49-F238E27FC236}">
                <a16:creationId xmlns:a16="http://schemas.microsoft.com/office/drawing/2014/main" id="{08844098-FC85-CE10-660B-A7EF71120F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-2" b="1776"/>
          <a:stretch>
            <a:fillRect/>
          </a:stretch>
        </p:blipFill>
        <p:spPr>
          <a:xfrm>
            <a:off x="150102" y="1580503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6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F48BF-2450-BFDA-0B5D-7C2AE3AA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04" y="283781"/>
            <a:ext cx="10515600" cy="1325563"/>
          </a:xfrm>
        </p:spPr>
        <p:txBody>
          <a:bodyPr/>
          <a:lstStyle/>
          <a:p>
            <a:r>
              <a:rPr lang="en-US"/>
              <a:t>Keratin Cam 5.2</a:t>
            </a:r>
          </a:p>
        </p:txBody>
      </p:sp>
      <p:pic>
        <p:nvPicPr>
          <p:cNvPr id="4" name="Content Placeholder 3" descr="A close up of a cell&#10;&#10;AI-generated content may be incorrect.">
            <a:extLst>
              <a:ext uri="{FF2B5EF4-FFF2-40B4-BE49-F238E27FC236}">
                <a16:creationId xmlns:a16="http://schemas.microsoft.com/office/drawing/2014/main" id="{A4BFE6C9-CFE7-923B-23B7-C036C4ECE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3558" y="-1339"/>
            <a:ext cx="7825728" cy="6857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BC9BDE-F624-67D9-160B-7746F33E304E}"/>
              </a:ext>
            </a:extLst>
          </p:cNvPr>
          <p:cNvSpPr txBox="1"/>
          <p:nvPr/>
        </p:nvSpPr>
        <p:spPr>
          <a:xfrm>
            <a:off x="162560" y="1609344"/>
            <a:ext cx="380390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Highlights the normal gastric glands, and the poorly formed neoplastic glands and infiltrative single cells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1CBC01-0FFB-1F5B-0C45-1DB116FC86B6}"/>
              </a:ext>
            </a:extLst>
          </p:cNvPr>
          <p:cNvCxnSpPr/>
          <p:nvPr/>
        </p:nvCxnSpPr>
        <p:spPr>
          <a:xfrm>
            <a:off x="3579478" y="2449979"/>
            <a:ext cx="3345578" cy="14026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507BD6A-65BE-34E8-79DD-7ABAE3753B64}"/>
              </a:ext>
            </a:extLst>
          </p:cNvPr>
          <p:cNvCxnSpPr>
            <a:cxnSpLocks/>
          </p:cNvCxnSpPr>
          <p:nvPr/>
        </p:nvCxnSpPr>
        <p:spPr>
          <a:xfrm>
            <a:off x="3561116" y="2449979"/>
            <a:ext cx="3648541" cy="1449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79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A9F733-33FE-EB7F-348F-26922D2F9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E9FEA48-8169-859F-E38A-417CD2431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/>
              <a:t>Dx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C9B15A5-E263-E6FE-B580-E2742D918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5029765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b="1"/>
              <a:t>A. Stomach with poorly cohesive carcinoma with signet ring cells</a:t>
            </a:r>
          </a:p>
          <a:p>
            <a:endParaRPr lang="en-US" sz="2400" b="1"/>
          </a:p>
          <a:p>
            <a:endParaRPr lang="en-US" sz="2400" b="1"/>
          </a:p>
          <a:p>
            <a:endParaRPr lang="en-US" sz="2400" b="1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FDE7DC8-CAB5-9BBA-FED3-2465235C5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088" y="18536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B75AC6-ABAA-71F0-328A-A18C8F053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974508"/>
              </p:ext>
            </p:extLst>
          </p:nvPr>
        </p:nvGraphicFramePr>
        <p:xfrm>
          <a:off x="5911532" y="2743966"/>
          <a:ext cx="5150278" cy="31948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60350">
                  <a:extLst>
                    <a:ext uri="{9D8B030D-6E8A-4147-A177-3AD203B41FA5}">
                      <a16:colId xmlns:a16="http://schemas.microsoft.com/office/drawing/2014/main" val="1918958463"/>
                    </a:ext>
                  </a:extLst>
                </a:gridCol>
                <a:gridCol w="1660234">
                  <a:extLst>
                    <a:ext uri="{9D8B030D-6E8A-4147-A177-3AD203B41FA5}">
                      <a16:colId xmlns:a16="http://schemas.microsoft.com/office/drawing/2014/main" val="1283245739"/>
                    </a:ext>
                  </a:extLst>
                </a:gridCol>
                <a:gridCol w="1829694">
                  <a:extLst>
                    <a:ext uri="{9D8B030D-6E8A-4147-A177-3AD203B41FA5}">
                      <a16:colId xmlns:a16="http://schemas.microsoft.com/office/drawing/2014/main" val="3381664117"/>
                    </a:ext>
                  </a:extLst>
                </a:gridCol>
              </a:tblGrid>
              <a:tr h="50320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u="sng" cap="none" spc="0">
                          <a:solidFill>
                            <a:schemeClr val="tx1"/>
                          </a:solidFill>
                        </a:rPr>
                        <a:t>IHC Stain</a:t>
                      </a:r>
                      <a:endParaRPr lang="en-US" sz="1200" u="sng" cap="none" spc="0">
                        <a:solidFill>
                          <a:schemeClr val="tx1"/>
                        </a:solidFill>
                      </a:endParaRPr>
                    </a:p>
                  </a:txBody>
                  <a:tcPr marL="77735" marR="52695" marT="59796" marB="65852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u="sng" cap="none" spc="0">
                          <a:solidFill>
                            <a:schemeClr val="tx1"/>
                          </a:solidFill>
                        </a:rPr>
                        <a:t>Result</a:t>
                      </a:r>
                      <a:endParaRPr lang="en-US" sz="1200" u="sng" cap="none" spc="0">
                        <a:solidFill>
                          <a:schemeClr val="tx1"/>
                        </a:solidFill>
                      </a:endParaRPr>
                    </a:p>
                  </a:txBody>
                  <a:tcPr marL="77735" marR="52695" marT="59796" marB="658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u="sng" cap="none" spc="0">
                          <a:solidFill>
                            <a:schemeClr val="tx1"/>
                          </a:solidFill>
                        </a:rPr>
                        <a:t>Interpretation / Comments</a:t>
                      </a:r>
                      <a:endParaRPr lang="en-US" sz="1200" u="sng" cap="none" spc="0">
                        <a:solidFill>
                          <a:schemeClr val="tx1"/>
                        </a:solidFill>
                      </a:endParaRPr>
                    </a:p>
                  </a:txBody>
                  <a:tcPr marL="77735" marR="52695" marT="59796" marB="658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903505"/>
                  </a:ext>
                </a:extLst>
              </a:tr>
              <a:tr h="50320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</a:rPr>
                        <a:t>HER2 (IHC)</a:t>
                      </a:r>
                      <a:endParaRPr lang="en-US" sz="1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7735" marR="52695" marT="59796" marB="65852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</a:rPr>
                        <a:t>Negative (Score 0)</a:t>
                      </a:r>
                    </a:p>
                  </a:txBody>
                  <a:tcPr marL="77735" marR="52695" marT="59796" marB="658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No HER2 protein overexpression</a:t>
                      </a:r>
                    </a:p>
                  </a:txBody>
                  <a:tcPr marL="77735" marR="52695" marT="59796" marB="658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02204"/>
                  </a:ext>
                </a:extLst>
              </a:tr>
              <a:tr h="50320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MLH1, MSH2, MSH6, PMS2</a:t>
                      </a:r>
                      <a:endParaRPr lang="en-US" sz="1200"/>
                    </a:p>
                  </a:txBody>
                  <a:tcPr marL="77735" marR="52695" marT="59796" marB="65852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</a:rPr>
                        <a:t>Intact nuclear expression</a:t>
                      </a:r>
                    </a:p>
                  </a:txBody>
                  <a:tcPr marL="77735" marR="52695" marT="59796" marB="658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</a:rPr>
                        <a:t>MMR proficient</a:t>
                      </a:r>
                    </a:p>
                  </a:txBody>
                  <a:tcPr marL="77735" marR="52695" marT="59796" marB="658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542079"/>
                  </a:ext>
                </a:extLst>
              </a:tr>
              <a:tr h="6788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</a:rPr>
                        <a:t>Keratin (CAM 5.2)</a:t>
                      </a:r>
                      <a:endParaRPr lang="en-US" sz="1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7735" marR="52695" marT="59796" marB="65852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</a:rPr>
                        <a:t>Positive</a:t>
                      </a:r>
                    </a:p>
                  </a:txBody>
                  <a:tcPr marL="77735" marR="52695" marT="59796" marB="658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Highlights infiltrating single tumor cells and abortive glands</a:t>
                      </a:r>
                    </a:p>
                  </a:txBody>
                  <a:tcPr marL="77735" marR="52695" marT="59796" marB="658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685355"/>
                  </a:ext>
                </a:extLst>
              </a:tr>
              <a:tr h="50320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</a:rPr>
                        <a:t>Synaptophysin</a:t>
                      </a:r>
                      <a:endParaRPr lang="en-US" sz="1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7735" marR="52695" marT="59796" marB="65852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</a:rPr>
                        <a:t>Negative</a:t>
                      </a:r>
                    </a:p>
                  </a:txBody>
                  <a:tcPr marL="77735" marR="52695" marT="59796" marB="658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No neuroendocrine differentiation</a:t>
                      </a:r>
                    </a:p>
                  </a:txBody>
                  <a:tcPr marL="77735" marR="52695" marT="59796" marB="658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490077"/>
                  </a:ext>
                </a:extLst>
              </a:tr>
              <a:tr h="50320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</a:rPr>
                        <a:t>Chromogranin</a:t>
                      </a:r>
                      <a:endParaRPr lang="en-US" sz="1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7735" marR="52695" marT="59796" marB="65852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</a:rPr>
                        <a:t>Negative</a:t>
                      </a:r>
                    </a:p>
                  </a:txBody>
                  <a:tcPr marL="77735" marR="52695" marT="59796" marB="658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</a:rPr>
                        <a:t>No neuroendocrine differentiation</a:t>
                      </a:r>
                    </a:p>
                  </a:txBody>
                  <a:tcPr marL="77735" marR="52695" marT="59796" marB="658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555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9003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04D375-2B10-EBB7-0310-987E3326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Part B: B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iopsy of the pancreatic tail mass</a:t>
            </a:r>
          </a:p>
        </p:txBody>
      </p:sp>
      <p:pic>
        <p:nvPicPr>
          <p:cNvPr id="4" name="Content Placeholder 3" descr="A close up of a microscope&#10;&#10;AI-generated content may be incorrect.">
            <a:extLst>
              <a:ext uri="{FF2B5EF4-FFF2-40B4-BE49-F238E27FC236}">
                <a16:creationId xmlns:a16="http://schemas.microsoft.com/office/drawing/2014/main" id="{E4D058D8-1EB4-3EA2-4CB8-5454583D74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919" r="-2" b="-2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6" name="Content Placeholder 3" descr="A purple and white background&#10;&#10;AI-generated content may be incorrect.">
            <a:extLst>
              <a:ext uri="{FF2B5EF4-FFF2-40B4-BE49-F238E27FC236}">
                <a16:creationId xmlns:a16="http://schemas.microsoft.com/office/drawing/2014/main" id="{56D03B25-DE75-F362-F7EE-097C341CC4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7059" r="-2" b="4149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27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urple and white background&#10;&#10;Description automatically generated">
            <a:extLst>
              <a:ext uri="{FF2B5EF4-FFF2-40B4-BE49-F238E27FC236}">
                <a16:creationId xmlns:a16="http://schemas.microsoft.com/office/drawing/2014/main" id="{B6CAE659-41AD-7806-6A9F-728F83E63D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54329" cy="5108271"/>
          </a:xfrm>
        </p:spPr>
      </p:pic>
      <p:pic>
        <p:nvPicPr>
          <p:cNvPr id="8" name="Content Placeholder 7" descr="A purple and white cell&#10;&#10;Description automatically generated with medium confidence">
            <a:extLst>
              <a:ext uri="{FF2B5EF4-FFF2-40B4-BE49-F238E27FC236}">
                <a16:creationId xmlns:a16="http://schemas.microsoft.com/office/drawing/2014/main" id="{700EE021-A7F5-E146-DA8E-069028B8C3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97" y="3370289"/>
            <a:ext cx="5464844" cy="3475963"/>
          </a:xfrm>
        </p:spPr>
      </p:pic>
    </p:spTree>
    <p:extLst>
      <p:ext uri="{BB962C8B-B14F-4D97-AF65-F5344CB8AC3E}">
        <p14:creationId xmlns:p14="http://schemas.microsoft.com/office/powerpoint/2010/main" val="944679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AD6681-8EA6-1FBF-D7DC-C48995AF8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320" y="163649"/>
            <a:ext cx="5157787" cy="823912"/>
          </a:xfrm>
        </p:spPr>
        <p:txBody>
          <a:bodyPr/>
          <a:lstStyle/>
          <a:p>
            <a:r>
              <a:rPr lang="en-US"/>
              <a:t>CAM 5.2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A462D8-1910-19BC-BCC2-E5462FE1D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55859" y="76099"/>
            <a:ext cx="5183188" cy="823912"/>
          </a:xfrm>
        </p:spPr>
        <p:txBody>
          <a:bodyPr/>
          <a:lstStyle/>
          <a:p>
            <a:r>
              <a:rPr lang="en-US"/>
              <a:t>Trypsin</a:t>
            </a:r>
          </a:p>
        </p:txBody>
      </p:sp>
      <p:pic>
        <p:nvPicPr>
          <p:cNvPr id="10" name="Content Placeholder 9" descr="A close up of a cell&#10;&#10;AI-generated content may be incorrect.">
            <a:extLst>
              <a:ext uri="{FF2B5EF4-FFF2-40B4-BE49-F238E27FC236}">
                <a16:creationId xmlns:a16="http://schemas.microsoft.com/office/drawing/2014/main" id="{5ACBBF47-69A2-5A21-3ADA-43F85DB83A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736" y="1809344"/>
            <a:ext cx="6322884" cy="4440192"/>
          </a:xfrm>
          <a:prstGeom prst="rect">
            <a:avLst/>
          </a:prstGeom>
        </p:spPr>
      </p:pic>
      <p:pic>
        <p:nvPicPr>
          <p:cNvPr id="13" name="Content Placeholder 12" descr="A close-up of a cell&#10;&#10;AI-generated content may be incorrect.">
            <a:extLst>
              <a:ext uri="{FF2B5EF4-FFF2-40B4-BE49-F238E27FC236}">
                <a16:creationId xmlns:a16="http://schemas.microsoft.com/office/drawing/2014/main" id="{21EED8D0-251D-B819-81E8-D5120B4BC8B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5841" y="1809344"/>
            <a:ext cx="5386570" cy="444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51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FFE2F6-A451-213F-B558-32D4B7C4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/>
              <a:t>Dx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2301B-01E2-F7C7-9483-E676872C0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19" y="1889612"/>
            <a:ext cx="5522508" cy="36394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400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 b="1" dirty="0">
                <a:ea typeface="+mn-lt"/>
                <a:cs typeface="+mn-lt"/>
              </a:rPr>
              <a:t>B.  Pancreatic acinar cell carcinoma</a:t>
            </a:r>
            <a:endParaRPr lang="en-US" sz="2400" b="1" dirty="0"/>
          </a:p>
          <a:p>
            <a:endParaRPr lang="en-US" sz="2400" b="1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7B5149B5-5445-C038-CABF-400DD80E1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287624"/>
              </p:ext>
            </p:extLst>
          </p:nvPr>
        </p:nvGraphicFramePr>
        <p:xfrm>
          <a:off x="6107533" y="2484255"/>
          <a:ext cx="4758277" cy="3714250"/>
        </p:xfrm>
        <a:graphic>
          <a:graphicData uri="http://schemas.openxmlformats.org/drawingml/2006/table">
            <a:tbl>
              <a:tblPr/>
              <a:tblGrid>
                <a:gridCol w="1430248">
                  <a:extLst>
                    <a:ext uri="{9D8B030D-6E8A-4147-A177-3AD203B41FA5}">
                      <a16:colId xmlns:a16="http://schemas.microsoft.com/office/drawing/2014/main" val="2029093080"/>
                    </a:ext>
                  </a:extLst>
                </a:gridCol>
                <a:gridCol w="1614045">
                  <a:extLst>
                    <a:ext uri="{9D8B030D-6E8A-4147-A177-3AD203B41FA5}">
                      <a16:colId xmlns:a16="http://schemas.microsoft.com/office/drawing/2014/main" val="3017363460"/>
                    </a:ext>
                  </a:extLst>
                </a:gridCol>
                <a:gridCol w="1713984">
                  <a:extLst>
                    <a:ext uri="{9D8B030D-6E8A-4147-A177-3AD203B41FA5}">
                      <a16:colId xmlns:a16="http://schemas.microsoft.com/office/drawing/2014/main" val="2411813646"/>
                    </a:ext>
                  </a:extLst>
                </a:gridCol>
              </a:tblGrid>
              <a:tr h="2324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 u="sng"/>
                        <a:t>IHC Panel</a:t>
                      </a:r>
                      <a:endParaRPr lang="en-US" sz="1000" u="sng"/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 u="sng"/>
                        <a:t>Result</a:t>
                      </a:r>
                      <a:endParaRPr lang="en-US" sz="1000" u="sng"/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 u="sng"/>
                        <a:t>Interpretation / Comment</a:t>
                      </a:r>
                      <a:endParaRPr lang="en-US" sz="1000" u="sng"/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632662"/>
                  </a:ext>
                </a:extLst>
              </a:tr>
              <a:tr h="3868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/>
                        <a:t>HER2 (IHC)</a:t>
                      </a:r>
                      <a:endParaRPr lang="en-US" sz="1000"/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Negative (Score 0)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No HER2 protein overexpression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777849"/>
                  </a:ext>
                </a:extLst>
              </a:tr>
              <a:tr h="3868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/>
                        <a:t>MLH1, MSH2, MSH6, PMS2</a:t>
                      </a:r>
                      <a:endParaRPr lang="en-US" sz="1000"/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Intact nuclear expression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Mismatch-repair (MMR) proficient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0596"/>
                  </a:ext>
                </a:extLst>
              </a:tr>
              <a:tr h="3868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/>
                        <a:t>Trypsin</a:t>
                      </a:r>
                      <a:endParaRPr lang="en-US" sz="1000"/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Positive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Supports pancreatic acinar differentiation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957106"/>
                  </a:ext>
                </a:extLst>
              </a:tr>
              <a:tr h="3868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/>
                        <a:t>CK7</a:t>
                      </a:r>
                      <a:endParaRPr lang="en-US" sz="1000"/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Positive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Favors pancreaticobiliary phenotype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109589"/>
                  </a:ext>
                </a:extLst>
              </a:tr>
              <a:tr h="3868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 dirty="0"/>
                        <a:t>CAM 5.2</a:t>
                      </a:r>
                      <a:endParaRPr lang="en-US" sz="1000" dirty="0"/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Positive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Confirms epithelial nature of tumor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404095"/>
                  </a:ext>
                </a:extLst>
              </a:tr>
              <a:tr h="3868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/>
                        <a:t>CDX2</a:t>
                      </a:r>
                      <a:endParaRPr lang="en-US" sz="1000"/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Weak, focal positivity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/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67041"/>
                  </a:ext>
                </a:extLst>
              </a:tr>
              <a:tr h="3868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/>
                        <a:t>Synaptophysin</a:t>
                      </a:r>
                      <a:endParaRPr lang="en-US" sz="1000"/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Negative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No neuroendocrine differentiation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969532"/>
                  </a:ext>
                </a:extLst>
              </a:tr>
              <a:tr h="3868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/>
                        <a:t>Chromogranin</a:t>
                      </a:r>
                      <a:endParaRPr lang="en-US" sz="1000"/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Negative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No neuroendocrine differentiation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4569317"/>
                  </a:ext>
                </a:extLst>
              </a:tr>
              <a:tr h="3868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/>
                        <a:t>Ki-67 (Proliferation Index)</a:t>
                      </a:r>
                      <a:endParaRPr lang="en-US" sz="1000"/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~50% (in hotspots)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/>
                        <a:t>Indicates high proliferative activity</a:t>
                      </a:r>
                    </a:p>
                  </a:txBody>
                  <a:tcPr marL="51617" marR="51617" marT="25809" marB="258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06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699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400</Words>
  <Application>Microsoft Office PowerPoint</Application>
  <PresentationFormat>Widescreen</PresentationFormat>
  <Paragraphs>83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Case of the Month October 2025</vt:lpstr>
      <vt:lpstr>Clinical Presentation</vt:lpstr>
      <vt:lpstr>Part A: Gastric biopsy of the thickened pre-pyloric region </vt:lpstr>
      <vt:lpstr>Keratin Cam 5.2</vt:lpstr>
      <vt:lpstr>Dx</vt:lpstr>
      <vt:lpstr>Part B: Biopsy of the pancreatic tail mass</vt:lpstr>
      <vt:lpstr>PowerPoint Presentation</vt:lpstr>
      <vt:lpstr>PowerPoint Presentation</vt:lpstr>
      <vt:lpstr>Dx</vt:lpstr>
      <vt:lpstr>Clinical management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Scaria, Gladson</cp:lastModifiedBy>
  <cp:revision>4</cp:revision>
  <dcterms:created xsi:type="dcterms:W3CDTF">2025-09-17T19:13:53Z</dcterms:created>
  <dcterms:modified xsi:type="dcterms:W3CDTF">2025-10-28T10:09:37Z</dcterms:modified>
</cp:coreProperties>
</file>