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438912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07"/>
    <p:restoredTop sz="94663"/>
  </p:normalViewPr>
  <p:slideViewPr>
    <p:cSldViewPr snapToGrid="0">
      <p:cViewPr>
        <p:scale>
          <a:sx n="30" d="100"/>
          <a:sy n="30" d="100"/>
        </p:scale>
        <p:origin x="1032"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8D49D7-9868-1748-BA93-2BE54BF9AED4}" type="datetimeFigureOut">
              <a:rPr lang="en-US" smtClean="0"/>
              <a:t>9/11/22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666459-A49B-3843-96C9-8D9215E4B888}" type="slidenum">
              <a:rPr lang="en-US" smtClean="0"/>
              <a:t>‹#›</a:t>
            </a:fld>
            <a:endParaRPr lang="en-US"/>
          </a:p>
        </p:txBody>
      </p:sp>
    </p:spTree>
    <p:extLst>
      <p:ext uri="{BB962C8B-B14F-4D97-AF65-F5344CB8AC3E}">
        <p14:creationId xmlns:p14="http://schemas.microsoft.com/office/powerpoint/2010/main" val="819757101"/>
      </p:ext>
    </p:extLst>
  </p:cSld>
  <p:clrMap bg1="lt1" tx1="dk1" bg2="lt2" tx2="dk2" accent1="accent1" accent2="accent2" accent3="accent3" accent4="accent4" accent5="accent5" accent6="accent6" hlink="hlink" folHlink="folHlink"/>
  <p:notesStyle>
    <a:lvl1pPr marL="0" algn="l" defTabSz="3686861" rtl="0" eaLnBrk="1" latinLnBrk="0" hangingPunct="1">
      <a:defRPr sz="4838" kern="1200">
        <a:solidFill>
          <a:schemeClr val="tx1"/>
        </a:solidFill>
        <a:latin typeface="+mn-lt"/>
        <a:ea typeface="+mn-ea"/>
        <a:cs typeface="+mn-cs"/>
      </a:defRPr>
    </a:lvl1pPr>
    <a:lvl2pPr marL="1843430" algn="l" defTabSz="3686861" rtl="0" eaLnBrk="1" latinLnBrk="0" hangingPunct="1">
      <a:defRPr sz="4838" kern="1200">
        <a:solidFill>
          <a:schemeClr val="tx1"/>
        </a:solidFill>
        <a:latin typeface="+mn-lt"/>
        <a:ea typeface="+mn-ea"/>
        <a:cs typeface="+mn-cs"/>
      </a:defRPr>
    </a:lvl2pPr>
    <a:lvl3pPr marL="3686861" algn="l" defTabSz="3686861" rtl="0" eaLnBrk="1" latinLnBrk="0" hangingPunct="1">
      <a:defRPr sz="4838" kern="1200">
        <a:solidFill>
          <a:schemeClr val="tx1"/>
        </a:solidFill>
        <a:latin typeface="+mn-lt"/>
        <a:ea typeface="+mn-ea"/>
        <a:cs typeface="+mn-cs"/>
      </a:defRPr>
    </a:lvl3pPr>
    <a:lvl4pPr marL="5530291" algn="l" defTabSz="3686861" rtl="0" eaLnBrk="1" latinLnBrk="0" hangingPunct="1">
      <a:defRPr sz="4838" kern="1200">
        <a:solidFill>
          <a:schemeClr val="tx1"/>
        </a:solidFill>
        <a:latin typeface="+mn-lt"/>
        <a:ea typeface="+mn-ea"/>
        <a:cs typeface="+mn-cs"/>
      </a:defRPr>
    </a:lvl4pPr>
    <a:lvl5pPr marL="7373722" algn="l" defTabSz="3686861" rtl="0" eaLnBrk="1" latinLnBrk="0" hangingPunct="1">
      <a:defRPr sz="4838" kern="1200">
        <a:solidFill>
          <a:schemeClr val="tx1"/>
        </a:solidFill>
        <a:latin typeface="+mn-lt"/>
        <a:ea typeface="+mn-ea"/>
        <a:cs typeface="+mn-cs"/>
      </a:defRPr>
    </a:lvl5pPr>
    <a:lvl6pPr marL="9217152" algn="l" defTabSz="3686861" rtl="0" eaLnBrk="1" latinLnBrk="0" hangingPunct="1">
      <a:defRPr sz="4838" kern="1200">
        <a:solidFill>
          <a:schemeClr val="tx1"/>
        </a:solidFill>
        <a:latin typeface="+mn-lt"/>
        <a:ea typeface="+mn-ea"/>
        <a:cs typeface="+mn-cs"/>
      </a:defRPr>
    </a:lvl6pPr>
    <a:lvl7pPr marL="11060582" algn="l" defTabSz="3686861" rtl="0" eaLnBrk="1" latinLnBrk="0" hangingPunct="1">
      <a:defRPr sz="4838" kern="1200">
        <a:solidFill>
          <a:schemeClr val="tx1"/>
        </a:solidFill>
        <a:latin typeface="+mn-lt"/>
        <a:ea typeface="+mn-ea"/>
        <a:cs typeface="+mn-cs"/>
      </a:defRPr>
    </a:lvl7pPr>
    <a:lvl8pPr marL="12904013" algn="l" defTabSz="3686861" rtl="0" eaLnBrk="1" latinLnBrk="0" hangingPunct="1">
      <a:defRPr sz="4838" kern="1200">
        <a:solidFill>
          <a:schemeClr val="tx1"/>
        </a:solidFill>
        <a:latin typeface="+mn-lt"/>
        <a:ea typeface="+mn-ea"/>
        <a:cs typeface="+mn-cs"/>
      </a:defRPr>
    </a:lvl8pPr>
    <a:lvl9pPr marL="14747443" algn="l" defTabSz="3686861" rtl="0" eaLnBrk="1" latinLnBrk="0" hangingPunct="1">
      <a:defRPr sz="483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666459-A49B-3843-96C9-8D9215E4B888}" type="slidenum">
              <a:rPr lang="en-US" smtClean="0"/>
              <a:t>1</a:t>
            </a:fld>
            <a:endParaRPr lang="en-US"/>
          </a:p>
        </p:txBody>
      </p:sp>
    </p:spTree>
    <p:extLst>
      <p:ext uri="{BB962C8B-B14F-4D97-AF65-F5344CB8AC3E}">
        <p14:creationId xmlns:p14="http://schemas.microsoft.com/office/powerpoint/2010/main" val="39328227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EA470B9-BF2C-DA40-8C2D-10387E4F1464}" type="datetimeFigureOut">
              <a:rPr lang="en-US" smtClean="0"/>
              <a:t>9/11/22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99D82E-1705-184E-A762-4EBB51E585D0}" type="slidenum">
              <a:rPr lang="en-US" smtClean="0"/>
              <a:t>‹#›</a:t>
            </a:fld>
            <a:endParaRPr lang="en-US"/>
          </a:p>
        </p:txBody>
      </p:sp>
    </p:spTree>
    <p:extLst>
      <p:ext uri="{BB962C8B-B14F-4D97-AF65-F5344CB8AC3E}">
        <p14:creationId xmlns:p14="http://schemas.microsoft.com/office/powerpoint/2010/main" val="2619783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A470B9-BF2C-DA40-8C2D-10387E4F1464}" type="datetimeFigureOut">
              <a:rPr lang="en-US" smtClean="0"/>
              <a:t>9/11/22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99D82E-1705-184E-A762-4EBB51E585D0}" type="slidenum">
              <a:rPr lang="en-US" smtClean="0"/>
              <a:t>‹#›</a:t>
            </a:fld>
            <a:endParaRPr lang="en-US"/>
          </a:p>
        </p:txBody>
      </p:sp>
    </p:spTree>
    <p:extLst>
      <p:ext uri="{BB962C8B-B14F-4D97-AF65-F5344CB8AC3E}">
        <p14:creationId xmlns:p14="http://schemas.microsoft.com/office/powerpoint/2010/main" val="257518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A470B9-BF2C-DA40-8C2D-10387E4F1464}" type="datetimeFigureOut">
              <a:rPr lang="en-US" smtClean="0"/>
              <a:t>9/11/22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99D82E-1705-184E-A762-4EBB51E585D0}" type="slidenum">
              <a:rPr lang="en-US" smtClean="0"/>
              <a:t>‹#›</a:t>
            </a:fld>
            <a:endParaRPr lang="en-US"/>
          </a:p>
        </p:txBody>
      </p:sp>
    </p:spTree>
    <p:extLst>
      <p:ext uri="{BB962C8B-B14F-4D97-AF65-F5344CB8AC3E}">
        <p14:creationId xmlns:p14="http://schemas.microsoft.com/office/powerpoint/2010/main" val="1352560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A470B9-BF2C-DA40-8C2D-10387E4F1464}" type="datetimeFigureOut">
              <a:rPr lang="en-US" smtClean="0"/>
              <a:t>9/11/22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99D82E-1705-184E-A762-4EBB51E585D0}" type="slidenum">
              <a:rPr lang="en-US" smtClean="0"/>
              <a:t>‹#›</a:t>
            </a:fld>
            <a:endParaRPr lang="en-US"/>
          </a:p>
        </p:txBody>
      </p:sp>
    </p:spTree>
    <p:extLst>
      <p:ext uri="{BB962C8B-B14F-4D97-AF65-F5344CB8AC3E}">
        <p14:creationId xmlns:p14="http://schemas.microsoft.com/office/powerpoint/2010/main" val="983271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EA470B9-BF2C-DA40-8C2D-10387E4F1464}" type="datetimeFigureOut">
              <a:rPr lang="en-US" smtClean="0"/>
              <a:t>9/11/22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99D82E-1705-184E-A762-4EBB51E585D0}" type="slidenum">
              <a:rPr lang="en-US" smtClean="0"/>
              <a:t>‹#›</a:t>
            </a:fld>
            <a:endParaRPr lang="en-US"/>
          </a:p>
        </p:txBody>
      </p:sp>
    </p:spTree>
    <p:extLst>
      <p:ext uri="{BB962C8B-B14F-4D97-AF65-F5344CB8AC3E}">
        <p14:creationId xmlns:p14="http://schemas.microsoft.com/office/powerpoint/2010/main" val="4744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EA470B9-BF2C-DA40-8C2D-10387E4F1464}" type="datetimeFigureOut">
              <a:rPr lang="en-US" smtClean="0"/>
              <a:t>9/11/22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99D82E-1705-184E-A762-4EBB51E585D0}" type="slidenum">
              <a:rPr lang="en-US" smtClean="0"/>
              <a:t>‹#›</a:t>
            </a:fld>
            <a:endParaRPr lang="en-US"/>
          </a:p>
        </p:txBody>
      </p:sp>
    </p:spTree>
    <p:extLst>
      <p:ext uri="{BB962C8B-B14F-4D97-AF65-F5344CB8AC3E}">
        <p14:creationId xmlns:p14="http://schemas.microsoft.com/office/powerpoint/2010/main" val="188048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EA470B9-BF2C-DA40-8C2D-10387E4F1464}" type="datetimeFigureOut">
              <a:rPr lang="en-US" smtClean="0"/>
              <a:t>9/11/22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99D82E-1705-184E-A762-4EBB51E585D0}" type="slidenum">
              <a:rPr lang="en-US" smtClean="0"/>
              <a:t>‹#›</a:t>
            </a:fld>
            <a:endParaRPr lang="en-US"/>
          </a:p>
        </p:txBody>
      </p:sp>
    </p:spTree>
    <p:extLst>
      <p:ext uri="{BB962C8B-B14F-4D97-AF65-F5344CB8AC3E}">
        <p14:creationId xmlns:p14="http://schemas.microsoft.com/office/powerpoint/2010/main" val="3237104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EA470B9-BF2C-DA40-8C2D-10387E4F1464}" type="datetimeFigureOut">
              <a:rPr lang="en-US" smtClean="0"/>
              <a:t>9/11/22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99D82E-1705-184E-A762-4EBB51E585D0}" type="slidenum">
              <a:rPr lang="en-US" smtClean="0"/>
              <a:t>‹#›</a:t>
            </a:fld>
            <a:endParaRPr lang="en-US"/>
          </a:p>
        </p:txBody>
      </p:sp>
    </p:spTree>
    <p:extLst>
      <p:ext uri="{BB962C8B-B14F-4D97-AF65-F5344CB8AC3E}">
        <p14:creationId xmlns:p14="http://schemas.microsoft.com/office/powerpoint/2010/main" val="20926392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A470B9-BF2C-DA40-8C2D-10387E4F1464}" type="datetimeFigureOut">
              <a:rPr lang="en-US" smtClean="0"/>
              <a:t>9/11/22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99D82E-1705-184E-A762-4EBB51E585D0}" type="slidenum">
              <a:rPr lang="en-US" smtClean="0"/>
              <a:t>‹#›</a:t>
            </a:fld>
            <a:endParaRPr lang="en-US"/>
          </a:p>
        </p:txBody>
      </p:sp>
    </p:spTree>
    <p:extLst>
      <p:ext uri="{BB962C8B-B14F-4D97-AF65-F5344CB8AC3E}">
        <p14:creationId xmlns:p14="http://schemas.microsoft.com/office/powerpoint/2010/main" val="658419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5EA470B9-BF2C-DA40-8C2D-10387E4F1464}" type="datetimeFigureOut">
              <a:rPr lang="en-US" smtClean="0"/>
              <a:t>9/11/22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99D82E-1705-184E-A762-4EBB51E585D0}" type="slidenum">
              <a:rPr lang="en-US" smtClean="0"/>
              <a:t>‹#›</a:t>
            </a:fld>
            <a:endParaRPr lang="en-US"/>
          </a:p>
        </p:txBody>
      </p:sp>
    </p:spTree>
    <p:extLst>
      <p:ext uri="{BB962C8B-B14F-4D97-AF65-F5344CB8AC3E}">
        <p14:creationId xmlns:p14="http://schemas.microsoft.com/office/powerpoint/2010/main" val="3501723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5EA470B9-BF2C-DA40-8C2D-10387E4F1464}" type="datetimeFigureOut">
              <a:rPr lang="en-US" smtClean="0"/>
              <a:t>9/11/22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99D82E-1705-184E-A762-4EBB51E585D0}" type="slidenum">
              <a:rPr lang="en-US" smtClean="0"/>
              <a:t>‹#›</a:t>
            </a:fld>
            <a:endParaRPr lang="en-US"/>
          </a:p>
        </p:txBody>
      </p:sp>
    </p:spTree>
    <p:extLst>
      <p:ext uri="{BB962C8B-B14F-4D97-AF65-F5344CB8AC3E}">
        <p14:creationId xmlns:p14="http://schemas.microsoft.com/office/powerpoint/2010/main" val="1412939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5EA470B9-BF2C-DA40-8C2D-10387E4F1464}" type="datetimeFigureOut">
              <a:rPr lang="en-US" smtClean="0"/>
              <a:t>9/11/22</a:t>
            </a:fld>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5499D82E-1705-184E-A762-4EBB51E585D0}" type="slidenum">
              <a:rPr lang="en-US" smtClean="0"/>
              <a:t>‹#›</a:t>
            </a:fld>
            <a:endParaRPr lang="en-US"/>
          </a:p>
        </p:txBody>
      </p:sp>
    </p:spTree>
    <p:extLst>
      <p:ext uri="{BB962C8B-B14F-4D97-AF65-F5344CB8AC3E}">
        <p14:creationId xmlns:p14="http://schemas.microsoft.com/office/powerpoint/2010/main" val="36445960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C6665AE-9A19-874F-31D0-C7E1320120B5}"/>
              </a:ext>
            </a:extLst>
          </p:cNvPr>
          <p:cNvSpPr/>
          <p:nvPr/>
        </p:nvSpPr>
        <p:spPr>
          <a:xfrm>
            <a:off x="609600" y="7385541"/>
            <a:ext cx="16904677" cy="12995485"/>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Screen Shot 2018-10-09 at 9.33.51 PM.png">
            <a:extLst>
              <a:ext uri="{FF2B5EF4-FFF2-40B4-BE49-F238E27FC236}">
                <a16:creationId xmlns:a16="http://schemas.microsoft.com/office/drawing/2014/main" id="{809E6EFD-AD71-C052-D631-7337B87E628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 y="1055076"/>
            <a:ext cx="5171963" cy="5151836"/>
          </a:xfrm>
          <a:prstGeom prst="rect">
            <a:avLst/>
          </a:prstGeom>
        </p:spPr>
      </p:pic>
      <p:sp>
        <p:nvSpPr>
          <p:cNvPr id="5" name="TextBox 4">
            <a:extLst>
              <a:ext uri="{FF2B5EF4-FFF2-40B4-BE49-F238E27FC236}">
                <a16:creationId xmlns:a16="http://schemas.microsoft.com/office/drawing/2014/main" id="{96991F02-40BE-0DA8-93BD-6723D61CB9D9}"/>
              </a:ext>
            </a:extLst>
          </p:cNvPr>
          <p:cNvSpPr txBox="1"/>
          <p:nvPr/>
        </p:nvSpPr>
        <p:spPr>
          <a:xfrm>
            <a:off x="6459416" y="1057674"/>
            <a:ext cx="35966400" cy="3693319"/>
          </a:xfrm>
          <a:prstGeom prst="rect">
            <a:avLst/>
          </a:prstGeom>
          <a:noFill/>
        </p:spPr>
        <p:txBody>
          <a:bodyPr wrap="square" rtlCol="0">
            <a:spAutoFit/>
          </a:bodyPr>
          <a:lstStyle/>
          <a:p>
            <a:r>
              <a:rPr lang="en-US" sz="11700" dirty="0">
                <a:latin typeface="Arial" panose="020B0604020202020204" pitchFamily="34" charset="0"/>
                <a:cs typeface="Arial" panose="020B0604020202020204" pitchFamily="34" charset="0"/>
              </a:rPr>
              <a:t>Pilot Study of a Wellness Initiative in the </a:t>
            </a:r>
          </a:p>
          <a:p>
            <a:r>
              <a:rPr lang="en-US" sz="11700" dirty="0">
                <a:latin typeface="Arial" panose="020B0604020202020204" pitchFamily="34" charset="0"/>
                <a:cs typeface="Arial" panose="020B0604020202020204" pitchFamily="34" charset="0"/>
              </a:rPr>
              <a:t>Internal Medicine Core Clerkship</a:t>
            </a:r>
          </a:p>
        </p:txBody>
      </p:sp>
      <p:sp>
        <p:nvSpPr>
          <p:cNvPr id="6" name="TextBox 5">
            <a:extLst>
              <a:ext uri="{FF2B5EF4-FFF2-40B4-BE49-F238E27FC236}">
                <a16:creationId xmlns:a16="http://schemas.microsoft.com/office/drawing/2014/main" id="{EACEB6C4-7700-58EB-8FC6-2922D845ED42}"/>
              </a:ext>
            </a:extLst>
          </p:cNvPr>
          <p:cNvSpPr txBox="1"/>
          <p:nvPr/>
        </p:nvSpPr>
        <p:spPr>
          <a:xfrm>
            <a:off x="1359876" y="7798610"/>
            <a:ext cx="5694066" cy="1200329"/>
          </a:xfrm>
          <a:prstGeom prst="rect">
            <a:avLst/>
          </a:prstGeom>
          <a:noFill/>
        </p:spPr>
        <p:txBody>
          <a:bodyPr wrap="square" rtlCol="0">
            <a:spAutoFit/>
          </a:bodyPr>
          <a:lstStyle/>
          <a:p>
            <a:r>
              <a:rPr lang="en-US" sz="7200" b="1" dirty="0">
                <a:solidFill>
                  <a:schemeClr val="bg1"/>
                </a:solidFill>
                <a:latin typeface="Arial" panose="020B0604020202020204" pitchFamily="34" charset="0"/>
                <a:cs typeface="Arial" panose="020B0604020202020204" pitchFamily="34" charset="0"/>
              </a:rPr>
              <a:t>Background</a:t>
            </a:r>
            <a:endParaRPr lang="en-US" sz="5400" b="1" dirty="0">
              <a:solidFill>
                <a:schemeClr val="bg1"/>
              </a:solidFill>
              <a:latin typeface="Calibri" panose="020F0502020204030204" pitchFamily="34" charset="0"/>
              <a:cs typeface="Calibri" panose="020F0502020204030204" pitchFamily="34" charset="0"/>
            </a:endParaRPr>
          </a:p>
        </p:txBody>
      </p:sp>
      <p:sp>
        <p:nvSpPr>
          <p:cNvPr id="7" name="TextBox 6">
            <a:extLst>
              <a:ext uri="{FF2B5EF4-FFF2-40B4-BE49-F238E27FC236}">
                <a16:creationId xmlns:a16="http://schemas.microsoft.com/office/drawing/2014/main" id="{461FC21B-E7D2-8426-DCAC-702C15DB7D4B}"/>
              </a:ext>
            </a:extLst>
          </p:cNvPr>
          <p:cNvSpPr txBox="1"/>
          <p:nvPr/>
        </p:nvSpPr>
        <p:spPr>
          <a:xfrm>
            <a:off x="1359876" y="8998939"/>
            <a:ext cx="14958645" cy="7540526"/>
          </a:xfrm>
          <a:prstGeom prst="rect">
            <a:avLst/>
          </a:prstGeom>
          <a:noFill/>
        </p:spPr>
        <p:txBody>
          <a:bodyPr wrap="square" rtlCol="0">
            <a:spAutoFit/>
          </a:bodyPr>
          <a:lstStyle/>
          <a:p>
            <a:pPr marL="685800" indent="-685800">
              <a:buFont typeface="Arial" panose="020B0604020202020204" pitchFamily="34" charset="0"/>
              <a:buChar char="•"/>
            </a:pPr>
            <a:r>
              <a:rPr lang="en-US" sz="44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Medical students consistently show higher prevalence of depression than their non-medical student peers and a higher prevalence of suicidal ideation</a:t>
            </a:r>
          </a:p>
          <a:p>
            <a:pPr marL="685800" indent="-685800">
              <a:buFont typeface="Arial" panose="020B0604020202020204" pitchFamily="34" charset="0"/>
              <a:buChar char="•"/>
            </a:pPr>
            <a:r>
              <a:rPr lang="en-US" sz="44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Medical schools have responded largely by improving access to mental health resources, decreasing stigma, and implementing wellness programs typically under the umbrella of student affairs</a:t>
            </a:r>
          </a:p>
          <a:p>
            <a:pPr marL="685800" indent="-685800">
              <a:buFont typeface="Arial" panose="020B0604020202020204" pitchFamily="34" charset="0"/>
              <a:buChar char="•"/>
            </a:pPr>
            <a:r>
              <a:rPr lang="en-US" sz="44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Still, we found little evidence of structural changes to the high stress clinical core rotations and believe that change may be needed to improve some of the systematic problems causing medical student stress</a:t>
            </a:r>
            <a:endParaRPr lang="en-US" sz="4400" dirty="0">
              <a:solidFill>
                <a:schemeClr val="bg1"/>
              </a:solidFill>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23EDA9CC-0688-FFC7-366F-D0B69567F7C7}"/>
              </a:ext>
            </a:extLst>
          </p:cNvPr>
          <p:cNvSpPr txBox="1"/>
          <p:nvPr/>
        </p:nvSpPr>
        <p:spPr>
          <a:xfrm>
            <a:off x="6459416" y="4524544"/>
            <a:ext cx="27549230" cy="1938992"/>
          </a:xfrm>
          <a:prstGeom prst="rect">
            <a:avLst/>
          </a:prstGeom>
          <a:noFill/>
        </p:spPr>
        <p:txBody>
          <a:bodyPr wrap="square" rtlCol="0">
            <a:spAutoFit/>
          </a:bodyPr>
          <a:lstStyle/>
          <a:p>
            <a:r>
              <a:rPr lang="en-US" sz="6000" dirty="0">
                <a:latin typeface="Arial" panose="020B0604020202020204" pitchFamily="34" charset="0"/>
                <a:cs typeface="Arial" panose="020B0604020202020204" pitchFamily="34" charset="0"/>
              </a:rPr>
              <a:t>Alyssa Kahl MD, Lindsey Gay MD, Andrew Caruso MD</a:t>
            </a:r>
          </a:p>
          <a:p>
            <a:r>
              <a:rPr lang="en-US" sz="6000" dirty="0">
                <a:latin typeface="Arial" panose="020B0604020202020204" pitchFamily="34" charset="0"/>
                <a:cs typeface="Arial" panose="020B0604020202020204" pitchFamily="34" charset="0"/>
              </a:rPr>
              <a:t>Baylor College of Medicine, Department of Internal Medicine</a:t>
            </a:r>
          </a:p>
        </p:txBody>
      </p:sp>
      <p:sp>
        <p:nvSpPr>
          <p:cNvPr id="11" name="TextBox 10">
            <a:extLst>
              <a:ext uri="{FF2B5EF4-FFF2-40B4-BE49-F238E27FC236}">
                <a16:creationId xmlns:a16="http://schemas.microsoft.com/office/drawing/2014/main" id="{4B14C557-7A29-CBD0-72D1-6EEA3ABD1F22}"/>
              </a:ext>
            </a:extLst>
          </p:cNvPr>
          <p:cNvSpPr txBox="1"/>
          <p:nvPr/>
        </p:nvSpPr>
        <p:spPr>
          <a:xfrm>
            <a:off x="1359876" y="16486410"/>
            <a:ext cx="5694066" cy="1200329"/>
          </a:xfrm>
          <a:prstGeom prst="rect">
            <a:avLst/>
          </a:prstGeom>
          <a:noFill/>
        </p:spPr>
        <p:txBody>
          <a:bodyPr wrap="square" rtlCol="0">
            <a:spAutoFit/>
          </a:bodyPr>
          <a:lstStyle/>
          <a:p>
            <a:r>
              <a:rPr lang="en-US" sz="7200" b="1" dirty="0">
                <a:solidFill>
                  <a:schemeClr val="bg1"/>
                </a:solidFill>
                <a:latin typeface="Arial" panose="020B0604020202020204" pitchFamily="34" charset="0"/>
                <a:cs typeface="Arial" panose="020B0604020202020204" pitchFamily="34" charset="0"/>
              </a:rPr>
              <a:t>Objectives</a:t>
            </a:r>
            <a:endParaRPr lang="en-US" sz="5400" b="1" dirty="0">
              <a:solidFill>
                <a:schemeClr val="bg1"/>
              </a:solidFill>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8C43FB43-2661-29CE-5515-9E70F4DF7949}"/>
              </a:ext>
            </a:extLst>
          </p:cNvPr>
          <p:cNvSpPr txBox="1"/>
          <p:nvPr/>
        </p:nvSpPr>
        <p:spPr>
          <a:xfrm>
            <a:off x="1359875" y="17781469"/>
            <a:ext cx="14958645" cy="2123658"/>
          </a:xfrm>
          <a:prstGeom prst="rect">
            <a:avLst/>
          </a:prstGeom>
          <a:noFill/>
        </p:spPr>
        <p:txBody>
          <a:bodyPr wrap="square" rtlCol="0">
            <a:spAutoFit/>
          </a:bodyPr>
          <a:lstStyle/>
          <a:p>
            <a:pPr marL="685800" indent="-685800">
              <a:buFont typeface="Arial" panose="020B0604020202020204" pitchFamily="34" charset="0"/>
              <a:buChar char="•"/>
            </a:pPr>
            <a:r>
              <a:rPr lang="en-US" sz="44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We sought to assess burnout and promote wellness awareness in medical students in their internal medicine core clerkship</a:t>
            </a:r>
            <a:endParaRPr lang="en-US" sz="4400" dirty="0">
              <a:solidFill>
                <a:schemeClr val="bg1"/>
              </a:solidFill>
              <a:latin typeface="Arial" panose="020B0604020202020204" pitchFamily="34" charset="0"/>
              <a:cs typeface="Arial" panose="020B0604020202020204" pitchFamily="34" charset="0"/>
            </a:endParaRPr>
          </a:p>
        </p:txBody>
      </p:sp>
      <p:sp>
        <p:nvSpPr>
          <p:cNvPr id="13" name="Rectangle 12">
            <a:extLst>
              <a:ext uri="{FF2B5EF4-FFF2-40B4-BE49-F238E27FC236}">
                <a16:creationId xmlns:a16="http://schemas.microsoft.com/office/drawing/2014/main" id="{A568D0EC-C2A2-AB1E-9594-FF856B0CDB3F}"/>
              </a:ext>
            </a:extLst>
          </p:cNvPr>
          <p:cNvSpPr/>
          <p:nvPr/>
        </p:nvSpPr>
        <p:spPr>
          <a:xfrm>
            <a:off x="654818" y="20744789"/>
            <a:ext cx="16904677" cy="742262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4475F20-FAE8-2686-9A8E-A96A87962632}"/>
              </a:ext>
            </a:extLst>
          </p:cNvPr>
          <p:cNvSpPr/>
          <p:nvPr/>
        </p:nvSpPr>
        <p:spPr>
          <a:xfrm>
            <a:off x="18264557" y="7295064"/>
            <a:ext cx="25017043" cy="17925687"/>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8AADB0E0-EC32-689D-435C-6B3B450A443F}"/>
              </a:ext>
            </a:extLst>
          </p:cNvPr>
          <p:cNvSpPr/>
          <p:nvPr/>
        </p:nvSpPr>
        <p:spPr>
          <a:xfrm>
            <a:off x="18264556" y="25532860"/>
            <a:ext cx="25017044" cy="6330463"/>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DF568D8A-1E50-F158-903D-133C2010B08E}"/>
              </a:ext>
            </a:extLst>
          </p:cNvPr>
          <p:cNvSpPr txBox="1"/>
          <p:nvPr/>
        </p:nvSpPr>
        <p:spPr>
          <a:xfrm>
            <a:off x="1359875" y="20907692"/>
            <a:ext cx="10316304" cy="1200329"/>
          </a:xfrm>
          <a:prstGeom prst="rect">
            <a:avLst/>
          </a:prstGeom>
          <a:noFill/>
        </p:spPr>
        <p:txBody>
          <a:bodyPr wrap="square" rtlCol="0">
            <a:spAutoFit/>
          </a:bodyPr>
          <a:lstStyle/>
          <a:p>
            <a:r>
              <a:rPr lang="en-US" sz="7200" b="1" dirty="0">
                <a:latin typeface="Arial" panose="020B0604020202020204" pitchFamily="34" charset="0"/>
                <a:cs typeface="Arial" panose="020B0604020202020204" pitchFamily="34" charset="0"/>
              </a:rPr>
              <a:t>Methods</a:t>
            </a:r>
          </a:p>
        </p:txBody>
      </p:sp>
      <p:sp>
        <p:nvSpPr>
          <p:cNvPr id="17" name="TextBox 16">
            <a:extLst>
              <a:ext uri="{FF2B5EF4-FFF2-40B4-BE49-F238E27FC236}">
                <a16:creationId xmlns:a16="http://schemas.microsoft.com/office/drawing/2014/main" id="{0C19A7E4-14F7-7EE0-8B04-A3A30E957E0B}"/>
              </a:ext>
            </a:extLst>
          </p:cNvPr>
          <p:cNvSpPr txBox="1"/>
          <p:nvPr/>
        </p:nvSpPr>
        <p:spPr>
          <a:xfrm>
            <a:off x="1359875" y="22270924"/>
            <a:ext cx="15796010" cy="5509200"/>
          </a:xfrm>
          <a:prstGeom prst="rect">
            <a:avLst/>
          </a:prstGeom>
          <a:noFill/>
        </p:spPr>
        <p:txBody>
          <a:bodyPr wrap="square" rtlCol="0">
            <a:spAutoFit/>
          </a:bodyPr>
          <a:lstStyle/>
          <a:p>
            <a:pPr marL="685800" indent="-685800">
              <a:buFont typeface="Arial" panose="020B0604020202020204" pitchFamily="34" charset="0"/>
              <a:buChar char="•"/>
            </a:pPr>
            <a:r>
              <a:rPr lang="en-US" sz="4400" dirty="0">
                <a:latin typeface="Arial" panose="020B0604020202020204" pitchFamily="34" charset="0"/>
                <a:cs typeface="Arial" panose="020B0604020202020204" pitchFamily="34" charset="0"/>
              </a:rPr>
              <a:t>Medical students completed a questionnaire after a wellness exercise during the second week of their internal medicine core clerkship</a:t>
            </a:r>
          </a:p>
          <a:p>
            <a:pPr marL="685800" indent="-685800">
              <a:buFont typeface="Arial" panose="020B0604020202020204" pitchFamily="34" charset="0"/>
              <a:buChar char="•"/>
            </a:pPr>
            <a:r>
              <a:rPr lang="en-US" sz="4400" dirty="0">
                <a:latin typeface="Arial" panose="020B0604020202020204" pitchFamily="34" charset="0"/>
                <a:cs typeface="Arial" panose="020B0604020202020204" pitchFamily="34" charset="0"/>
              </a:rPr>
              <a:t>The exercise included a reading on burnout and a dedicated free half-day they could spend however they chose</a:t>
            </a:r>
          </a:p>
          <a:p>
            <a:pPr marL="685800" indent="-685800">
              <a:buFont typeface="Arial" panose="020B0604020202020204" pitchFamily="34" charset="0"/>
              <a:buChar char="•"/>
            </a:pPr>
            <a:r>
              <a:rPr lang="en-US" sz="4400" dirty="0">
                <a:latin typeface="Arial" panose="020B0604020202020204" pitchFamily="34" charset="0"/>
                <a:cs typeface="Arial" panose="020B0604020202020204" pitchFamily="34" charset="0"/>
              </a:rPr>
              <a:t>The anonymous questionnaire was piloted with 178 core clerkship students during 2021 and included open-ended response and a modified wellness inventory</a:t>
            </a:r>
          </a:p>
        </p:txBody>
      </p:sp>
      <p:sp>
        <p:nvSpPr>
          <p:cNvPr id="18" name="TextBox 17">
            <a:extLst>
              <a:ext uri="{FF2B5EF4-FFF2-40B4-BE49-F238E27FC236}">
                <a16:creationId xmlns:a16="http://schemas.microsoft.com/office/drawing/2014/main" id="{3092F454-6263-257D-F3F4-A0879909206A}"/>
              </a:ext>
            </a:extLst>
          </p:cNvPr>
          <p:cNvSpPr txBox="1"/>
          <p:nvPr/>
        </p:nvSpPr>
        <p:spPr>
          <a:xfrm>
            <a:off x="18815542" y="7798610"/>
            <a:ext cx="10316304" cy="1200329"/>
          </a:xfrm>
          <a:prstGeom prst="rect">
            <a:avLst/>
          </a:prstGeom>
          <a:noFill/>
        </p:spPr>
        <p:txBody>
          <a:bodyPr wrap="square" rtlCol="0">
            <a:spAutoFit/>
          </a:bodyPr>
          <a:lstStyle/>
          <a:p>
            <a:r>
              <a:rPr lang="en-US" sz="7200" b="1" dirty="0">
                <a:latin typeface="Arial" panose="020B0604020202020204" pitchFamily="34" charset="0"/>
                <a:cs typeface="Arial" panose="020B0604020202020204" pitchFamily="34" charset="0"/>
              </a:rPr>
              <a:t>Results</a:t>
            </a:r>
          </a:p>
        </p:txBody>
      </p:sp>
      <p:sp>
        <p:nvSpPr>
          <p:cNvPr id="22" name="TextBox 21">
            <a:extLst>
              <a:ext uri="{FF2B5EF4-FFF2-40B4-BE49-F238E27FC236}">
                <a16:creationId xmlns:a16="http://schemas.microsoft.com/office/drawing/2014/main" id="{95F682CE-D42C-E357-0C6E-694BCE39E76A}"/>
              </a:ext>
            </a:extLst>
          </p:cNvPr>
          <p:cNvSpPr txBox="1"/>
          <p:nvPr/>
        </p:nvSpPr>
        <p:spPr>
          <a:xfrm>
            <a:off x="18663142" y="25850866"/>
            <a:ext cx="21335997" cy="1200329"/>
          </a:xfrm>
          <a:prstGeom prst="rect">
            <a:avLst/>
          </a:prstGeom>
          <a:noFill/>
        </p:spPr>
        <p:txBody>
          <a:bodyPr wrap="square" rtlCol="0">
            <a:spAutoFit/>
          </a:bodyPr>
          <a:lstStyle/>
          <a:p>
            <a:r>
              <a:rPr lang="en-US" sz="7200" b="1" dirty="0">
                <a:solidFill>
                  <a:schemeClr val="bg1"/>
                </a:solidFill>
                <a:latin typeface="Arial" panose="020B0604020202020204" pitchFamily="34" charset="0"/>
                <a:cs typeface="Arial" panose="020B0604020202020204" pitchFamily="34" charset="0"/>
              </a:rPr>
              <a:t>Conclusions and Future Directions</a:t>
            </a:r>
          </a:p>
        </p:txBody>
      </p:sp>
      <p:sp>
        <p:nvSpPr>
          <p:cNvPr id="23" name="TextBox 22">
            <a:extLst>
              <a:ext uri="{FF2B5EF4-FFF2-40B4-BE49-F238E27FC236}">
                <a16:creationId xmlns:a16="http://schemas.microsoft.com/office/drawing/2014/main" id="{A4114BB9-3DB7-0404-56C5-C130445B665E}"/>
              </a:ext>
            </a:extLst>
          </p:cNvPr>
          <p:cNvSpPr txBox="1"/>
          <p:nvPr/>
        </p:nvSpPr>
        <p:spPr>
          <a:xfrm>
            <a:off x="18815542" y="27272827"/>
            <a:ext cx="24161257" cy="4154984"/>
          </a:xfrm>
          <a:prstGeom prst="rect">
            <a:avLst/>
          </a:prstGeom>
          <a:noFill/>
        </p:spPr>
        <p:txBody>
          <a:bodyPr wrap="square" rtlCol="0">
            <a:spAutoFit/>
          </a:bodyPr>
          <a:lstStyle/>
          <a:p>
            <a:pPr marL="685800" indent="-685800">
              <a:buFont typeface="Arial" panose="020B0604020202020204" pitchFamily="34" charset="0"/>
              <a:buChar char="•"/>
            </a:pPr>
            <a:r>
              <a:rPr lang="en-US" sz="4400" dirty="0">
                <a:solidFill>
                  <a:schemeClr val="bg1"/>
                </a:solidFill>
                <a:latin typeface="Arial" panose="020B0604020202020204" pitchFamily="34" charset="0"/>
                <a:cs typeface="Arial" panose="020B0604020202020204" pitchFamily="34" charset="0"/>
              </a:rPr>
              <a:t>Symptoms of burnout are common amongst medical students at Baylor and there may be some benefit to instituting structural changes within course curriculum to limit the systematic problems that lead to burnout</a:t>
            </a:r>
          </a:p>
          <a:p>
            <a:pPr marL="685800" indent="-685800">
              <a:buFont typeface="Arial" panose="020B0604020202020204" pitchFamily="34" charset="0"/>
              <a:buChar char="•"/>
            </a:pPr>
            <a:r>
              <a:rPr lang="en-US" sz="4400" dirty="0">
                <a:solidFill>
                  <a:schemeClr val="bg1"/>
                </a:solidFill>
                <a:latin typeface="Arial" panose="020B0604020202020204" pitchFamily="34" charset="0"/>
                <a:cs typeface="Arial" panose="020B0604020202020204" pitchFamily="34" charset="0"/>
              </a:rPr>
              <a:t>We are currently undergoing a second iteration of the structured wellness initiative that includes biweekly activities and questionnaires to longitudinally follow students during their rotation for improved assessment of our curriculum</a:t>
            </a:r>
          </a:p>
        </p:txBody>
      </p:sp>
      <p:sp>
        <p:nvSpPr>
          <p:cNvPr id="24" name="TextBox 23">
            <a:extLst>
              <a:ext uri="{FF2B5EF4-FFF2-40B4-BE49-F238E27FC236}">
                <a16:creationId xmlns:a16="http://schemas.microsoft.com/office/drawing/2014/main" id="{32FD852D-59AF-E203-17FE-A146D472F578}"/>
              </a:ext>
            </a:extLst>
          </p:cNvPr>
          <p:cNvSpPr txBox="1"/>
          <p:nvPr/>
        </p:nvSpPr>
        <p:spPr>
          <a:xfrm>
            <a:off x="609600" y="28167407"/>
            <a:ext cx="16904677" cy="4154984"/>
          </a:xfrm>
          <a:prstGeom prst="rect">
            <a:avLst/>
          </a:prstGeom>
          <a:noFill/>
        </p:spPr>
        <p:txBody>
          <a:bodyPr wrap="square" rtlCol="0">
            <a:spAutoFit/>
          </a:bodyPr>
          <a:lstStyle/>
          <a:p>
            <a:r>
              <a:rPr lang="en-US" sz="2400" b="1" dirty="0">
                <a:latin typeface="Arial" panose="020B0604020202020204" pitchFamily="34" charset="0"/>
                <a:cs typeface="Arial" panose="020B0604020202020204" pitchFamily="34" charset="0"/>
              </a:rPr>
              <a:t>References:</a:t>
            </a:r>
          </a:p>
          <a:p>
            <a:pPr marL="742950" indent="-742950">
              <a:buFont typeface="+mj-lt"/>
              <a:buAutoNum type="arabicPeriod"/>
            </a:pPr>
            <a:r>
              <a:rPr lang="en-US" sz="24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Rotenstein</a:t>
            </a:r>
            <a:r>
              <a:rPr lang="en-US"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Lisa S., et al. "Prevalence of depression, depressive symptoms, and suicidal ideation among medical students: a systematic review and meta-analysis." </a:t>
            </a:r>
            <a:r>
              <a:rPr lang="en-US" sz="2400" i="1"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Jama</a:t>
            </a:r>
            <a:r>
              <a:rPr lang="en-US"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316.21 (2016): 2214-2236.</a:t>
            </a:r>
            <a:endParaRPr lang="en-US" sz="2400" dirty="0">
              <a:effectLst/>
              <a:latin typeface="Arial" panose="020B0604020202020204" pitchFamily="34" charset="0"/>
              <a:ea typeface="Calibri" panose="020F0502020204030204" pitchFamily="34" charset="0"/>
              <a:cs typeface="Arial" panose="020B0604020202020204" pitchFamily="34" charset="0"/>
            </a:endParaRPr>
          </a:p>
          <a:p>
            <a:pPr marL="742950" indent="-742950">
              <a:buFont typeface="+mj-lt"/>
              <a:buAutoNum type="arabicPeriod"/>
            </a:pPr>
            <a:r>
              <a:rPr lang="en-US" sz="24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Dyrbye</a:t>
            </a:r>
            <a:r>
              <a:rPr lang="en-US"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Liselotte N., Matthew R. Thomas, and Tait D. </a:t>
            </a:r>
            <a:r>
              <a:rPr lang="en-US" sz="24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Shanafelt</a:t>
            </a:r>
            <a:r>
              <a:rPr lang="en-US"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"Systematic review of depression, anxiety, and other indicators of psychological distress among US and Canadian medical students." </a:t>
            </a:r>
            <a:r>
              <a:rPr lang="en-US" sz="2400" i="1"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Academic medicine</a:t>
            </a:r>
            <a:r>
              <a:rPr lang="en-US"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81.4 (2006): 354-373.</a:t>
            </a:r>
          </a:p>
          <a:p>
            <a:pPr marL="742950" indent="-742950">
              <a:buFont typeface="+mj-lt"/>
              <a:buAutoNum type="arabicPeriod"/>
            </a:pPr>
            <a:r>
              <a:rPr lang="en-US" sz="24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Shanafelt</a:t>
            </a:r>
            <a:r>
              <a:rPr lang="en-US"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Tait D. "Physician well-being 2.0: where are we and where are we going?." </a:t>
            </a:r>
            <a:r>
              <a:rPr lang="en-US" sz="2400" i="1"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Mayo Clinic Proceedings</a:t>
            </a:r>
            <a:r>
              <a:rPr lang="en-US"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Vol. 96. No. 10. Elsevier, 2021.</a:t>
            </a:r>
            <a:endParaRPr lang="en-US" sz="2400" dirty="0">
              <a:effectLst/>
              <a:latin typeface="Arial" panose="020B0604020202020204" pitchFamily="34" charset="0"/>
              <a:ea typeface="Calibri" panose="020F0502020204030204" pitchFamily="34" charset="0"/>
              <a:cs typeface="Arial" panose="020B0604020202020204" pitchFamily="34" charset="0"/>
            </a:endParaRPr>
          </a:p>
          <a:p>
            <a:pPr marL="742950" indent="-742950">
              <a:buFont typeface="+mj-lt"/>
              <a:buAutoNum type="arabicPeriod"/>
            </a:pPr>
            <a:r>
              <a:rPr lang="en-US" sz="24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Slavin</a:t>
            </a:r>
            <a:r>
              <a:rPr lang="en-US"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Stuart J., Debra L. Schindler, and John T. Chibnall. "Medical student mental health 3.0: improving student wellness through curricular changes." </a:t>
            </a:r>
            <a:r>
              <a:rPr lang="en-US" sz="2400" i="1"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Academic Medicine</a:t>
            </a:r>
            <a:r>
              <a:rPr lang="en-US"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89.4 (2014): 573.</a:t>
            </a:r>
            <a:endParaRPr lang="en-US" sz="2400" dirty="0">
              <a:effectLst/>
              <a:latin typeface="Arial" panose="020B0604020202020204" pitchFamily="34" charset="0"/>
              <a:ea typeface="Calibri" panose="020F050202020403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p:txBody>
      </p:sp>
      <p:pic>
        <p:nvPicPr>
          <p:cNvPr id="31" name="Picture 30" descr="Chart, pie chart&#10;&#10;Description automatically generated">
            <a:extLst>
              <a:ext uri="{FF2B5EF4-FFF2-40B4-BE49-F238E27FC236}">
                <a16:creationId xmlns:a16="http://schemas.microsoft.com/office/drawing/2014/main" id="{74AF6543-6DB6-76E9-6BBC-E6715567628F}"/>
              </a:ext>
            </a:extLst>
          </p:cNvPr>
          <p:cNvPicPr>
            <a:picLocks noChangeAspect="1"/>
          </p:cNvPicPr>
          <p:nvPr/>
        </p:nvPicPr>
        <p:blipFill rotWithShape="1">
          <a:blip r:embed="rId4"/>
          <a:srcRect l="14923" r="15032"/>
          <a:stretch/>
        </p:blipFill>
        <p:spPr>
          <a:xfrm>
            <a:off x="19446916" y="9399850"/>
            <a:ext cx="6278998" cy="5565725"/>
          </a:xfrm>
          <a:prstGeom prst="rect">
            <a:avLst/>
          </a:prstGeom>
        </p:spPr>
      </p:pic>
      <p:pic>
        <p:nvPicPr>
          <p:cNvPr id="33" name="Picture 32" descr="Chart, pie chart&#10;&#10;Description automatically generated">
            <a:extLst>
              <a:ext uri="{FF2B5EF4-FFF2-40B4-BE49-F238E27FC236}">
                <a16:creationId xmlns:a16="http://schemas.microsoft.com/office/drawing/2014/main" id="{90EEAC35-BD6D-18D3-22AA-B457DA6608F1}"/>
              </a:ext>
            </a:extLst>
          </p:cNvPr>
          <p:cNvPicPr>
            <a:picLocks noChangeAspect="1"/>
          </p:cNvPicPr>
          <p:nvPr/>
        </p:nvPicPr>
        <p:blipFill rotWithShape="1">
          <a:blip r:embed="rId5"/>
          <a:srcRect l="6133" r="7523"/>
          <a:stretch/>
        </p:blipFill>
        <p:spPr>
          <a:xfrm>
            <a:off x="26557839" y="9409188"/>
            <a:ext cx="7727169" cy="5556388"/>
          </a:xfrm>
          <a:prstGeom prst="rect">
            <a:avLst/>
          </a:prstGeom>
        </p:spPr>
      </p:pic>
      <p:pic>
        <p:nvPicPr>
          <p:cNvPr id="29" name="Picture 28" descr="Chart, pie chart&#10;&#10;Description automatically generated">
            <a:extLst>
              <a:ext uri="{FF2B5EF4-FFF2-40B4-BE49-F238E27FC236}">
                <a16:creationId xmlns:a16="http://schemas.microsoft.com/office/drawing/2014/main" id="{B3320795-9BD0-FEBB-BBCE-D50D05487A97}"/>
              </a:ext>
            </a:extLst>
          </p:cNvPr>
          <p:cNvPicPr>
            <a:picLocks noChangeAspect="1"/>
          </p:cNvPicPr>
          <p:nvPr/>
        </p:nvPicPr>
        <p:blipFill rotWithShape="1">
          <a:blip r:embed="rId6"/>
          <a:srcRect l="11564" r="13656"/>
          <a:stretch/>
        </p:blipFill>
        <p:spPr>
          <a:xfrm>
            <a:off x="32955917" y="16348383"/>
            <a:ext cx="9382257" cy="7729263"/>
          </a:xfrm>
          <a:prstGeom prst="rect">
            <a:avLst/>
          </a:prstGeom>
        </p:spPr>
      </p:pic>
      <p:sp>
        <p:nvSpPr>
          <p:cNvPr id="34" name="TextBox 33">
            <a:extLst>
              <a:ext uri="{FF2B5EF4-FFF2-40B4-BE49-F238E27FC236}">
                <a16:creationId xmlns:a16="http://schemas.microsoft.com/office/drawing/2014/main" id="{B559D98A-3D5A-C2CD-DB06-51C07071A903}"/>
              </a:ext>
            </a:extLst>
          </p:cNvPr>
          <p:cNvSpPr txBox="1"/>
          <p:nvPr/>
        </p:nvSpPr>
        <p:spPr>
          <a:xfrm>
            <a:off x="19481034" y="15009555"/>
            <a:ext cx="6244879" cy="1200329"/>
          </a:xfrm>
          <a:prstGeom prst="rect">
            <a:avLst/>
          </a:prstGeom>
          <a:noFill/>
        </p:spPr>
        <p:txBody>
          <a:bodyPr wrap="square" rtlCol="0">
            <a:spAutoFit/>
          </a:bodyPr>
          <a:lstStyle/>
          <a:p>
            <a:r>
              <a:rPr lang="en-US" sz="2400" b="1" dirty="0">
                <a:latin typeface="Arial" panose="020B0604020202020204" pitchFamily="34" charset="0"/>
                <a:cs typeface="Arial" panose="020B0604020202020204" pitchFamily="34" charset="0"/>
              </a:rPr>
              <a:t>Figure 1. </a:t>
            </a:r>
            <a:r>
              <a:rPr lang="en-US" sz="2400" dirty="0">
                <a:latin typeface="Arial" panose="020B0604020202020204" pitchFamily="34" charset="0"/>
                <a:cs typeface="Arial" panose="020B0604020202020204" pitchFamily="34" charset="0"/>
              </a:rPr>
              <a:t>Students were asked if they completed the assigned reading on burnout, 90% reported completing it. </a:t>
            </a:r>
          </a:p>
        </p:txBody>
      </p:sp>
      <p:sp>
        <p:nvSpPr>
          <p:cNvPr id="35" name="TextBox 34">
            <a:extLst>
              <a:ext uri="{FF2B5EF4-FFF2-40B4-BE49-F238E27FC236}">
                <a16:creationId xmlns:a16="http://schemas.microsoft.com/office/drawing/2014/main" id="{7322F4AF-12BD-9F3E-C3BE-B3542721A0CB}"/>
              </a:ext>
            </a:extLst>
          </p:cNvPr>
          <p:cNvSpPr txBox="1"/>
          <p:nvPr/>
        </p:nvSpPr>
        <p:spPr>
          <a:xfrm>
            <a:off x="26557839" y="15050231"/>
            <a:ext cx="7727168" cy="830997"/>
          </a:xfrm>
          <a:prstGeom prst="rect">
            <a:avLst/>
          </a:prstGeom>
          <a:noFill/>
        </p:spPr>
        <p:txBody>
          <a:bodyPr wrap="square" rtlCol="0">
            <a:spAutoFit/>
          </a:bodyPr>
          <a:lstStyle/>
          <a:p>
            <a:r>
              <a:rPr lang="en-US" sz="2400" b="1" dirty="0">
                <a:latin typeface="Arial" panose="020B0604020202020204" pitchFamily="34" charset="0"/>
                <a:cs typeface="Arial" panose="020B0604020202020204" pitchFamily="34" charset="0"/>
              </a:rPr>
              <a:t>Figure 2. </a:t>
            </a:r>
            <a:r>
              <a:rPr lang="en-US" sz="2400" dirty="0">
                <a:latin typeface="Arial" panose="020B0604020202020204" pitchFamily="34" charset="0"/>
                <a:cs typeface="Arial" panose="020B0604020202020204" pitchFamily="34" charset="0"/>
              </a:rPr>
              <a:t>Students were asked how useful the reading was, 54% felt it was useful. </a:t>
            </a:r>
          </a:p>
        </p:txBody>
      </p:sp>
      <p:sp>
        <p:nvSpPr>
          <p:cNvPr id="36" name="TextBox 35">
            <a:extLst>
              <a:ext uri="{FF2B5EF4-FFF2-40B4-BE49-F238E27FC236}">
                <a16:creationId xmlns:a16="http://schemas.microsoft.com/office/drawing/2014/main" id="{1CAA6C5A-26B9-0140-1CFB-CFB6BEA11932}"/>
              </a:ext>
            </a:extLst>
          </p:cNvPr>
          <p:cNvSpPr txBox="1"/>
          <p:nvPr/>
        </p:nvSpPr>
        <p:spPr>
          <a:xfrm>
            <a:off x="19446916" y="23997028"/>
            <a:ext cx="13161262" cy="1200329"/>
          </a:xfrm>
          <a:prstGeom prst="rect">
            <a:avLst/>
          </a:prstGeom>
          <a:noFill/>
        </p:spPr>
        <p:txBody>
          <a:bodyPr wrap="square" rtlCol="0">
            <a:spAutoFit/>
          </a:bodyPr>
          <a:lstStyle/>
          <a:p>
            <a:r>
              <a:rPr lang="en-US" sz="2400" b="1" dirty="0">
                <a:latin typeface="Arial" panose="020B0604020202020204" pitchFamily="34" charset="0"/>
                <a:cs typeface="Arial" panose="020B0604020202020204" pitchFamily="34" charset="0"/>
              </a:rPr>
              <a:t>Figure 4. </a:t>
            </a:r>
            <a:r>
              <a:rPr lang="en-US" sz="2400" dirty="0">
                <a:latin typeface="Arial" panose="020B0604020202020204" pitchFamily="34" charset="0"/>
                <a:cs typeface="Arial" panose="020B0604020202020204" pitchFamily="34" charset="0"/>
              </a:rPr>
              <a:t>Students were asked how they spent their dedicated free time. Top responses included recreational activities (such as reading, painting, or cooking), followed by physical activity, sleep, and spending time with family or friends.  </a:t>
            </a:r>
          </a:p>
        </p:txBody>
      </p:sp>
      <p:sp>
        <p:nvSpPr>
          <p:cNvPr id="37" name="TextBox 36">
            <a:extLst>
              <a:ext uri="{FF2B5EF4-FFF2-40B4-BE49-F238E27FC236}">
                <a16:creationId xmlns:a16="http://schemas.microsoft.com/office/drawing/2014/main" id="{A6355C69-9DDF-7B00-5AF4-FD1497AC634E}"/>
              </a:ext>
            </a:extLst>
          </p:cNvPr>
          <p:cNvSpPr txBox="1"/>
          <p:nvPr/>
        </p:nvSpPr>
        <p:spPr>
          <a:xfrm>
            <a:off x="32955917" y="24077646"/>
            <a:ext cx="9850064" cy="830997"/>
          </a:xfrm>
          <a:prstGeom prst="rect">
            <a:avLst/>
          </a:prstGeom>
          <a:noFill/>
        </p:spPr>
        <p:txBody>
          <a:bodyPr wrap="square" rtlCol="0">
            <a:spAutoFit/>
          </a:bodyPr>
          <a:lstStyle/>
          <a:p>
            <a:r>
              <a:rPr lang="en-US" sz="2400" b="1" dirty="0">
                <a:latin typeface="Arial" panose="020B0604020202020204" pitchFamily="34" charset="0"/>
                <a:cs typeface="Arial" panose="020B0604020202020204" pitchFamily="34" charset="0"/>
              </a:rPr>
              <a:t>Figure 5. </a:t>
            </a:r>
            <a:r>
              <a:rPr lang="en-US" sz="2400" dirty="0">
                <a:latin typeface="Arial" panose="020B0604020202020204" pitchFamily="34" charset="0"/>
                <a:cs typeface="Arial" panose="020B0604020202020204" pitchFamily="34" charset="0"/>
              </a:rPr>
              <a:t>Students were asked a modified wellness inventory of 6 items, 69% of students reported at least one symptom of burnout. </a:t>
            </a:r>
          </a:p>
        </p:txBody>
      </p:sp>
      <p:pic>
        <p:nvPicPr>
          <p:cNvPr id="39" name="Picture 38" descr="Chart, bar chart&#10;&#10;Description automatically generated">
            <a:extLst>
              <a:ext uri="{FF2B5EF4-FFF2-40B4-BE49-F238E27FC236}">
                <a16:creationId xmlns:a16="http://schemas.microsoft.com/office/drawing/2014/main" id="{4AD55FFF-91DF-4815-2543-3E5EA26843B6}"/>
              </a:ext>
            </a:extLst>
          </p:cNvPr>
          <p:cNvPicPr>
            <a:picLocks noChangeAspect="1"/>
          </p:cNvPicPr>
          <p:nvPr/>
        </p:nvPicPr>
        <p:blipFill>
          <a:blip r:embed="rId7"/>
          <a:stretch>
            <a:fillRect/>
          </a:stretch>
        </p:blipFill>
        <p:spPr>
          <a:xfrm>
            <a:off x="19446916" y="16348384"/>
            <a:ext cx="12758721" cy="7745471"/>
          </a:xfrm>
          <a:prstGeom prst="rect">
            <a:avLst/>
          </a:prstGeom>
        </p:spPr>
      </p:pic>
      <p:pic>
        <p:nvPicPr>
          <p:cNvPr id="3" name="Picture 2" descr="Chart, pie chart&#10;&#10;Description automatically generated">
            <a:extLst>
              <a:ext uri="{FF2B5EF4-FFF2-40B4-BE49-F238E27FC236}">
                <a16:creationId xmlns:a16="http://schemas.microsoft.com/office/drawing/2014/main" id="{CEC025B3-6D30-66DD-9FC6-049793F5C88C}"/>
              </a:ext>
            </a:extLst>
          </p:cNvPr>
          <p:cNvPicPr>
            <a:picLocks noChangeAspect="1"/>
          </p:cNvPicPr>
          <p:nvPr/>
        </p:nvPicPr>
        <p:blipFill rotWithShape="1">
          <a:blip r:embed="rId8"/>
          <a:srcRect l="11268" r="12327" b="1664"/>
          <a:stretch/>
        </p:blipFill>
        <p:spPr>
          <a:xfrm>
            <a:off x="35116933" y="9409188"/>
            <a:ext cx="7003473" cy="5556387"/>
          </a:xfrm>
          <a:prstGeom prst="rect">
            <a:avLst/>
          </a:prstGeom>
        </p:spPr>
      </p:pic>
      <p:sp>
        <p:nvSpPr>
          <p:cNvPr id="8" name="TextBox 7">
            <a:extLst>
              <a:ext uri="{FF2B5EF4-FFF2-40B4-BE49-F238E27FC236}">
                <a16:creationId xmlns:a16="http://schemas.microsoft.com/office/drawing/2014/main" id="{833CC79E-2C2B-6844-11DF-225577A3C0DC}"/>
              </a:ext>
            </a:extLst>
          </p:cNvPr>
          <p:cNvSpPr txBox="1"/>
          <p:nvPr/>
        </p:nvSpPr>
        <p:spPr>
          <a:xfrm>
            <a:off x="35116933" y="15009555"/>
            <a:ext cx="7727168" cy="830997"/>
          </a:xfrm>
          <a:prstGeom prst="rect">
            <a:avLst/>
          </a:prstGeom>
          <a:noFill/>
        </p:spPr>
        <p:txBody>
          <a:bodyPr wrap="square" rtlCol="0">
            <a:spAutoFit/>
          </a:bodyPr>
          <a:lstStyle/>
          <a:p>
            <a:r>
              <a:rPr lang="en-US" sz="2400" b="1" dirty="0">
                <a:latin typeface="Arial" panose="020B0604020202020204" pitchFamily="34" charset="0"/>
                <a:cs typeface="Arial" panose="020B0604020202020204" pitchFamily="34" charset="0"/>
              </a:rPr>
              <a:t>Figure 3. </a:t>
            </a:r>
            <a:r>
              <a:rPr lang="en-US" sz="2400" dirty="0">
                <a:latin typeface="Arial" panose="020B0604020202020204" pitchFamily="34" charset="0"/>
                <a:cs typeface="Arial" panose="020B0604020202020204" pitchFamily="34" charset="0"/>
              </a:rPr>
              <a:t>Students were asked if they felt the time given for their free half-day was worthwhile. </a:t>
            </a:r>
          </a:p>
        </p:txBody>
      </p:sp>
    </p:spTree>
    <p:extLst>
      <p:ext uri="{BB962C8B-B14F-4D97-AF65-F5344CB8AC3E}">
        <p14:creationId xmlns:p14="http://schemas.microsoft.com/office/powerpoint/2010/main" val="147815210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366</TotalTime>
  <Words>546</Words>
  <Application>Microsoft Macintosh PowerPoint</Application>
  <PresentationFormat>Custom</PresentationFormat>
  <Paragraphs>29</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Kahl, Alyssa Joan</dc:creator>
  <cp:lastModifiedBy>Kahl, Alyssa Joan</cp:lastModifiedBy>
  <cp:revision>5</cp:revision>
  <dcterms:created xsi:type="dcterms:W3CDTF">2022-09-10T17:32:00Z</dcterms:created>
  <dcterms:modified xsi:type="dcterms:W3CDTF">2022-09-12T01:33:03Z</dcterms:modified>
</cp:coreProperties>
</file>