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4"/>
  </p:notesMasterIdLst>
  <p:sldIdLst>
    <p:sldId id="256" r:id="rId2"/>
    <p:sldId id="331" r:id="rId3"/>
    <p:sldId id="351" r:id="rId4"/>
    <p:sldId id="356" r:id="rId5"/>
    <p:sldId id="359" r:id="rId6"/>
    <p:sldId id="347" r:id="rId7"/>
    <p:sldId id="334" r:id="rId8"/>
    <p:sldId id="341" r:id="rId9"/>
    <p:sldId id="354" r:id="rId10"/>
    <p:sldId id="336" r:id="rId11"/>
    <p:sldId id="300" r:id="rId12"/>
    <p:sldId id="301" r:id="rId13"/>
    <p:sldId id="302" r:id="rId14"/>
    <p:sldId id="322" r:id="rId15"/>
    <p:sldId id="321" r:id="rId16"/>
    <p:sldId id="265" r:id="rId17"/>
    <p:sldId id="303" r:id="rId18"/>
    <p:sldId id="338" r:id="rId19"/>
    <p:sldId id="307" r:id="rId20"/>
    <p:sldId id="306" r:id="rId21"/>
    <p:sldId id="310" r:id="rId22"/>
    <p:sldId id="320" r:id="rId23"/>
  </p:sldIdLst>
  <p:sldSz cx="9144000" cy="5143500" type="screen16x9"/>
  <p:notesSz cx="6858000" cy="9144000"/>
  <p:embeddedFontLst>
    <p:embeddedFont>
      <p:font typeface="Catamaran Thin" panose="020B0604020202020204" charset="0"/>
      <p:regular r:id="rId25"/>
      <p:bold r:id="rId26"/>
    </p:embeddedFont>
    <p:embeddedFont>
      <p:font typeface="Catamaran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EC2C83-4F27-46E9-AB52-EA9CB43B9D6F}">
  <a:tblStyle styleId="{93EC2C83-4F27-46E9-AB52-EA9CB43B9D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7553AC-1573-4A18-AE2D-678138A4FA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96" autoAdjust="0"/>
    <p:restoredTop sz="91938" autoAdjust="0"/>
  </p:normalViewPr>
  <p:slideViewPr>
    <p:cSldViewPr snapToGrid="0">
      <p:cViewPr varScale="1">
        <p:scale>
          <a:sx n="87" d="100"/>
          <a:sy n="87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711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739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46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55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32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9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5406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42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42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8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3250075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 dirty="0">
              <a:solidFill>
                <a:srgbClr val="000000"/>
              </a:solidFill>
            </a:endParaRPr>
          </a:p>
        </p:txBody>
      </p:sp>
      <p:grpSp>
        <p:nvGrpSpPr>
          <p:cNvPr id="72" name="Google Shape;72;p5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73" name="Google Shape;73;p5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</p:grp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 dirty="0">
              <a:solidFill>
                <a:srgbClr val="000000"/>
              </a:solidFill>
            </a:endParaRPr>
          </a:p>
        </p:txBody>
      </p:sp>
      <p:grpSp>
        <p:nvGrpSpPr>
          <p:cNvPr id="126" name="Google Shape;126;p8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127" name="Google Shape;127;p8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</p:grp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0"/>
          <p:cNvGrpSpPr/>
          <p:nvPr/>
        </p:nvGrpSpPr>
        <p:grpSpPr>
          <a:xfrm>
            <a:off x="-981075" y="-3"/>
            <a:ext cx="11516344" cy="5143455"/>
            <a:chOff x="-981075" y="-3"/>
            <a:chExt cx="11516344" cy="5143455"/>
          </a:xfrm>
        </p:grpSpPr>
        <p:sp>
          <p:nvSpPr>
            <p:cNvPr id="159" name="Google Shape;159;p10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02036" y="143933"/>
            <a:ext cx="4293765" cy="1017355"/>
          </a:xfrm>
          <a:prstGeom prst="rect">
            <a:avLst/>
          </a:prstGeom>
        </p:spPr>
        <p:txBody>
          <a:bodyPr vert="horz" rIns="73152" anchor="ctr">
            <a:noAutofit/>
          </a:bodyPr>
          <a:lstStyle>
            <a:lvl1pPr algn="l">
              <a:defRPr sz="30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Headline option lorem ipsum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065048A-AD0B-F54C-ACF6-0EF8C01D5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1170" y="1179576"/>
            <a:ext cx="4293765" cy="322097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  <a:latin typeface="+mn-lt"/>
              </a:defRPr>
            </a:lvl1pPr>
            <a:lvl2pPr algn="l">
              <a:lnSpc>
                <a:spcPts val="2200"/>
              </a:lnSpc>
              <a:defRPr>
                <a:solidFill>
                  <a:schemeClr val="tx2"/>
                </a:solidFill>
                <a:latin typeface="+mn-lt"/>
              </a:defRPr>
            </a:lvl2pPr>
            <a:lvl3pPr marL="804652" algn="l">
              <a:lnSpc>
                <a:spcPts val="2200"/>
              </a:lnSpc>
              <a:defRPr>
                <a:solidFill>
                  <a:schemeClr val="tx2"/>
                </a:solidFill>
                <a:latin typeface="+mn-lt"/>
              </a:defRPr>
            </a:lvl3pPr>
            <a:lvl4pPr marL="1097252" algn="l">
              <a:lnSpc>
                <a:spcPts val="2200"/>
              </a:lnSpc>
              <a:defRPr>
                <a:solidFill>
                  <a:schemeClr val="tx2"/>
                </a:solidFill>
                <a:latin typeface="+mn-lt"/>
              </a:defRPr>
            </a:lvl4pPr>
            <a:lvl5pPr algn="l">
              <a:defRPr>
                <a:solidFill>
                  <a:schemeClr val="accent5">
                    <a:lumMod val="75000"/>
                  </a:schemeClr>
                </a:solidFill>
              </a:defRPr>
            </a:lvl5pPr>
            <a:lvl6pPr marL="1380710" indent="-285743" algn="l">
              <a:lnSpc>
                <a:spcPts val="2200"/>
              </a:lnSpc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FA7927-1107-4E45-8FA9-AF499334323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0" y="0"/>
            <a:ext cx="4572000" cy="4400550"/>
          </a:xfrm>
        </p:spPr>
        <p:txBody>
          <a:bodyPr lIns="292608" tIns="210312" rIns="27432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804652"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 marL="1097252">
              <a:defRPr>
                <a:solidFill>
                  <a:schemeClr val="tx2"/>
                </a:solidFill>
              </a:defRPr>
            </a:lvl5pPr>
            <a:lvl6pPr marL="1380710" indent="-283457" algn="l">
              <a:lnSpc>
                <a:spcPts val="22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xmlns="" id="{1A9CF47E-202C-6D4B-B27E-9CA4A3A9A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96159" y="4677507"/>
            <a:ext cx="64327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7D43D70-C499-F949-A9D0-D427CF5AA2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0F48CA-BE77-7E41-B931-43402BDD020F}"/>
              </a:ext>
            </a:extLst>
          </p:cNvPr>
          <p:cNvSpPr txBox="1"/>
          <p:nvPr userDrawn="1"/>
        </p:nvSpPr>
        <p:spPr>
          <a:xfrm>
            <a:off x="-525780" y="261366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Autofit/>
          </a:bodyPr>
          <a:lstStyle/>
          <a:p>
            <a:pPr algn="l" defTabSz="685765">
              <a:lnSpc>
                <a:spcPts val="2200"/>
              </a:lnSpc>
            </a:pP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0596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8404-4039-41BA-A891-15E6A698AA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2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6" r:id="rId4"/>
    <p:sldLayoutId id="2147483660" r:id="rId5"/>
    <p:sldLayoutId id="2147483662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"/>
          <p:cNvSpPr txBox="1">
            <a:spLocks noGrp="1"/>
          </p:cNvSpPr>
          <p:nvPr>
            <p:ph type="ctrTitle"/>
          </p:nvPr>
        </p:nvSpPr>
        <p:spPr>
          <a:xfrm>
            <a:off x="162125" y="55418"/>
            <a:ext cx="3984573" cy="4939369"/>
          </a:xfrm>
          <a:prstGeom prst="rect">
            <a:avLst/>
          </a:prstGeom>
          <a:effectLst>
            <a:softEdge rad="317500"/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Work With Purpose</a:t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200" dirty="0" smtClean="0"/>
              <a:t>Understanding Physician </a:t>
            </a:r>
            <a:br>
              <a:rPr lang="en-US" sz="3200" dirty="0" smtClean="0"/>
            </a:br>
            <a:r>
              <a:rPr lang="en-US" sz="3200" dirty="0" smtClean="0"/>
              <a:t>Contracts: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/>
              <a:t>Is </a:t>
            </a:r>
            <a:r>
              <a:rPr lang="en-US" sz="3200" dirty="0" smtClean="0"/>
              <a:t>Every Word </a:t>
            </a:r>
            <a:br>
              <a:rPr lang="en-US" sz="3200" dirty="0" smtClean="0"/>
            </a:br>
            <a:r>
              <a:rPr lang="en-US" sz="3200" dirty="0" smtClean="0"/>
              <a:t>Important?</a:t>
            </a:r>
            <a:br>
              <a:rPr lang="en-US" sz="32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800" dirty="0" smtClean="0"/>
              <a:t>Nancy Poblenz, DDS, JD</a:t>
            </a:r>
            <a:br>
              <a:rPr lang="en-US" sz="1800" dirty="0" smtClean="0"/>
            </a:br>
            <a:r>
              <a:rPr lang="en-US" sz="1400" dirty="0" smtClean="0"/>
              <a:t>Senior Counsel</a:t>
            </a:r>
            <a:br>
              <a:rPr lang="en-US" sz="1400" dirty="0" smtClean="0"/>
            </a:br>
            <a:r>
              <a:rPr lang="en-US" sz="1400" dirty="0" smtClean="0"/>
              <a:t>CommonSpirit Health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November 16, 2022</a:t>
            </a:r>
            <a:br>
              <a:rPr lang="en-US" sz="14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98" y="0"/>
            <a:ext cx="4932217" cy="51435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8802"/>
          <a:stretch/>
        </p:blipFill>
        <p:spPr>
          <a:xfrm>
            <a:off x="6363586" y="1012251"/>
            <a:ext cx="2780414" cy="36651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1D8404-4039-41BA-A891-15E6A698AAE2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9875"/>
            <a:ext cx="7239000" cy="742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 dirty="0" smtClean="0"/>
              <a:t>Compensation Methodologies</a:t>
            </a:r>
            <a:br>
              <a:rPr lang="en-US" b="1" dirty="0" smtClean="0"/>
            </a:br>
            <a:r>
              <a:rPr lang="en-US" sz="2700" dirty="0"/>
              <a:t>What is best for you?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12825"/>
            <a:ext cx="6400800" cy="3857625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chemeClr val="accent1"/>
                </a:solidFill>
                <a:latin typeface="Catamaran" panose="020B0604020202020204" charset="0"/>
                <a:cs typeface="Catamaran" panose="020B0604020202020204" charset="0"/>
              </a:rPr>
              <a:t>Many different models.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chemeClr val="accent1"/>
                </a:solidFill>
                <a:latin typeface="Catamaran" panose="020B0604020202020204" charset="0"/>
                <a:cs typeface="Catamaran" panose="020B0604020202020204" charset="0"/>
              </a:rPr>
              <a:t>Consists of many factors including; salary, percentage of collections, wRVUs, bonuses, </a:t>
            </a:r>
            <a:r>
              <a:rPr lang="en-US" sz="4400" b="1" dirty="0" smtClean="0">
                <a:solidFill>
                  <a:schemeClr val="accent1"/>
                </a:solidFill>
                <a:latin typeface="Catamaran" panose="020B0604020202020204" charset="0"/>
                <a:cs typeface="Catamaran" panose="020B0604020202020204" charset="0"/>
              </a:rPr>
              <a:t>and </a:t>
            </a:r>
            <a:r>
              <a:rPr lang="en-US" sz="4400" b="1" dirty="0">
                <a:solidFill>
                  <a:schemeClr val="accent1"/>
                </a:solidFill>
                <a:latin typeface="Catamaran" panose="020B0604020202020204" charset="0"/>
                <a:cs typeface="Catamaran" panose="020B0604020202020204" charset="0"/>
              </a:rPr>
              <a:t>stipends: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endParaRPr lang="en-US" sz="4400" dirty="0">
              <a:solidFill>
                <a:srgbClr val="1E3D7C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Fixed – set salary  - usually for new physicians.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Variable – based only on physician’s performance, no set base salary.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Combination of base salary plus production, usually when exceed certain wRVUs.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Production bonus based on billings or collections.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Profit share from practice.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Stipend for APC supervision.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Additional </a:t>
            </a:r>
            <a:r>
              <a:rPr lang="en-US" sz="4400" dirty="0" smtClean="0">
                <a:latin typeface="Catamaran" panose="020B0604020202020204" charset="0"/>
                <a:cs typeface="Catamaran" panose="020B0604020202020204" charset="0"/>
              </a:rPr>
              <a:t>bonus compensation </a:t>
            </a: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for things other than patient care, such as positive outcomes, scores on </a:t>
            </a:r>
            <a:r>
              <a:rPr lang="en-US" sz="4400" dirty="0" smtClean="0">
                <a:latin typeface="Catamaran" panose="020B0604020202020204" charset="0"/>
                <a:cs typeface="Catamaran" panose="020B0604020202020204" charset="0"/>
              </a:rPr>
              <a:t>patient </a:t>
            </a: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satisfaction surveys, quality goals or participation in group governance.  </a:t>
            </a:r>
            <a:endParaRPr lang="en-US" sz="4400" dirty="0" smtClean="0">
              <a:latin typeface="Catamaran" panose="020B0604020202020204" charset="0"/>
              <a:cs typeface="Catamaran" panose="020B0604020202020204" charset="0"/>
            </a:endParaRPr>
          </a:p>
          <a:p>
            <a:pPr marL="698500" lvl="1" indent="-571500" defTabSz="255985">
              <a:spcBef>
                <a:spcPts val="0"/>
              </a:spcBef>
              <a:buSzPct val="150000"/>
              <a:buFont typeface="Wingdings" panose="05000000000000000000" pitchFamily="2" charset="2"/>
              <a:buChar char="§"/>
              <a:tabLst>
                <a:tab pos="255985" algn="l"/>
              </a:tabLst>
            </a:pPr>
            <a:r>
              <a:rPr lang="en-US" sz="4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Variety </a:t>
            </a:r>
            <a:r>
              <a:rPr lang="en-US" sz="44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of surveys available to help determine if compensation competitive; evaluate industry norms.  </a:t>
            </a:r>
          </a:p>
          <a:p>
            <a:pPr marL="698500" lvl="1" indent="-571500" defTabSz="255985">
              <a:spcBef>
                <a:spcPts val="0"/>
              </a:spcBef>
              <a:buSzPct val="150000"/>
              <a:buFont typeface="Wingdings" panose="05000000000000000000" pitchFamily="2" charset="2"/>
              <a:buChar char="§"/>
              <a:tabLst>
                <a:tab pos="255985" algn="l"/>
              </a:tabLst>
            </a:pPr>
            <a:r>
              <a:rPr lang="en-US" sz="4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Understand </a:t>
            </a:r>
            <a:r>
              <a:rPr lang="en-US" sz="44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precise method for calculation of any incentive compensation.</a:t>
            </a:r>
          </a:p>
          <a:p>
            <a:pPr marL="698500" lvl="1" indent="-571500">
              <a:spcBef>
                <a:spcPts val="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4400" dirty="0" smtClean="0">
                <a:latin typeface="Catamaran" panose="020B0604020202020204" charset="0"/>
                <a:cs typeface="Catamaran" panose="020B0604020202020204" charset="0"/>
              </a:rPr>
              <a:t>May </a:t>
            </a: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include repayment obligations</a:t>
            </a:r>
            <a:r>
              <a:rPr lang="en-US" sz="4400" dirty="0" smtClean="0">
                <a:latin typeface="Catamaran" panose="020B0604020202020204" charset="0"/>
                <a:cs typeface="Catamaran" panose="020B0604020202020204" charset="0"/>
              </a:rPr>
              <a:t>.</a:t>
            </a:r>
          </a:p>
          <a:p>
            <a:pPr marL="698500" lvl="1" indent="-571500">
              <a:spcBef>
                <a:spcPts val="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4400" b="1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Always ask questions – beware of vague answers!</a:t>
            </a:r>
            <a:endParaRPr lang="en-US" sz="4400" b="1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27000" lvl="1" indent="0">
              <a:spcBef>
                <a:spcPts val="0"/>
              </a:spcBef>
              <a:buSzPct val="150000"/>
              <a:buNone/>
            </a:pPr>
            <a:endParaRPr lang="en-US" sz="4000" dirty="0">
              <a:cs typeface="Times New Roman" panose="02020603050405020304" pitchFamily="18" charset="0"/>
            </a:endParaRPr>
          </a:p>
          <a:p>
            <a:pPr lvl="1" indent="-257175"/>
            <a:endParaRPr lang="en-US" dirty="0">
              <a:cs typeface="Times New Roman" panose="02020603050405020304" pitchFamily="18" charset="0"/>
            </a:endParaRPr>
          </a:p>
          <a:p>
            <a:pPr lvl="1"/>
            <a:endParaRPr lang="en-US" dirty="0">
              <a:cs typeface="Times New Roman" panose="02020603050405020304" pitchFamily="18" charset="0"/>
            </a:endParaRPr>
          </a:p>
          <a:p>
            <a:pPr lvl="1"/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212850"/>
            <a:ext cx="5432425" cy="3830638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Fixed amount.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Not determined by hours worked or number of patients seen.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Catamaran" panose="020B0604020202020204" charset="0"/>
                <a:cs typeface="Catamaran" panose="020B0604020202020204" charset="0"/>
              </a:rPr>
              <a:t>Caution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: 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If you are accepting a salaried job and you are expected to work 60 hours a week that could be a problem.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M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ake 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sure the compensation package matches your 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expectation of number of 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hours that are generally required each week for work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Always: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 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  Negotiate for salary increases annually.</a:t>
            </a:r>
            <a:endParaRPr lang="en-US" sz="1600" dirty="0">
              <a:latin typeface="Catamaran" panose="020B0604020202020204" charset="0"/>
              <a:cs typeface="Catamaran" panose="020B0604020202020204" charset="0"/>
            </a:endParaRPr>
          </a:p>
          <a:p>
            <a:pPr marL="12700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9725"/>
            <a:ext cx="3984625" cy="669925"/>
          </a:xfrm>
        </p:spPr>
        <p:txBody>
          <a:bodyPr/>
          <a:lstStyle/>
          <a:p>
            <a:r>
              <a:rPr lang="en-US" dirty="0" smtClean="0"/>
              <a:t>Base Salary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80" y="3128169"/>
            <a:ext cx="3352800" cy="1741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942" y="133945"/>
            <a:ext cx="2517058" cy="260925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382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6225"/>
            <a:ext cx="4122738" cy="787400"/>
          </a:xfrm>
        </p:spPr>
        <p:txBody>
          <a:bodyPr/>
          <a:lstStyle/>
          <a:p>
            <a:r>
              <a:rPr lang="en-US" dirty="0" smtClean="0"/>
              <a:t>Salary Plus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435100"/>
            <a:ext cx="6253163" cy="2952750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Paid set amount, lower than fixed salary.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Additional compensation for wRVUs in excess of certain threshold or certain net collection amounts.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Understand how net collections is calculated.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Beware:  salary caps, discounts and adjustments. 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Understand what is considered ancillary services - are these included in total?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Catamaran" panose="020B0604020202020204" charset="0"/>
                <a:cs typeface="Catamaran" panose="020B0604020202020204" charset="0"/>
              </a:rPr>
              <a:t>Caution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:  Understand how new patients are assigned - you cannot exceed the threshold if you are not provided patients or are only assigned patients with lower capitation rates.</a:t>
            </a:r>
            <a:endParaRPr lang="en-US" sz="1600" dirty="0"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759" y="568037"/>
            <a:ext cx="2377525" cy="333201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675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503363"/>
            <a:ext cx="4640263" cy="2884487"/>
          </a:xfrm>
        </p:spPr>
        <p:txBody>
          <a:bodyPr/>
          <a:lstStyle/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Net Collections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Billing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Production  -  wRVUs only</a:t>
            </a:r>
          </a:p>
          <a:p>
            <a:endParaRPr lang="en-US" dirty="0">
              <a:latin typeface="Catamaran" panose="020B0604020202020204" charset="0"/>
              <a:cs typeface="Catamaran" panose="020B0604020202020204" charset="0"/>
            </a:endParaRPr>
          </a:p>
          <a:p>
            <a:pPr marL="127000" indent="0">
              <a:lnSpc>
                <a:spcPct val="100000"/>
              </a:lnSpc>
              <a:buNone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Not recommended </a:t>
            </a:r>
          </a:p>
          <a:p>
            <a:pPr marL="127000" indent="0">
              <a:lnSpc>
                <a:spcPct val="100000"/>
              </a:lnSpc>
              <a:buNone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for first 1-3 years of practice.</a:t>
            </a:r>
            <a:endParaRPr lang="en-US" dirty="0"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9725"/>
            <a:ext cx="6010275" cy="892175"/>
          </a:xfrm>
        </p:spPr>
        <p:txBody>
          <a:bodyPr/>
          <a:lstStyle/>
          <a:p>
            <a:r>
              <a:rPr lang="en-US" sz="3600" dirty="0" smtClean="0"/>
              <a:t>Other Salary Structures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48" y="914400"/>
            <a:ext cx="3532836" cy="38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8450"/>
            <a:ext cx="4816475" cy="933450"/>
          </a:xfrm>
        </p:spPr>
        <p:txBody>
          <a:bodyPr/>
          <a:lstStyle/>
          <a:p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Summary of Salary Considerations</a:t>
            </a:r>
            <a:endParaRPr lang="en-US" dirty="0"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357313"/>
            <a:ext cx="5510213" cy="3111500"/>
          </a:xfrm>
        </p:spPr>
        <p:txBody>
          <a:bodyPr/>
          <a:lstStyle/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tamaran" panose="020B0604020202020204" charset="0"/>
                <a:cs typeface="Catamaran" panose="020B0604020202020204" charset="0"/>
              </a:rPr>
              <a:t>Evaluate </a:t>
            </a: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Salary offer in </a:t>
            </a:r>
            <a:r>
              <a:rPr lang="en-US" sz="1800" dirty="0">
                <a:latin typeface="Catamaran" panose="020B0604020202020204" charset="0"/>
                <a:cs typeface="Catamaran" panose="020B0604020202020204" charset="0"/>
              </a:rPr>
              <a:t>context </a:t>
            </a: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of: 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Expected Hours, including call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Travel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Advancement 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Flexibility 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Culture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Restrictions (restrictive covenants</a:t>
            </a:r>
          </a:p>
          <a:p>
            <a:pPr marL="584200" lvl="1" indent="0">
              <a:lnSpc>
                <a:spcPct val="100000"/>
              </a:lnSpc>
              <a:buSzPct val="150000"/>
              <a:buNone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      and outside work)</a:t>
            </a:r>
            <a:endParaRPr lang="en-US" sz="1800" dirty="0">
              <a:latin typeface="Catamaran" panose="020B0604020202020204" charset="0"/>
              <a:cs typeface="Catamaran" panose="020B0604020202020204" charset="0"/>
            </a:endParaRPr>
          </a:p>
          <a:p>
            <a:endParaRPr lang="en-US" dirty="0">
              <a:latin typeface="Catamaran Thin" panose="020B0604020202020204" charset="0"/>
              <a:cs typeface="Catamaran Thi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42" y="0"/>
            <a:ext cx="3707842" cy="51435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2658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231900"/>
            <a:ext cx="5400675" cy="3644900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Eligibility language must be objective and measureable.  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Beware </a:t>
            </a: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vague language</a:t>
            </a: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:  “Opportunities for bonuses, </a:t>
            </a: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which shall </a:t>
            </a: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be provided at the </a:t>
            </a:r>
            <a:r>
              <a:rPr lang="en-US" sz="1400" dirty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sole discretion of the Members </a:t>
            </a:r>
            <a:r>
              <a:rPr lang="en-US" sz="1400" dirty="0" smtClean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of </a:t>
            </a:r>
            <a:r>
              <a:rPr lang="en-US" sz="1400" dirty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the Practice</a:t>
            </a: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, are available twice yearly</a:t>
            </a: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, and </a:t>
            </a: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will be </a:t>
            </a: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evaluated</a:t>
            </a:r>
            <a:r>
              <a:rPr lang="en-US" sz="14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, among other factors deemed pertinent by </a:t>
            </a: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US" sz="14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Members of the Practice</a:t>
            </a: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,….” or “will be determined by the practice at its discretion”.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Always negotiate for a bonus at least annually.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Written benchmarks/targets.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Amounts: 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Usually % of salary.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May be based on other factors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9863"/>
            <a:ext cx="4746625" cy="1062037"/>
          </a:xfrm>
        </p:spPr>
        <p:txBody>
          <a:bodyPr/>
          <a:lstStyle/>
          <a:p>
            <a:r>
              <a:rPr lang="en-US" dirty="0" smtClean="0"/>
              <a:t>Annual Bonus Payments	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86" y="701209"/>
            <a:ext cx="3134098" cy="38495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831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 dirty="0"/>
          </a:p>
        </p:txBody>
      </p:sp>
      <p:sp>
        <p:nvSpPr>
          <p:cNvPr id="299" name="Google Shape;299;p21"/>
          <p:cNvSpPr txBox="1">
            <a:spLocks noGrp="1"/>
          </p:cNvSpPr>
          <p:nvPr>
            <p:ph type="title" idx="4294967295"/>
          </p:nvPr>
        </p:nvSpPr>
        <p:spPr>
          <a:xfrm>
            <a:off x="0" y="328613"/>
            <a:ext cx="5099050" cy="8064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/>
              <a:t>Benefits</a:t>
            </a:r>
            <a:endParaRPr sz="4400" dirty="0"/>
          </a:p>
        </p:txBody>
      </p:sp>
      <p:sp>
        <p:nvSpPr>
          <p:cNvPr id="300" name="Google Shape;300;p21"/>
          <p:cNvSpPr txBox="1">
            <a:spLocks noGrp="1"/>
          </p:cNvSpPr>
          <p:nvPr>
            <p:ph type="body" idx="4294967295"/>
          </p:nvPr>
        </p:nvSpPr>
        <p:spPr>
          <a:xfrm>
            <a:off x="0" y="1466850"/>
            <a:ext cx="4694238" cy="30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spcAft>
                <a:spcPts val="8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More than just medical insurance.</a:t>
            </a:r>
          </a:p>
          <a:p>
            <a:pPr marL="342900" indent="-342900">
              <a:spcAft>
                <a:spcPts val="8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Beware of vague language such as “</a:t>
            </a:r>
            <a:r>
              <a:rPr lang="en-US" b="1" dirty="0" smtClean="0">
                <a:latin typeface="Catamaran" panose="020B0604020202020204" charset="0"/>
                <a:cs typeface="Catamaran" panose="020B0604020202020204" charset="0"/>
              </a:rPr>
              <a:t>we provide all the usual benefits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”.</a:t>
            </a:r>
            <a:endParaRPr dirty="0"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21" y="661013"/>
            <a:ext cx="4076242" cy="4150302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14338"/>
            <a:ext cx="4368800" cy="723900"/>
          </a:xfrm>
        </p:spPr>
        <p:txBody>
          <a:bodyPr/>
          <a:lstStyle/>
          <a:p>
            <a:r>
              <a:rPr lang="en-US" sz="3600" dirty="0" smtClean="0"/>
              <a:t>What are Benefits?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530350"/>
            <a:ext cx="5816600" cy="3394075"/>
          </a:xfrm>
        </p:spPr>
        <p:txBody>
          <a:bodyPr/>
          <a:lstStyle/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Medical Insurance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Dental Insurance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Life Insurance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Vision Insurance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Disability: Long and Short Term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Retirement: Pension and or 401k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Professional Liability Coverage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Vacation 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Paid Sick Leave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Paid Family Coverage options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26" y="245448"/>
            <a:ext cx="3180162" cy="450440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970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342900">
              <a:buClrTx/>
              <a:defRPr/>
            </a:pPr>
            <a:fld id="{701D8404-4039-41BA-A891-15E6A698AAE2}" type="slidenum">
              <a:rPr lang="en-US" sz="9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  <a:defRPr/>
              </a:pPr>
              <a:t>18</a:t>
            </a:fld>
            <a:endParaRPr lang="en-US" sz="90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96875"/>
            <a:ext cx="7096125" cy="477838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Total Compensation Includes Benefits Package </a:t>
            </a:r>
            <a:r>
              <a:rPr lang="en-US" sz="2800" dirty="0"/>
              <a:t> </a:t>
            </a:r>
            <a:r>
              <a:rPr lang="en-US" sz="2800" dirty="0" smtClean="0"/>
              <a:t>and Other  Payment</a:t>
            </a:r>
            <a:r>
              <a:rPr lang="en-US" sz="2700" dirty="0" smtClean="0"/>
              <a:t>s</a:t>
            </a:r>
            <a:r>
              <a:rPr lang="en-US" sz="2700" dirty="0">
                <a:solidFill>
                  <a:srgbClr val="1E3D7C"/>
                </a:solidFill>
              </a:rPr>
              <a:t/>
            </a:r>
            <a:br>
              <a:rPr lang="en-US" sz="2700" dirty="0">
                <a:solidFill>
                  <a:srgbClr val="1E3D7C"/>
                </a:solidFill>
              </a:rPr>
            </a:br>
            <a:endParaRPr lang="en-US" sz="2700" i="1" u="sng" dirty="0">
              <a:solidFill>
                <a:srgbClr val="1E3D7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F9D891-9998-43AD-A318-DDFBDB185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76" y="4735492"/>
            <a:ext cx="1190531" cy="3056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0144" t="32579" r="15450" b="13973"/>
          <a:stretch/>
        </p:blipFill>
        <p:spPr>
          <a:xfrm>
            <a:off x="3624533" y="2280390"/>
            <a:ext cx="2362554" cy="20591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78697" y="3649652"/>
            <a:ext cx="1003146" cy="542261"/>
            <a:chOff x="3181312" y="5292761"/>
            <a:chExt cx="1337528" cy="723014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3784971" y="5369441"/>
              <a:ext cx="733869" cy="233916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3181312" y="5292761"/>
              <a:ext cx="691116" cy="7230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44650" y="3794881"/>
            <a:ext cx="17665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750"/>
              </a:spcBef>
              <a:buSzPct val="80000"/>
              <a:defRPr/>
            </a:pPr>
            <a:r>
              <a:rPr lang="en-US" sz="900" b="1" dirty="0">
                <a:solidFill>
                  <a:schemeClr val="accent5">
                    <a:lumMod val="50000"/>
                  </a:schemeClr>
                </a:solidFill>
              </a:rPr>
              <a:t>Payment of your licensing fees and dues to professional societies. </a:t>
            </a:r>
          </a:p>
        </p:txBody>
      </p:sp>
      <p:pic>
        <p:nvPicPr>
          <p:cNvPr id="11266" name="Picture 2" descr="licensing Icon 1525815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19" y="3747121"/>
            <a:ext cx="347324" cy="34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 rot="1652049">
            <a:off x="2669089" y="3096841"/>
            <a:ext cx="1003146" cy="542261"/>
            <a:chOff x="2901834" y="4555679"/>
            <a:chExt cx="1337528" cy="723014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505493" y="4632359"/>
              <a:ext cx="733869" cy="233916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2901834" y="4555679"/>
              <a:ext cx="691116" cy="7230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11268" name="Picture 4" descr="Car Icon 1850519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906" y="3014885"/>
            <a:ext cx="454626" cy="4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2365" y="3148345"/>
            <a:ext cx="25464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750"/>
              </a:spcBef>
              <a:buSzPct val="80000"/>
              <a:defRPr/>
            </a:pPr>
            <a:r>
              <a:rPr lang="en-US" sz="900" b="1" dirty="0">
                <a:solidFill>
                  <a:schemeClr val="accent5">
                    <a:lumMod val="50000"/>
                  </a:schemeClr>
                </a:solidFill>
              </a:rPr>
              <a:t>Stipends as reimbursement for travel expenses, fuel, cellular telephone (understand the tax implications).</a:t>
            </a:r>
          </a:p>
        </p:txBody>
      </p:sp>
      <p:grpSp>
        <p:nvGrpSpPr>
          <p:cNvPr id="22" name="Group 21"/>
          <p:cNvGrpSpPr/>
          <p:nvPr/>
        </p:nvGrpSpPr>
        <p:grpSpPr>
          <a:xfrm rot="2984315">
            <a:off x="2752136" y="2325576"/>
            <a:ext cx="1003146" cy="542261"/>
            <a:chOff x="2901834" y="4555679"/>
            <a:chExt cx="1337528" cy="723014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3505493" y="4632359"/>
              <a:ext cx="733869" cy="233916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901834" y="4555679"/>
              <a:ext cx="691116" cy="7230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245878" y="1940925"/>
            <a:ext cx="2654579" cy="114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750"/>
              </a:spcBef>
              <a:buSzPct val="80000"/>
              <a:defRPr/>
            </a:pPr>
            <a:r>
              <a:rPr lang="en-US" sz="900" b="1" dirty="0">
                <a:solidFill>
                  <a:schemeClr val="accent5">
                    <a:lumMod val="50000"/>
                  </a:schemeClr>
                </a:solidFill>
              </a:rPr>
              <a:t>Sign on bonus; retention bonus; relocation reimbursement/temporary housing; quality bonus.</a:t>
            </a:r>
          </a:p>
          <a:p>
            <a:pPr marL="617220" lvl="2" indent="-68580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25" dirty="0">
                <a:solidFill>
                  <a:schemeClr val="accent5">
                    <a:lumMod val="50000"/>
                  </a:schemeClr>
                </a:solidFill>
              </a:rPr>
              <a:t>Understand repayment obligation if agreement terminated.</a:t>
            </a:r>
          </a:p>
          <a:p>
            <a:pPr marL="617220" lvl="2" indent="-68580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25" dirty="0">
                <a:solidFill>
                  <a:schemeClr val="accent5">
                    <a:lumMod val="50000"/>
                  </a:schemeClr>
                </a:solidFill>
              </a:rPr>
              <a:t>Know what is required to qualify for the bonus (patient satisfaction? EMR completion?)</a:t>
            </a:r>
          </a:p>
        </p:txBody>
      </p:sp>
      <p:pic>
        <p:nvPicPr>
          <p:cNvPr id="11270" name="Picture 6" descr="bonus Icon 1972704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58" y="2215551"/>
            <a:ext cx="378161" cy="37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 rot="4385124">
            <a:off x="3356359" y="1763822"/>
            <a:ext cx="1003146" cy="542261"/>
            <a:chOff x="2901834" y="4555679"/>
            <a:chExt cx="1337528" cy="723014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3505493" y="4632359"/>
              <a:ext cx="733869" cy="233916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2901834" y="4555679"/>
              <a:ext cx="691116" cy="7230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003938" y="1271909"/>
            <a:ext cx="18524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750"/>
              </a:spcBef>
              <a:buSzPct val="80000"/>
              <a:defRPr/>
            </a:pPr>
            <a:r>
              <a:rPr lang="en-US" sz="900" b="1" dirty="0">
                <a:solidFill>
                  <a:schemeClr val="accent5">
                    <a:lumMod val="50000"/>
                  </a:schemeClr>
                </a:solidFill>
              </a:rPr>
              <a:t>Paid Time off usually 3-4 weeks annually.  Are sick days counted as PTO?</a:t>
            </a:r>
          </a:p>
        </p:txBody>
      </p:sp>
      <p:pic>
        <p:nvPicPr>
          <p:cNvPr id="11272" name="Picture 8" descr="wage Icon 3515761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78" y="1616770"/>
            <a:ext cx="379084" cy="37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 rot="6384815">
            <a:off x="4115480" y="1575754"/>
            <a:ext cx="1003146" cy="542261"/>
            <a:chOff x="2901834" y="4555679"/>
            <a:chExt cx="1337528" cy="723014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3505493" y="4632359"/>
              <a:ext cx="733869" cy="233916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2901834" y="4555679"/>
              <a:ext cx="691116" cy="7230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11274" name="Picture 10" descr="education Icon 1221731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85" y="1427904"/>
            <a:ext cx="409146" cy="40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665631" y="729584"/>
            <a:ext cx="2094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750"/>
              </a:spcBef>
              <a:buSzPct val="80000"/>
              <a:defRPr/>
            </a:pPr>
            <a:r>
              <a:rPr lang="en-US" sz="900" b="1" dirty="0">
                <a:solidFill>
                  <a:schemeClr val="accent5">
                    <a:lumMod val="50000"/>
                  </a:schemeClr>
                </a:solidFill>
              </a:rPr>
              <a:t>Funding and paid time off to complete Continuing Medical Education requirements. (generally 1 week).</a:t>
            </a:r>
          </a:p>
        </p:txBody>
      </p:sp>
      <p:grpSp>
        <p:nvGrpSpPr>
          <p:cNvPr id="37" name="Group 36"/>
          <p:cNvGrpSpPr/>
          <p:nvPr/>
        </p:nvGrpSpPr>
        <p:grpSpPr>
          <a:xfrm rot="7943795">
            <a:off x="4811984" y="1648707"/>
            <a:ext cx="1003146" cy="542261"/>
            <a:chOff x="2901834" y="4555679"/>
            <a:chExt cx="1337528" cy="72301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3505493" y="4632359"/>
              <a:ext cx="733869" cy="233916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2901834" y="4555679"/>
              <a:ext cx="691116" cy="7230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7172" name="Picture 4" descr="insurance Icon 2478337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90" y="1571999"/>
            <a:ext cx="367581" cy="36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721554" y="1476193"/>
            <a:ext cx="20569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750"/>
              </a:spcBef>
              <a:buSzPct val="80000"/>
              <a:defRPr/>
            </a:pPr>
            <a:r>
              <a:rPr lang="en-US" sz="900" b="1" dirty="0">
                <a:solidFill>
                  <a:schemeClr val="accent5">
                    <a:lumMod val="50000"/>
                  </a:schemeClr>
                </a:solidFill>
              </a:rPr>
              <a:t>Liability </a:t>
            </a:r>
            <a:r>
              <a:rPr lang="en-US" sz="900" b="1" dirty="0" smtClean="0">
                <a:solidFill>
                  <a:schemeClr val="accent5">
                    <a:lumMod val="50000"/>
                  </a:schemeClr>
                </a:solidFill>
              </a:rPr>
              <a:t>insurance – know limits! </a:t>
            </a:r>
            <a:endParaRPr lang="en-US" sz="9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 rot="9190945">
            <a:off x="5449778" y="2110871"/>
            <a:ext cx="1003146" cy="542261"/>
            <a:chOff x="2901834" y="4555679"/>
            <a:chExt cx="1337528" cy="723014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3505493" y="4632359"/>
              <a:ext cx="733869" cy="233916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2901834" y="4555679"/>
              <a:ext cx="691116" cy="7230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4" name="Group 43"/>
          <p:cNvGrpSpPr/>
          <p:nvPr/>
        </p:nvGrpSpPr>
        <p:grpSpPr>
          <a:xfrm rot="12074702">
            <a:off x="5916133" y="3020851"/>
            <a:ext cx="1003146" cy="542261"/>
            <a:chOff x="2901834" y="4555679"/>
            <a:chExt cx="1337528" cy="723014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3505493" y="4632359"/>
              <a:ext cx="733869" cy="233916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2901834" y="4555679"/>
              <a:ext cx="691116" cy="7230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6384423" y="1975986"/>
            <a:ext cx="2658511" cy="3129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750"/>
              </a:spcBef>
              <a:buSzPct val="80000"/>
              <a:defRPr/>
            </a:pPr>
            <a:r>
              <a:rPr lang="en-US" sz="900" b="1" dirty="0">
                <a:solidFill>
                  <a:schemeClr val="accent5">
                    <a:lumMod val="50000"/>
                  </a:schemeClr>
                </a:solidFill>
              </a:rPr>
              <a:t>Health/dental /vision insurance / disability insurance / retirement plan. </a:t>
            </a:r>
            <a:r>
              <a:rPr lang="en-US" sz="900" dirty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Know carrier; value/cost to practice of </a:t>
            </a:r>
            <a:r>
              <a:rPr lang="en-US" sz="9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physician </a:t>
            </a:r>
            <a:r>
              <a:rPr lang="en-US" sz="900" dirty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premium; cost of family premium; </a:t>
            </a:r>
            <a:r>
              <a:rPr lang="en-US" sz="9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deductibles </a:t>
            </a:r>
            <a:r>
              <a:rPr lang="en-US" sz="900" dirty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and co-pays. Practice pays for physician coverage</a:t>
            </a:r>
            <a:r>
              <a:rPr lang="en-US" sz="9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.  What about family?</a:t>
            </a:r>
          </a:p>
          <a:p>
            <a:pPr lvl="1">
              <a:spcBef>
                <a:spcPts val="750"/>
              </a:spcBef>
              <a:buSzPct val="80000"/>
              <a:defRPr/>
            </a:pPr>
            <a:r>
              <a:rPr lang="en" sz="9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Short </a:t>
            </a:r>
            <a:r>
              <a:rPr lang="en" sz="900" dirty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and long term </a:t>
            </a:r>
            <a:r>
              <a:rPr lang="en" sz="9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disabiltity; </a:t>
            </a:r>
            <a:r>
              <a:rPr lang="en" sz="900" dirty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know amounts (% of salary) and when it is effective. Paid by </a:t>
            </a:r>
            <a:r>
              <a:rPr lang="en" sz="9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practice</a:t>
            </a:r>
          </a:p>
          <a:p>
            <a:pPr lvl="1">
              <a:spcBef>
                <a:spcPts val="750"/>
              </a:spcBef>
              <a:buSzPct val="80000"/>
              <a:defRPr/>
            </a:pPr>
            <a:endParaRPr lang="en" sz="900" dirty="0">
              <a:solidFill>
                <a:schemeClr val="tx1">
                  <a:lumMod val="90000"/>
                  <a:lumOff val="10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lvl="1">
              <a:spcBef>
                <a:spcPts val="750"/>
              </a:spcBef>
              <a:buSzPct val="80000"/>
              <a:defRPr/>
            </a:pPr>
            <a:endParaRPr lang="en" sz="900" dirty="0" smtClean="0">
              <a:solidFill>
                <a:schemeClr val="tx1">
                  <a:lumMod val="90000"/>
                  <a:lumOff val="10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lvl="1">
              <a:spcBef>
                <a:spcPts val="750"/>
              </a:spcBef>
              <a:buSzPct val="80000"/>
              <a:defRPr/>
            </a:pPr>
            <a:endParaRPr lang="en-US" sz="900" dirty="0" smtClean="0">
              <a:solidFill>
                <a:schemeClr val="dk2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lvl="1">
              <a:spcBef>
                <a:spcPts val="750"/>
              </a:spcBef>
              <a:buSzPct val="80000"/>
              <a:defRPr/>
            </a:pPr>
            <a:endParaRPr lang="en-US" sz="9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2">
              <a:spcBef>
                <a:spcPts val="750"/>
              </a:spcBef>
              <a:buSzPct val="80000"/>
              <a:defRPr/>
            </a:pPr>
            <a:endParaRPr lang="en-US" sz="9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2">
              <a:spcBef>
                <a:spcPts val="750"/>
              </a:spcBef>
              <a:buSzPct val="80000"/>
              <a:defRPr/>
            </a:pPr>
            <a:r>
              <a:rPr lang="en-US" sz="900" b="1" dirty="0" smtClean="0">
                <a:solidFill>
                  <a:schemeClr val="accent5">
                    <a:lumMod val="50000"/>
                  </a:schemeClr>
                </a:solidFill>
              </a:rPr>
              <a:t>Don’t forget Savings, 401k and pension/retirement plans.  </a:t>
            </a:r>
            <a:r>
              <a:rPr lang="en-US" sz="9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Know </a:t>
            </a:r>
            <a:r>
              <a:rPr lang="en-US" sz="900" dirty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vesting and </a:t>
            </a:r>
            <a:r>
              <a:rPr lang="en-US" sz="9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practice </a:t>
            </a:r>
            <a:r>
              <a:rPr lang="en-US" sz="900" dirty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contribution amounts annually.</a:t>
            </a:r>
          </a:p>
          <a:p>
            <a:pPr lvl="2">
              <a:spcBef>
                <a:spcPts val="750"/>
              </a:spcBef>
              <a:buSzPct val="80000"/>
              <a:defRPr/>
            </a:pPr>
            <a:endParaRPr lang="en-US" sz="9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74699" y="3265758"/>
            <a:ext cx="1822962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750"/>
              </a:spcBef>
              <a:buSzPct val="80000"/>
              <a:defRPr/>
            </a:pPr>
            <a:r>
              <a:rPr lang="en-US" sz="900" b="1" dirty="0" smtClean="0">
                <a:solidFill>
                  <a:schemeClr val="accent5">
                    <a:lumMod val="50000"/>
                  </a:schemeClr>
                </a:solidFill>
              </a:rPr>
              <a:t>Life Insurance </a:t>
            </a:r>
            <a:r>
              <a:rPr lang="en-US" sz="900" dirty="0">
                <a:solidFill>
                  <a:schemeClr val="tx1">
                    <a:lumMod val="90000"/>
                    <a:lumOff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At least one full year of salary in coverage; ask for two.  Paid by practice.</a:t>
            </a:r>
          </a:p>
          <a:p>
            <a:pPr lvl="1">
              <a:spcBef>
                <a:spcPts val="750"/>
              </a:spcBef>
              <a:buSzPct val="80000"/>
              <a:defRPr/>
            </a:pPr>
            <a:r>
              <a:rPr lang="en-US" sz="9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endParaRPr lang="en-US" sz="9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276" name="Picture 12" descr="health insurance Icon 2476596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16" y="2054891"/>
            <a:ext cx="427049" cy="4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loan Icon 89550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143" y="3161586"/>
            <a:ext cx="454556" cy="4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-Point Star 6"/>
          <p:cNvSpPr/>
          <p:nvPr/>
        </p:nvSpPr>
        <p:spPr>
          <a:xfrm>
            <a:off x="5539245" y="3647704"/>
            <a:ext cx="914400" cy="14061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8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0663"/>
            <a:ext cx="5145088" cy="969962"/>
          </a:xfrm>
        </p:spPr>
        <p:txBody>
          <a:bodyPr/>
          <a:lstStyle/>
          <a:p>
            <a:r>
              <a:rPr lang="en-US" dirty="0" smtClean="0"/>
              <a:t>Vacation/Paid Time Off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246188"/>
            <a:ext cx="5849938" cy="3265487"/>
          </a:xfrm>
        </p:spPr>
        <p:txBody>
          <a:bodyPr/>
          <a:lstStyle/>
          <a:p>
            <a:pPr lvl="0"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How much paid vacation 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time annually? </a:t>
            </a:r>
          </a:p>
          <a:p>
            <a:pPr marL="127000" lvl="0" indent="0">
              <a:buSzPct val="150000"/>
              <a:buNone/>
            </a:pP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      (15-20 working days is the norm).</a:t>
            </a:r>
          </a:p>
          <a:p>
            <a:pPr lvl="0"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When do days vest?</a:t>
            </a:r>
          </a:p>
          <a:p>
            <a:pPr lvl="0"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Paid if leave practice?</a:t>
            </a:r>
            <a:endParaRPr lang="en-US" sz="1600" dirty="0">
              <a:latin typeface="Catamaran" panose="020B0604020202020204" charset="0"/>
              <a:cs typeface="Catamaran" panose="020B0604020202020204" charset="0"/>
            </a:endParaRPr>
          </a:p>
          <a:p>
            <a:pPr lvl="0"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Do 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all unused 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vacation days roll over to the </a:t>
            </a:r>
            <a:endParaRPr lang="en-US" sz="1600" dirty="0" smtClean="0">
              <a:latin typeface="Catamaran" panose="020B0604020202020204" charset="0"/>
              <a:cs typeface="Catamaran" panose="020B0604020202020204" charset="0"/>
            </a:endParaRPr>
          </a:p>
          <a:p>
            <a:pPr marL="127000" lvl="0" indent="0">
              <a:buSzPct val="150000"/>
              <a:buNone/>
            </a:pP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      next 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year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? </a:t>
            </a:r>
            <a:endParaRPr lang="en-US" sz="1600" dirty="0">
              <a:latin typeface="Catamaran" panose="020B0604020202020204" charset="0"/>
              <a:cs typeface="Catamaran" panose="020B0604020202020204" charset="0"/>
            </a:endParaRPr>
          </a:p>
          <a:p>
            <a:pPr lvl="0"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How 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many sick days 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paid 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per year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? </a:t>
            </a:r>
          </a:p>
          <a:p>
            <a:pPr marL="127000" lvl="0" indent="0">
              <a:buSzPct val="150000"/>
              <a:buNone/>
            </a:pP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      (5 days is the norm).</a:t>
            </a:r>
          </a:p>
          <a:p>
            <a:pPr lvl="0"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What are the paid holidays?</a:t>
            </a:r>
          </a:p>
          <a:p>
            <a:pPr lvl="0"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Do I receive additional paid days for CME? </a:t>
            </a:r>
          </a:p>
          <a:p>
            <a:pPr marL="127000" lvl="0" indent="0">
              <a:buSzPct val="150000"/>
              <a:buNone/>
            </a:pP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      (5 days is the norm).</a:t>
            </a:r>
            <a:endParaRPr lang="en-US" sz="1600" dirty="0">
              <a:latin typeface="Catamaran" panose="020B0604020202020204" charset="0"/>
              <a:cs typeface="Catamaran" panose="020B0604020202020204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84" y="0"/>
            <a:ext cx="3692951" cy="508711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984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E082819-CD37-44F1-8429-369433DF1E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D43D70-C499-F949-A9D0-D427CF5AA287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48E21DB-0C57-471A-A5BE-D38EDF2D10F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147763"/>
            <a:ext cx="4473575" cy="3529012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ClrTx/>
              <a:buFont typeface="+mj-lt"/>
              <a:buAutoNum type="arabicPeriod"/>
            </a:pPr>
            <a:endParaRPr lang="en-US" dirty="0" smtClean="0">
              <a:solidFill>
                <a:srgbClr val="1E3D7C"/>
              </a:solidFill>
            </a:endParaRP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Understand Letter of Intent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Identify Key Provisions of Employment Contract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Learn When and What to Negotiate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Recognize Risks and Subjective Language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Understand </a:t>
            </a:r>
            <a:r>
              <a:rPr lang="en-US" sz="18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Components of Total Compensation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Identify Different Benefits and Compensation Structures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Understand Termination and Term of Agreement</a:t>
            </a:r>
          </a:p>
          <a:p>
            <a:pPr marL="842963" lvl="1" indent="-385763">
              <a:buClrTx/>
              <a:buFont typeface="+mj-lt"/>
              <a:buAutoNum type="arabicPeriod"/>
            </a:pPr>
            <a:endParaRPr lang="en-US" sz="1800" dirty="0" smtClean="0">
              <a:solidFill>
                <a:srgbClr val="1E3D7C"/>
              </a:solidFill>
              <a:latin typeface="Catamaran Thin" panose="020B0604020202020204" charset="0"/>
              <a:cs typeface="Catamaran Thin" panose="020B0604020202020204" charset="0"/>
            </a:endParaRPr>
          </a:p>
          <a:p>
            <a:pPr marL="842963" lvl="1" indent="-385763">
              <a:buClrTx/>
              <a:buFont typeface="+mj-lt"/>
              <a:buAutoNum type="arabicPeriod"/>
            </a:pPr>
            <a:endParaRPr lang="en-US" sz="1800" dirty="0" smtClean="0">
              <a:solidFill>
                <a:srgbClr val="1E3D7C"/>
              </a:solidFill>
              <a:latin typeface="Catamaran Thin" panose="020B0604020202020204" charset="0"/>
              <a:cs typeface="Catamaran Thin" panose="020B0604020202020204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endParaRPr lang="en-US" dirty="0">
              <a:solidFill>
                <a:srgbClr val="1E3D7C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E0B4504-CEAA-234E-A8A3-A77CFA2525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9388"/>
            <a:ext cx="6067425" cy="915987"/>
          </a:xfrm>
        </p:spPr>
        <p:txBody>
          <a:bodyPr/>
          <a:lstStyle/>
          <a:p>
            <a:r>
              <a:rPr lang="en-US" sz="3600" dirty="0" smtClean="0"/>
              <a:t>Objectives</a:t>
            </a:r>
            <a:endParaRPr lang="en-US" sz="3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E05F34-9C69-42CA-B38B-4EBE57978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8" y="4729690"/>
            <a:ext cx="1078623" cy="276888"/>
          </a:xfrm>
          <a:prstGeom prst="rect">
            <a:avLst/>
          </a:prstGeom>
        </p:spPr>
      </p:pic>
      <p:pic>
        <p:nvPicPr>
          <p:cNvPr id="9218" name="Picture 2" descr="What you need to know about the new Employment Claims Tribunals | Human  Resources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83" y="245345"/>
            <a:ext cx="4000501" cy="35367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6624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11163"/>
            <a:ext cx="6208713" cy="395287"/>
          </a:xfrm>
        </p:spPr>
        <p:txBody>
          <a:bodyPr/>
          <a:lstStyle/>
          <a:p>
            <a:r>
              <a:rPr lang="en-US" sz="3600" dirty="0" smtClean="0"/>
              <a:t>Benefits: Other Considerations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319213"/>
            <a:ext cx="6127750" cy="3068637"/>
          </a:xfrm>
        </p:spPr>
        <p:txBody>
          <a:bodyPr/>
          <a:lstStyle/>
          <a:p>
            <a:pPr algn="just"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Evaluate 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benefits </a:t>
            </a:r>
            <a:r>
              <a:rPr lang="en-US" sz="1600" u="sng" dirty="0" smtClean="0">
                <a:latin typeface="Catamaran" panose="020B0604020202020204" charset="0"/>
                <a:cs typeface="Catamaran" panose="020B0604020202020204" charset="0"/>
              </a:rPr>
              <a:t>in </a:t>
            </a:r>
            <a:r>
              <a:rPr lang="en-US" sz="1600" u="sng" dirty="0">
                <a:latin typeface="Catamaran" panose="020B0604020202020204" charset="0"/>
                <a:cs typeface="Catamaran" panose="020B0604020202020204" charset="0"/>
              </a:rPr>
              <a:t>addition to salary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, because a good package can make up for a lesser salary if you're saving substantial money on health care and have a large amount of vacation time or a flexible schedule. </a:t>
            </a:r>
          </a:p>
          <a:p>
            <a:pPr algn="just">
              <a:buSzPct val="150000"/>
              <a:buFont typeface="Wingdings" panose="05000000000000000000" pitchFamily="2" charset="2"/>
              <a:buChar char="§"/>
            </a:pPr>
            <a:endParaRPr lang="en-US" sz="1600" dirty="0">
              <a:latin typeface="Catamaran" panose="020B0604020202020204" charset="0"/>
              <a:cs typeface="Catamaran" panose="020B0604020202020204" charset="0"/>
            </a:endParaRPr>
          </a:p>
          <a:p>
            <a:pPr algn="just"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On the flip side, consider how much a poor benefits package can cost you; paying a lot out-of-pocket for high premiums, 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deductibles,  co-pays and family premiums can 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take a big chunk out of your salary.</a:t>
            </a:r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87" y="507250"/>
            <a:ext cx="2274013" cy="27994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42" y="3710763"/>
            <a:ext cx="2626242" cy="11829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421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69925"/>
            <a:ext cx="6184900" cy="56197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One Time Costs Can </a:t>
            </a:r>
            <a:r>
              <a:rPr lang="en-US" sz="2800" dirty="0"/>
              <a:t>Be </a:t>
            </a:r>
            <a:r>
              <a:rPr lang="en-US" sz="2800" dirty="0" smtClean="0"/>
              <a:t>Significant</a:t>
            </a:r>
            <a:br>
              <a:rPr lang="en-US" sz="2800" dirty="0" smtClean="0"/>
            </a:br>
            <a:r>
              <a:rPr lang="en-US" sz="2800" dirty="0" smtClean="0"/>
              <a:t>Negotiate for Reimbursement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436688"/>
            <a:ext cx="6010275" cy="3397250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Special </a:t>
            </a:r>
            <a:r>
              <a:rPr lang="en-US" sz="2000" dirty="0">
                <a:latin typeface="Catamaran" panose="020B0604020202020204" charset="0"/>
                <a:cs typeface="Catamaran" panose="020B0604020202020204" charset="0"/>
              </a:rPr>
              <a:t>instruments or supplies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Initial marketing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Website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Signage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Printing (such as business cards </a:t>
            </a:r>
          </a:p>
          <a:p>
            <a:pPr marL="127000" indent="0">
              <a:buSzPct val="150000"/>
              <a:buNone/>
            </a:pPr>
            <a:r>
              <a:rPr lang="en-US" sz="2000" dirty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    and brochures)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Medical Staff privilege fees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Office computer equipment 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EMR license fees </a:t>
            </a:r>
            <a:endParaRPr lang="en-US" sz="2000" dirty="0"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0727"/>
            <a:ext cx="2871893" cy="36800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14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55588"/>
            <a:ext cx="4260850" cy="976312"/>
          </a:xfrm>
        </p:spPr>
        <p:txBody>
          <a:bodyPr/>
          <a:lstStyle/>
          <a:p>
            <a:r>
              <a:rPr lang="en-US" sz="3600" dirty="0" smtClean="0"/>
              <a:t>Perks are Negotiable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231900"/>
            <a:ext cx="6010275" cy="3155950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tamaran" panose="020B0604020202020204" charset="0"/>
                <a:cs typeface="Catamaran" panose="020B0604020202020204" charset="0"/>
              </a:rPr>
              <a:t>Lab coats plus cleaning costs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Scrubs</a:t>
            </a:r>
            <a:endParaRPr lang="en-US" sz="1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Personal Laptop/Tablet</a:t>
            </a:r>
            <a:endParaRPr lang="en-US" sz="1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Cellular telephone and plan costs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Mileage reimbursement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Stipend for personal vehicle use</a:t>
            </a:r>
            <a:endParaRPr lang="en-US" sz="1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CME costs plus expenses for travel and hotel </a:t>
            </a:r>
          </a:p>
          <a:p>
            <a:pPr marL="127000" indent="0">
              <a:buSzPct val="150000"/>
              <a:buNone/>
            </a:pPr>
            <a:r>
              <a:rPr lang="en-US" sz="1800" dirty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     (beware of limits)</a:t>
            </a:r>
            <a:endParaRPr lang="en-US" sz="1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Licensure, </a:t>
            </a:r>
            <a:r>
              <a:rPr lang="en-US" sz="1800" dirty="0">
                <a:latin typeface="Catamaran" panose="020B0604020202020204" charset="0"/>
                <a:cs typeface="Catamaran" panose="020B0604020202020204" charset="0"/>
              </a:rPr>
              <a:t>professional </a:t>
            </a: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dues, memberships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tamaran" panose="020B0604020202020204" charset="0"/>
                <a:cs typeface="Catamaran" panose="020B0604020202020204" charset="0"/>
              </a:rPr>
              <a:t>C</a:t>
            </a: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orporate </a:t>
            </a:r>
            <a:r>
              <a:rPr lang="en-US" sz="1800" dirty="0">
                <a:latin typeface="Catamaran" panose="020B0604020202020204" charset="0"/>
                <a:cs typeface="Catamaran" panose="020B0604020202020204" charset="0"/>
              </a:rPr>
              <a:t>account for meeting </a:t>
            </a: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clients/marketing </a:t>
            </a:r>
            <a:r>
              <a:rPr lang="en-US" sz="2000" dirty="0"/>
              <a:t> 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11" y="0"/>
            <a:ext cx="3084845" cy="51435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5414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  <p:pic>
        <p:nvPicPr>
          <p:cNvPr id="2050" name="Picture 2" descr="The Cartoon Lounge: Thinking Inside the Box | The New Yor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65" y="0"/>
            <a:ext cx="6072044" cy="50707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12725"/>
            <a:ext cx="6402388" cy="396875"/>
          </a:xfrm>
        </p:spPr>
        <p:txBody>
          <a:bodyPr/>
          <a:lstStyle/>
          <a:p>
            <a:r>
              <a:rPr lang="en-US" dirty="0" smtClean="0"/>
              <a:t>Interviews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928688"/>
            <a:ext cx="6399213" cy="3459162"/>
          </a:xfrm>
        </p:spPr>
        <p:txBody>
          <a:bodyPr/>
          <a:lstStyle/>
          <a:p>
            <a:pPr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Schedule multiple interviews to have options</a:t>
            </a:r>
          </a:p>
          <a:p>
            <a:pPr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Bring significant other to site visits</a:t>
            </a:r>
          </a:p>
          <a:p>
            <a:pPr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Review online information on interview skills</a:t>
            </a:r>
          </a:p>
          <a:p>
            <a:pPr lvl="1"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Consider your answers to typical questions</a:t>
            </a:r>
          </a:p>
          <a:p>
            <a:pPr lvl="1"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Bring list of questions for interviewer</a:t>
            </a:r>
          </a:p>
          <a:p>
            <a:pPr lvl="1"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Consider impact of divulging too much personal information </a:t>
            </a:r>
          </a:p>
          <a:p>
            <a:pPr lvl="2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Child care, family planning and parenting</a:t>
            </a:r>
          </a:p>
          <a:p>
            <a:pPr lvl="2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Family living in area</a:t>
            </a:r>
          </a:p>
          <a:p>
            <a:pPr marL="584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7" y="1143000"/>
            <a:ext cx="2618509" cy="28575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659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221413" cy="1011238"/>
          </a:xfrm>
        </p:spPr>
        <p:txBody>
          <a:bodyPr/>
          <a:lstStyle/>
          <a:p>
            <a:r>
              <a:rPr lang="en-US" dirty="0" smtClean="0"/>
              <a:t>Difficult Interview 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831850"/>
            <a:ext cx="6010275" cy="34940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Faced with inappropriate questions you can: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End interview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Answer – going with transparency to gauge employer’s response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Sidestep  </a:t>
            </a:r>
          </a:p>
          <a:p>
            <a:pPr lvl="2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 smtClean="0"/>
              <a:t>State not comfortable answering and quickly</a:t>
            </a:r>
          </a:p>
          <a:p>
            <a:pPr lvl="2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 smtClean="0"/>
              <a:t>Redirect by asking about underlying intent such as scheduling conflicts </a:t>
            </a:r>
          </a:p>
          <a:p>
            <a:pPr marL="1041400" lvl="2" indent="0">
              <a:buClr>
                <a:schemeClr val="accent1">
                  <a:lumMod val="60000"/>
                  <a:lumOff val="40000"/>
                </a:schemeClr>
              </a:buClr>
              <a:buNone/>
            </a:pPr>
            <a:endParaRPr lang="en-US" sz="1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The following questions may appear casual but are technically unlawful for employer to ask you: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Do you have children? How many? What are their ages?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What are your childcare arrangements?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Are you single, engaged, married or divorced?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Do you have plans to start a family or add to your family?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What does your spouse/significant other do for a living?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14" y="538623"/>
            <a:ext cx="2375332" cy="37847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0027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52413"/>
            <a:ext cx="6010275" cy="842962"/>
          </a:xfrm>
        </p:spPr>
        <p:txBody>
          <a:bodyPr/>
          <a:lstStyle/>
          <a:p>
            <a:r>
              <a:rPr lang="en-US" sz="3600" dirty="0" smtClean="0"/>
              <a:t>Initial Discussion Points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24690" y="988467"/>
            <a:ext cx="564057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endParaRPr lang="en-US" sz="1200" dirty="0">
              <a:latin typeface="Catamaran" panose="020B0604020202020204" charset="0"/>
              <a:cs typeface="Catamaran" panose="020B0604020202020204" charset="0"/>
            </a:endParaRPr>
          </a:p>
          <a:p>
            <a:pPr marL="171450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Ask for specifics of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what is 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expected in the professional relationship, which include salary and benefits information plus other points including:</a:t>
            </a:r>
          </a:p>
          <a:p>
            <a:pPr marL="253746" lvl="1">
              <a:buClr>
                <a:schemeClr val="accent5"/>
              </a:buClr>
              <a:buSzPct val="150000"/>
            </a:pPr>
            <a:endParaRPr lang="en-US" dirty="0" smtClean="0">
              <a:latin typeface="Catamaran" panose="020B0604020202020204" charset="0"/>
              <a:cs typeface="Catamaran" panose="020B0604020202020204" charset="0"/>
            </a:endParaRPr>
          </a:p>
          <a:p>
            <a:pPr marL="425196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Type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of medicine being practiced, where and 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proposed start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date.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Hours expected to work / what constitutes full time employment / schedule flexibility.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Expected 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availability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and on call 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hours. 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Practice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membership status / partnership options.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Administrative duties required.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Which hospitals is practice affiliated with?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Does practice have business/strategic plan?</a:t>
            </a:r>
            <a:endParaRPr lang="en-US" dirty="0">
              <a:latin typeface="Catamaran" panose="020B0604020202020204" charset="0"/>
              <a:cs typeface="Catamaran" panose="020B0604020202020204" charset="0"/>
            </a:endParaRP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Total value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of benefits package.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Term and termination.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Non solicitation/non compete/restrictive covenants.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Compensation amount and structure.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Advertising and marketing of practice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13" y="2392326"/>
            <a:ext cx="4446664" cy="27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1D8404-4039-41BA-A891-15E6A698AAE2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92075"/>
            <a:ext cx="6378575" cy="688975"/>
          </a:xfrm>
        </p:spPr>
        <p:txBody>
          <a:bodyPr/>
          <a:lstStyle/>
          <a:p>
            <a:r>
              <a:rPr lang="en-US" sz="2800" dirty="0" smtClean="0"/>
              <a:t>The Details    An Overview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630238"/>
            <a:ext cx="5162550" cy="3887787"/>
          </a:xfrm>
        </p:spPr>
        <p:txBody>
          <a:bodyPr>
            <a:noAutofit/>
          </a:bodyPr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050" b="1" dirty="0">
                <a:solidFill>
                  <a:schemeClr val="accent1"/>
                </a:solidFill>
                <a:latin typeface="Catamaran" panose="020B0604020202020204" charset="0"/>
                <a:cs typeface="Catamaran" panose="020B0604020202020204" charset="0"/>
              </a:rPr>
              <a:t>Define expectations for work hours and duties: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Services, procedures, administrative duties.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What is FTE?   Number of hours in patient facing capacity.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How are patients assigned/how many expected to be seen each day?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Vacation and paid time off for CME. </a:t>
            </a:r>
          </a:p>
          <a:p>
            <a:pPr marL="559594" lvl="3" indent="-257175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In high demand specialties, amount of vacation important negotiating point.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050" b="1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Know </a:t>
            </a:r>
            <a:r>
              <a:rPr lang="en-US" sz="1050" b="1" dirty="0" smtClean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requirements </a:t>
            </a:r>
            <a:r>
              <a:rPr lang="en-US" sz="1050" b="1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for on call responsibilities: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Additional compensation?  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Watch for subjective terms like “call arranged on fair basis” or “appropriate basis”.  Must be equal!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Maximum hours each month required.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050" b="1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Outside activities: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Allowed to work outside the practice, including such non-patient care activities as research, publishing articles, teaching, consulting, and directorships?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Retain income from outside activities?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050" b="1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Indemnification terms must be reciprocal.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050" b="1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Intellectual property ownership:</a:t>
            </a:r>
          </a:p>
          <a:p>
            <a:pPr marL="557213" lvl="1" indent="-257175"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Includes social media following. </a:t>
            </a:r>
          </a:p>
          <a:p>
            <a:pPr marL="685800" lvl="1" indent="-385763">
              <a:buFont typeface="+mj-lt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2435" y="837659"/>
            <a:ext cx="510851" cy="533159"/>
            <a:chOff x="523898" y="1220145"/>
            <a:chExt cx="681134" cy="710878"/>
          </a:xfrm>
        </p:grpSpPr>
        <p:sp>
          <p:nvSpPr>
            <p:cNvPr id="7" name="Oval 6"/>
            <p:cNvSpPr/>
            <p:nvPr/>
          </p:nvSpPr>
          <p:spPr>
            <a:xfrm>
              <a:off x="523898" y="1220145"/>
              <a:ext cx="681134" cy="710878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026" name="Picture 2" descr="hours Icon 2935215"/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36" y="1285375"/>
              <a:ext cx="609535" cy="609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390326" y="1701524"/>
            <a:ext cx="510851" cy="533159"/>
            <a:chOff x="503337" y="2659082"/>
            <a:chExt cx="681134" cy="710878"/>
          </a:xfrm>
        </p:grpSpPr>
        <p:sp>
          <p:nvSpPr>
            <p:cNvPr id="8" name="Oval 7"/>
            <p:cNvSpPr/>
            <p:nvPr/>
          </p:nvSpPr>
          <p:spPr>
            <a:xfrm>
              <a:off x="503337" y="2659082"/>
              <a:ext cx="681134" cy="710878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028" name="Picture 4" descr="call Icon 1482291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462" y="2761080"/>
              <a:ext cx="506882" cy="506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77014" y="2482778"/>
            <a:ext cx="510851" cy="533159"/>
            <a:chOff x="523898" y="3623882"/>
            <a:chExt cx="681134" cy="710878"/>
          </a:xfrm>
        </p:grpSpPr>
        <p:sp>
          <p:nvSpPr>
            <p:cNvPr id="9" name="Oval 8"/>
            <p:cNvSpPr/>
            <p:nvPr/>
          </p:nvSpPr>
          <p:spPr>
            <a:xfrm>
              <a:off x="523898" y="3623882"/>
              <a:ext cx="681134" cy="710878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030" name="Picture 6" descr="Research Icon 3011346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462" y="3700348"/>
              <a:ext cx="572213" cy="572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385457" y="3231249"/>
            <a:ext cx="510851" cy="533159"/>
            <a:chOff x="520616" y="4439976"/>
            <a:chExt cx="681134" cy="710878"/>
          </a:xfrm>
        </p:grpSpPr>
        <p:sp>
          <p:nvSpPr>
            <p:cNvPr id="11" name="Oval 10"/>
            <p:cNvSpPr/>
            <p:nvPr/>
          </p:nvSpPr>
          <p:spPr>
            <a:xfrm>
              <a:off x="520616" y="4439976"/>
              <a:ext cx="681134" cy="710878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032" name="Picture 8" descr="correlation Icon 2024519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09" y="4489776"/>
              <a:ext cx="590874" cy="59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65307" y="4052470"/>
            <a:ext cx="510851" cy="537902"/>
            <a:chOff x="550249" y="5253570"/>
            <a:chExt cx="681134" cy="717203"/>
          </a:xfrm>
        </p:grpSpPr>
        <p:sp>
          <p:nvSpPr>
            <p:cNvPr id="10" name="Oval 9"/>
            <p:cNvSpPr/>
            <p:nvPr/>
          </p:nvSpPr>
          <p:spPr>
            <a:xfrm>
              <a:off x="550249" y="5253570"/>
              <a:ext cx="681134" cy="710878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034" name="Picture 10" descr="Social Media Icon 1645845"/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09" y="5342577"/>
              <a:ext cx="628196" cy="62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r="34996"/>
          <a:stretch/>
        </p:blipFill>
        <p:spPr>
          <a:xfrm>
            <a:off x="6044473" y="1062780"/>
            <a:ext cx="3099527" cy="353670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859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1D8404-4039-41BA-A891-15E6A698AAE2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5100"/>
            <a:ext cx="7886700" cy="993775"/>
          </a:xfrm>
        </p:spPr>
        <p:txBody>
          <a:bodyPr/>
          <a:lstStyle/>
          <a:p>
            <a:r>
              <a:rPr lang="en-US" b="1" dirty="0" smtClean="0"/>
              <a:t>Caution: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58875"/>
            <a:ext cx="6821488" cy="3590925"/>
          </a:xfrm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buSzPct val="150000"/>
              <a:buFont typeface="Wingdings" panose="05000000000000000000" pitchFamily="2" charset="2"/>
              <a:buChar char="§"/>
            </a:pPr>
            <a:endParaRPr lang="en-US" sz="1200" dirty="0" smtClean="0">
              <a:solidFill>
                <a:schemeClr val="accent5">
                  <a:lumMod val="50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Practice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always reserves the right to assign patients to its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employed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physicians.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Can have a significant impact on your ability to grow practice if the physicians with longer tenure are given the first opportunity to take on new patients.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Document in agreement how new patients to the practice are assigned. 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Important provisions: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Employer 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entitled to expect adherence to various policies and procedures; be sure to specify policies and procedures must be in writing.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Common to contain fairly one-sided </a:t>
            </a: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vague statements such as:   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that you will “</a:t>
            </a:r>
            <a:r>
              <a:rPr lang="en-US" sz="1200" b="1" i="1" dirty="0">
                <a:latin typeface="Catamaran" panose="020B0604020202020204" charset="0"/>
                <a:cs typeface="Catamaran" panose="020B0604020202020204" charset="0"/>
              </a:rPr>
              <a:t>work diligently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” and use your </a:t>
            </a:r>
            <a:r>
              <a:rPr lang="en-US" sz="1200" b="1" dirty="0">
                <a:latin typeface="Catamaran" panose="020B0604020202020204" charset="0"/>
                <a:cs typeface="Catamaran" panose="020B0604020202020204" charset="0"/>
              </a:rPr>
              <a:t>“</a:t>
            </a:r>
            <a:r>
              <a:rPr lang="en-US" sz="1200" b="1" i="1" dirty="0">
                <a:latin typeface="Catamaran" panose="020B0604020202020204" charset="0"/>
                <a:cs typeface="Catamaran" panose="020B0604020202020204" charset="0"/>
              </a:rPr>
              <a:t>best efforts</a:t>
            </a:r>
            <a:r>
              <a:rPr lang="en-US" sz="1200" b="1" dirty="0">
                <a:latin typeface="Catamaran" panose="020B0604020202020204" charset="0"/>
                <a:cs typeface="Catamaran" panose="020B0604020202020204" charset="0"/>
              </a:rPr>
              <a:t>” 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in performing your duties. </a:t>
            </a: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      </a:t>
            </a:r>
            <a:r>
              <a:rPr lang="en-US" sz="1200" b="1" dirty="0" smtClean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AVOID THESE TERMS</a:t>
            </a:r>
            <a:endParaRPr lang="en-US" sz="1200" b="1" dirty="0">
              <a:solidFill>
                <a:srgbClr val="FF00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Review carefully any provision that employer may reserve the right to dictate to you how to perform your duties.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All statements 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should be tempered with the expectation of </a:t>
            </a: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your exercise 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of independent medical judgment.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5" y="304689"/>
            <a:ext cx="1498742" cy="431580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124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5250"/>
            <a:ext cx="3973513" cy="925513"/>
          </a:xfrm>
        </p:spPr>
        <p:txBody>
          <a:bodyPr/>
          <a:lstStyle/>
          <a:p>
            <a:r>
              <a:rPr lang="en-US" dirty="0" smtClean="0"/>
              <a:t>Can I Negotiate the Contract Terms?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788988"/>
            <a:ext cx="6010275" cy="3263900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endParaRPr lang="en-US" sz="1200" dirty="0" smtClean="0">
              <a:latin typeface="Catamaran" panose="020B0604020202020204" charset="0"/>
              <a:cs typeface="Catamaran" panose="020B0604020202020204" charset="0"/>
            </a:endParaRP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Not everything can be negotiated but it never hurts to ask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Generally, larger corporate employers are less willing to negotiate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Never </a:t>
            </a:r>
            <a:r>
              <a:rPr lang="en-US" sz="1200" b="1" dirty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sign letter of intent prior to completing </a:t>
            </a:r>
            <a:r>
              <a:rPr lang="en-US" sz="1200" b="1" dirty="0" smtClean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negotiations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Agree to all terms before  you receive written offer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Step out of your comfort zone!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There is no “standard” physician contract; all are unique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Corporate employers generally have contract template used for physicians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Template can be changed prior to signatures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Be well informed about industry standards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Take time to consider the offer; beware of offer which has very limited response time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Define your priorities and determine deal breaker points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Money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Work life balance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Career Advancement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More one on one patient time</a:t>
            </a:r>
          </a:p>
          <a:p>
            <a:pPr lvl="1">
              <a:lnSpc>
                <a:spcPct val="100000"/>
              </a:lnSpc>
              <a:buSzPct val="150000"/>
            </a:pPr>
            <a:endParaRPr lang="en-US" sz="1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32" y="1020726"/>
            <a:ext cx="3044952" cy="28654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667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uphin template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16996</TotalTime>
  <Words>1659</Words>
  <Application>Microsoft Office PowerPoint</Application>
  <PresentationFormat>On-screen Show (16:9)</PresentationFormat>
  <Paragraphs>243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Catamaran Thin</vt:lpstr>
      <vt:lpstr>Times New Roman</vt:lpstr>
      <vt:lpstr>Catamaran</vt:lpstr>
      <vt:lpstr>Wingdings</vt:lpstr>
      <vt:lpstr>Arial</vt:lpstr>
      <vt:lpstr>Calibri</vt:lpstr>
      <vt:lpstr>Dauphin template</vt:lpstr>
      <vt:lpstr>    Work With Purpose   Understanding Physician  Contracts: Is Every Word  Important?   Nancy Poblenz, DDS, JD Senior Counsel CommonSpirit Health  November 16, 2022   </vt:lpstr>
      <vt:lpstr>Objectives</vt:lpstr>
      <vt:lpstr>PowerPoint Presentation</vt:lpstr>
      <vt:lpstr>Interviews</vt:lpstr>
      <vt:lpstr>Difficult Interview Questions</vt:lpstr>
      <vt:lpstr>Initial Discussion Points</vt:lpstr>
      <vt:lpstr>The Details    An Overview </vt:lpstr>
      <vt:lpstr>Caution:</vt:lpstr>
      <vt:lpstr>Can I Negotiate the Contract Terms?</vt:lpstr>
      <vt:lpstr>Compensation Methodologies What is best for you? </vt:lpstr>
      <vt:lpstr>Base Salary </vt:lpstr>
      <vt:lpstr>Salary Plus </vt:lpstr>
      <vt:lpstr>Other Salary Structures</vt:lpstr>
      <vt:lpstr>Summary of Salary Considerations</vt:lpstr>
      <vt:lpstr>Annual Bonus Payments </vt:lpstr>
      <vt:lpstr>Benefits</vt:lpstr>
      <vt:lpstr>What are Benefits?</vt:lpstr>
      <vt:lpstr>Total Compensation Includes Benefits Package  and Other  Payments </vt:lpstr>
      <vt:lpstr>Vacation/Paid Time Off</vt:lpstr>
      <vt:lpstr>Benefits: Other Considerations</vt:lpstr>
      <vt:lpstr> One Time Costs Can Be Significant Negotiate for Reimbursement  </vt:lpstr>
      <vt:lpstr>Perks are Negotiable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Poblenz, Nancy - HTX</dc:creator>
  <cp:lastModifiedBy>Stoot, Angela - HTX</cp:lastModifiedBy>
  <cp:revision>192</cp:revision>
  <dcterms:modified xsi:type="dcterms:W3CDTF">2022-11-17T18:16:00Z</dcterms:modified>
</cp:coreProperties>
</file>