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5"/>
  </p:notesMasterIdLst>
  <p:sldIdLst>
    <p:sldId id="256" r:id="rId2"/>
    <p:sldId id="331" r:id="rId3"/>
    <p:sldId id="351" r:id="rId4"/>
    <p:sldId id="362" r:id="rId5"/>
    <p:sldId id="363" r:id="rId6"/>
    <p:sldId id="364" r:id="rId7"/>
    <p:sldId id="356" r:id="rId8"/>
    <p:sldId id="359" r:id="rId9"/>
    <p:sldId id="347" r:id="rId10"/>
    <p:sldId id="345" r:id="rId11"/>
    <p:sldId id="334" r:id="rId12"/>
    <p:sldId id="341" r:id="rId13"/>
    <p:sldId id="354" r:id="rId14"/>
    <p:sldId id="332" r:id="rId15"/>
    <p:sldId id="314" r:id="rId16"/>
    <p:sldId id="336" r:id="rId17"/>
    <p:sldId id="300" r:id="rId18"/>
    <p:sldId id="301" r:id="rId19"/>
    <p:sldId id="302" r:id="rId20"/>
    <p:sldId id="322" r:id="rId21"/>
    <p:sldId id="321" r:id="rId22"/>
    <p:sldId id="265" r:id="rId23"/>
    <p:sldId id="303" r:id="rId24"/>
  </p:sldIdLst>
  <p:sldSz cx="9144000" cy="5143500" type="screen16x9"/>
  <p:notesSz cx="7315200" cy="9601200"/>
  <p:embeddedFontLst>
    <p:embeddedFont>
      <p:font typeface="Catamaran Thin" panose="020B0604020202020204" charset="0"/>
      <p:regular r:id="rId26"/>
      <p:bold r:id="rId27"/>
    </p:embeddedFont>
    <p:embeddedFont>
      <p:font typeface="Catamaran" panose="020B060402020202020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EC2C83-4F27-46E9-AB52-EA9CB43B9D6F}">
  <a:tblStyle styleId="{93EC2C83-4F27-46E9-AB52-EA9CB43B9D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77553AC-1573-4A18-AE2D-678138A4FA2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96" autoAdjust="0"/>
    <p:restoredTop sz="91938" autoAdjust="0"/>
  </p:normalViewPr>
  <p:slideViewPr>
    <p:cSldViewPr snapToGrid="0">
      <p:cViewPr varScale="1">
        <p:scale>
          <a:sx n="138" d="100"/>
          <a:sy n="138" d="100"/>
        </p:scale>
        <p:origin x="50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7110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7394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42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446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978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015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7599618C-50BB-43AB-9287-A784A9F7C82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404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55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632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93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f391192_05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5406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702900" y="3250075"/>
            <a:ext cx="49551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 dirty="0">
              <a:solidFill>
                <a:srgbClr val="000000"/>
              </a:solidFill>
            </a:endParaRPr>
          </a:p>
        </p:txBody>
      </p:sp>
      <p:grpSp>
        <p:nvGrpSpPr>
          <p:cNvPr id="72" name="Google Shape;72;p5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73" name="Google Shape;73;p5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</p:grp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 dirty="0">
              <a:solidFill>
                <a:srgbClr val="000000"/>
              </a:solidFill>
            </a:endParaRPr>
          </a:p>
        </p:txBody>
      </p:sp>
      <p:grpSp>
        <p:nvGrpSpPr>
          <p:cNvPr id="126" name="Google Shape;126;p8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127" name="Google Shape;127;p8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</p:grp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0"/>
          <p:cNvGrpSpPr/>
          <p:nvPr/>
        </p:nvGrpSpPr>
        <p:grpSpPr>
          <a:xfrm>
            <a:off x="-981075" y="-3"/>
            <a:ext cx="11516344" cy="5143455"/>
            <a:chOff x="-981075" y="-3"/>
            <a:chExt cx="11516344" cy="5143455"/>
          </a:xfrm>
        </p:grpSpPr>
        <p:sp>
          <p:nvSpPr>
            <p:cNvPr id="159" name="Google Shape;159;p10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 dirty="0">
                <a:solidFill>
                  <a:srgbClr val="000000"/>
                </a:solidFill>
              </a:endParaRPr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ef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02036" y="143933"/>
            <a:ext cx="4293765" cy="1017355"/>
          </a:xfrm>
          <a:prstGeom prst="rect">
            <a:avLst/>
          </a:prstGeom>
        </p:spPr>
        <p:txBody>
          <a:bodyPr vert="horz" rIns="73152" anchor="ctr">
            <a:noAutofit/>
          </a:bodyPr>
          <a:lstStyle>
            <a:lvl1pPr algn="l">
              <a:defRPr sz="30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Headline option lorem ipsum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065048A-AD0B-F54C-ACF6-0EF8C01D5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1170" y="1179576"/>
            <a:ext cx="4293765" cy="322097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2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  <a:latin typeface="+mn-lt"/>
              </a:defRPr>
            </a:lvl1pPr>
            <a:lvl2pPr algn="l">
              <a:lnSpc>
                <a:spcPts val="2200"/>
              </a:lnSpc>
              <a:defRPr>
                <a:solidFill>
                  <a:schemeClr val="tx2"/>
                </a:solidFill>
                <a:latin typeface="+mn-lt"/>
              </a:defRPr>
            </a:lvl2pPr>
            <a:lvl3pPr marL="804652" algn="l">
              <a:lnSpc>
                <a:spcPts val="2200"/>
              </a:lnSpc>
              <a:defRPr>
                <a:solidFill>
                  <a:schemeClr val="tx2"/>
                </a:solidFill>
                <a:latin typeface="+mn-lt"/>
              </a:defRPr>
            </a:lvl3pPr>
            <a:lvl4pPr marL="1097252" algn="l">
              <a:lnSpc>
                <a:spcPts val="2200"/>
              </a:lnSpc>
              <a:defRPr>
                <a:solidFill>
                  <a:schemeClr val="tx2"/>
                </a:solidFill>
                <a:latin typeface="+mn-lt"/>
              </a:defRPr>
            </a:lvl4pPr>
            <a:lvl5pPr algn="l">
              <a:defRPr>
                <a:solidFill>
                  <a:schemeClr val="accent5">
                    <a:lumMod val="75000"/>
                  </a:schemeClr>
                </a:solidFill>
              </a:defRPr>
            </a:lvl5pPr>
            <a:lvl6pPr marL="1380710" indent="-285743" algn="l">
              <a:lnSpc>
                <a:spcPts val="2200"/>
              </a:lnSpc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FA7927-1107-4E45-8FA9-AF499334323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0" y="0"/>
            <a:ext cx="4572000" cy="4400550"/>
          </a:xfrm>
        </p:spPr>
        <p:txBody>
          <a:bodyPr lIns="292608" tIns="210312" rIns="27432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804652"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 marL="1097252">
              <a:defRPr>
                <a:solidFill>
                  <a:schemeClr val="tx2"/>
                </a:solidFill>
              </a:defRPr>
            </a:lvl5pPr>
            <a:lvl6pPr marL="1380710" indent="-283457" algn="l">
              <a:lnSpc>
                <a:spcPts val="2200"/>
              </a:lnSpc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7" name="Slide Number Placeholder 14">
            <a:extLst>
              <a:ext uri="{FF2B5EF4-FFF2-40B4-BE49-F238E27FC236}">
                <a16:creationId xmlns="" xmlns:a16="http://schemas.microsoft.com/office/drawing/2014/main" id="{1A9CF47E-202C-6D4B-B27E-9CA4A3A9A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96159" y="4677507"/>
            <a:ext cx="64327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7D43D70-C499-F949-A9D0-D427CF5AA2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0F48CA-BE77-7E41-B931-43402BDD020F}"/>
              </a:ext>
            </a:extLst>
          </p:cNvPr>
          <p:cNvSpPr txBox="1"/>
          <p:nvPr userDrawn="1"/>
        </p:nvSpPr>
        <p:spPr>
          <a:xfrm>
            <a:off x="-525780" y="261366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noAutofit/>
          </a:bodyPr>
          <a:lstStyle/>
          <a:p>
            <a:pPr algn="l" defTabSz="685765">
              <a:lnSpc>
                <a:spcPts val="2200"/>
              </a:lnSpc>
            </a:pP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0596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8404-4039-41BA-A891-15E6A698AA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23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⬢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6" r:id="rId4"/>
    <p:sldLayoutId id="2147483660" r:id="rId5"/>
    <p:sldLayoutId id="2147483662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"/>
          <p:cNvSpPr txBox="1">
            <a:spLocks noGrp="1"/>
          </p:cNvSpPr>
          <p:nvPr>
            <p:ph type="ctrTitle"/>
          </p:nvPr>
        </p:nvSpPr>
        <p:spPr>
          <a:xfrm>
            <a:off x="376870" y="235527"/>
            <a:ext cx="3984573" cy="5126406"/>
          </a:xfrm>
          <a:prstGeom prst="rect">
            <a:avLst/>
          </a:prstGeom>
          <a:effectLst>
            <a:softEdge rad="317500"/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>Life After Residency: Finding the Perfect First Job </a:t>
            </a:r>
            <a:br>
              <a:rPr lang="en-US" sz="44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1800" dirty="0" smtClean="0"/>
              <a:t>Nancy Poblenz, DDS, JD</a:t>
            </a:r>
            <a:br>
              <a:rPr lang="en-US" sz="1800" dirty="0" smtClean="0"/>
            </a:br>
            <a:r>
              <a:rPr lang="en-US" sz="1400" dirty="0" smtClean="0"/>
              <a:t>Senior Counsel</a:t>
            </a:r>
            <a:br>
              <a:rPr lang="en-US" sz="1400" dirty="0" smtClean="0"/>
            </a:br>
            <a:r>
              <a:rPr lang="en-US" sz="1400" dirty="0" smtClean="0"/>
              <a:t>CommonSpirit Health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C</a:t>
            </a:r>
            <a:endParaRPr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97" y="633846"/>
            <a:ext cx="4932217" cy="51435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1D8404-4039-41BA-A891-15E6A698AAE2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7975"/>
            <a:ext cx="5292725" cy="762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Know what you are getting into!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31825"/>
            <a:ext cx="6829425" cy="39306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endParaRPr lang="en-US" sz="1050" dirty="0" smtClean="0"/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50" dirty="0" smtClean="0">
                <a:latin typeface="Catamaran" panose="020B0604020202020204" charset="0"/>
                <a:cs typeface="Catamaran" panose="020B0604020202020204" charset="0"/>
              </a:rPr>
              <a:t>Review </a:t>
            </a: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contract and negotiate in terms of: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Must have.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Like to have. 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Ask  a Variety of Questions: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How long in business, expenses, revenue, debt, financial future, payer mix?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Determine practice turnover, percentages of physicians employed v partners.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50" dirty="0" smtClean="0">
                <a:latin typeface="Catamaran" panose="020B0604020202020204" charset="0"/>
                <a:cs typeface="Catamaran" panose="020B0604020202020204" charset="0"/>
              </a:rPr>
              <a:t>How </a:t>
            </a: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long to make partner.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Malpractice claims, pending litigation, and the reputation of the partners. 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50" b="1" dirty="0">
                <a:latin typeface="Catamaran" panose="020B0604020202020204" charset="0"/>
                <a:cs typeface="Catamaran" panose="020B0604020202020204" charset="0"/>
              </a:rPr>
              <a:t>Read every word of the </a:t>
            </a:r>
            <a:r>
              <a:rPr lang="en-US" sz="1050" b="1" dirty="0" smtClean="0">
                <a:latin typeface="Catamaran" panose="020B0604020202020204" charset="0"/>
                <a:cs typeface="Catamaran" panose="020B0604020202020204" charset="0"/>
              </a:rPr>
              <a:t>agreement – if it is not in the contract it does not exist.</a:t>
            </a:r>
            <a:endParaRPr lang="en-US" sz="1050" b="1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Accept no ambiguity in the agreement.  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Do not be pressured into signing  agreement before you understand and agree with all the terms and </a:t>
            </a:r>
            <a:r>
              <a:rPr lang="en-US" sz="1050" dirty="0" smtClean="0">
                <a:latin typeface="Catamaran" panose="020B0604020202020204" charset="0"/>
                <a:cs typeface="Catamaran" panose="020B0604020202020204" charset="0"/>
              </a:rPr>
              <a:t>conditions –  you are bound by the contact whether you understand it or not.</a:t>
            </a:r>
            <a:endParaRPr lang="en-US" sz="105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50" dirty="0" smtClean="0">
                <a:latin typeface="Catamaran" panose="020B0604020202020204" charset="0"/>
                <a:cs typeface="Catamaran" panose="020B0604020202020204" charset="0"/>
              </a:rPr>
              <a:t>Specialties </a:t>
            </a: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in demand or less desirable location = more negotiating power.</a:t>
            </a:r>
          </a:p>
          <a:p>
            <a:pPr fontAlgn="t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Hiring </a:t>
            </a:r>
            <a:r>
              <a:rPr lang="en-US" sz="105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a healthcare </a:t>
            </a:r>
            <a:r>
              <a:rPr lang="en-US" sz="105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attorney to review a contract is an added cost  HOWEVER, the consequences of signing a long-term contract you don’t understand can be much more taxing on your career, your finances and your </a:t>
            </a:r>
            <a:r>
              <a:rPr lang="en-US" sz="105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life/family</a:t>
            </a:r>
            <a:r>
              <a:rPr lang="en-US" sz="105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.</a:t>
            </a:r>
          </a:p>
          <a:p>
            <a:pPr fontAlgn="t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50" b="1" dirty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Seek advice from an experienced health care attorney in the state in which you plan to work.</a:t>
            </a:r>
          </a:p>
          <a:p>
            <a:pPr fontAlgn="t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Identify and resolve problematic contract provisions before they become an issue.</a:t>
            </a:r>
          </a:p>
          <a:p>
            <a:pPr fontAlgn="t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Remember – Every term in the contract is crucial.  </a:t>
            </a:r>
          </a:p>
          <a:p>
            <a:pPr lvl="1">
              <a:spcBef>
                <a:spcPts val="600"/>
              </a:spcBef>
            </a:pPr>
            <a:endParaRPr lang="en-US" sz="10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784" y="688975"/>
            <a:ext cx="2854216" cy="189935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608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1D8404-4039-41BA-A891-15E6A698AAE2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92075"/>
            <a:ext cx="6378575" cy="688975"/>
          </a:xfrm>
        </p:spPr>
        <p:txBody>
          <a:bodyPr/>
          <a:lstStyle/>
          <a:p>
            <a:r>
              <a:rPr lang="en-US" sz="2800" dirty="0" smtClean="0"/>
              <a:t>The Details of the Contract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630238"/>
            <a:ext cx="5162550" cy="3887787"/>
          </a:xfrm>
        </p:spPr>
        <p:txBody>
          <a:bodyPr>
            <a:noAutofit/>
          </a:bodyPr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050" b="1" dirty="0">
                <a:solidFill>
                  <a:schemeClr val="accent1"/>
                </a:solidFill>
                <a:latin typeface="Catamaran" panose="020B0604020202020204" charset="0"/>
                <a:cs typeface="Catamaran" panose="020B0604020202020204" charset="0"/>
              </a:rPr>
              <a:t>Define expectations for work hours and duties: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Services, procedures, administrative duties.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What is FTE?   Number of hours in patient facing capacity.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How are patients assigned/how many expected to be seen each day?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Vacation and paid time off for CME. </a:t>
            </a:r>
          </a:p>
          <a:p>
            <a:pPr marL="559594" lvl="3" indent="-257175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In high demand specialties, amount of vacation important negotiating point.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050" b="1" dirty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Know </a:t>
            </a:r>
            <a:r>
              <a:rPr lang="en-US" sz="1050" b="1" dirty="0" smtClean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requirements </a:t>
            </a:r>
            <a:r>
              <a:rPr lang="en-US" sz="1050" b="1" dirty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for on call responsibilities: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Additional compensation?  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Watch for subjective terms like “call arranged on fair basis” or “appropriate basis”.  Must be equal!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Maximum hours each month required.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050" b="1" dirty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Outside activities: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Allowed to work outside the practice, including such non-patient care activities as research, publishing articles, teaching, consulting, and directorships?</a:t>
            </a:r>
          </a:p>
          <a:p>
            <a:pPr marL="557213" lvl="1" indent="-257175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Retain income from outside activities?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050" b="1" dirty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Indemnification terms must be reciprocal.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050" b="1" dirty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Intellectual property ownership:</a:t>
            </a:r>
          </a:p>
          <a:p>
            <a:pPr marL="557213" lvl="1" indent="-257175">
              <a:buSzPct val="150000"/>
              <a:buFont typeface="Wingdings" panose="05000000000000000000" pitchFamily="2" charset="2"/>
              <a:buChar char="§"/>
            </a:pPr>
            <a:r>
              <a:rPr lang="en-US" sz="1050" dirty="0">
                <a:latin typeface="Catamaran" panose="020B0604020202020204" charset="0"/>
                <a:cs typeface="Catamaran" panose="020B0604020202020204" charset="0"/>
              </a:rPr>
              <a:t>Includes social media following. </a:t>
            </a:r>
          </a:p>
          <a:p>
            <a:pPr marL="685800" lvl="1" indent="-385763">
              <a:buFont typeface="+mj-lt"/>
              <a:buAutoNum type="arabicPeriod"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r="34996"/>
          <a:stretch/>
        </p:blipFill>
        <p:spPr>
          <a:xfrm>
            <a:off x="6044473" y="1062780"/>
            <a:ext cx="3099527" cy="353670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859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1D8404-4039-41BA-A891-15E6A698AAE2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65100"/>
            <a:ext cx="7886700" cy="993775"/>
          </a:xfrm>
        </p:spPr>
        <p:txBody>
          <a:bodyPr/>
          <a:lstStyle/>
          <a:p>
            <a:r>
              <a:rPr lang="en-US" b="1" dirty="0" smtClean="0"/>
              <a:t>Caution: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58875"/>
            <a:ext cx="6821488" cy="3590925"/>
          </a:xfrm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>
              <a:buSzPct val="150000"/>
              <a:buFont typeface="Wingdings" panose="05000000000000000000" pitchFamily="2" charset="2"/>
              <a:buChar char="§"/>
            </a:pPr>
            <a:endParaRPr lang="en-US" sz="1200" dirty="0" smtClean="0">
              <a:solidFill>
                <a:schemeClr val="accent5">
                  <a:lumMod val="50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Practice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always reserves the right to assign patients to its 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employed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physicians.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Can have a significant impact on your ability to grow practice if the physicians with longer tenure are given the first opportunity to take on new patients.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Document in agreement how new patients to the practice are assigned. 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Important provisions:</a:t>
            </a:r>
            <a:endParaRPr lang="en-US" sz="1200" dirty="0">
              <a:solidFill>
                <a:schemeClr val="accent5">
                  <a:lumMod val="50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Employer </a:t>
            </a: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entitled to expect adherence to various policies and procedures; be sure to specify policies and procedures must be in writing.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Common to contain fairly one-sided </a:t>
            </a: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vague statements such as:   </a:t>
            </a: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that you will “</a:t>
            </a:r>
            <a:r>
              <a:rPr lang="en-US" sz="1200" b="1" i="1" dirty="0">
                <a:latin typeface="Catamaran" panose="020B0604020202020204" charset="0"/>
                <a:cs typeface="Catamaran" panose="020B0604020202020204" charset="0"/>
              </a:rPr>
              <a:t>work diligently</a:t>
            </a: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” and use your </a:t>
            </a:r>
            <a:r>
              <a:rPr lang="en-US" sz="1200" b="1" dirty="0">
                <a:latin typeface="Catamaran" panose="020B0604020202020204" charset="0"/>
                <a:cs typeface="Catamaran" panose="020B0604020202020204" charset="0"/>
              </a:rPr>
              <a:t>“</a:t>
            </a:r>
            <a:r>
              <a:rPr lang="en-US" sz="1200" b="1" i="1" dirty="0">
                <a:latin typeface="Catamaran" panose="020B0604020202020204" charset="0"/>
                <a:cs typeface="Catamaran" panose="020B0604020202020204" charset="0"/>
              </a:rPr>
              <a:t>best efforts</a:t>
            </a:r>
            <a:r>
              <a:rPr lang="en-US" sz="1200" b="1" dirty="0">
                <a:latin typeface="Catamaran" panose="020B0604020202020204" charset="0"/>
                <a:cs typeface="Catamaran" panose="020B0604020202020204" charset="0"/>
              </a:rPr>
              <a:t>” </a:t>
            </a: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in performing your duties. </a:t>
            </a: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      </a:t>
            </a:r>
            <a:r>
              <a:rPr lang="en-US" sz="1200" b="1" dirty="0" smtClean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AVOID THESE TERMS</a:t>
            </a:r>
            <a:endParaRPr lang="en-US" sz="1200" b="1" dirty="0">
              <a:solidFill>
                <a:srgbClr val="FF00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Review carefully any provision that employer may reserve the right to dictate to you how to perform your duties.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All statements </a:t>
            </a: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should be tempered with the expectation of </a:t>
            </a: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your exercise </a:t>
            </a: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of independent medical judgment.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5" y="304689"/>
            <a:ext cx="1498742" cy="431580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1243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5250"/>
            <a:ext cx="3973513" cy="925513"/>
          </a:xfrm>
        </p:spPr>
        <p:txBody>
          <a:bodyPr/>
          <a:lstStyle/>
          <a:p>
            <a:r>
              <a:rPr lang="en-US" dirty="0" smtClean="0"/>
              <a:t>Can I Negotiate the Contract Terms?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" y="821513"/>
            <a:ext cx="6255326" cy="3854396"/>
          </a:xfrm>
        </p:spPr>
        <p:txBody>
          <a:bodyPr/>
          <a:lstStyle/>
          <a:p>
            <a:pPr>
              <a:buSzPct val="150000"/>
              <a:buFont typeface="Wingdings" panose="05000000000000000000" pitchFamily="2" charset="2"/>
              <a:buChar char="§"/>
            </a:pPr>
            <a:endParaRPr lang="en-US" sz="1200" dirty="0" smtClean="0">
              <a:latin typeface="Catamaran" panose="020B0604020202020204" charset="0"/>
              <a:cs typeface="Catamaran" panose="020B0604020202020204" charset="0"/>
            </a:endParaRP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Not everything can be negotiated but it never hurts to ask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In competitive markets there is much less flexibility in contract terms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Generally, larger corporate </a:t>
            </a: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or large practice group employers </a:t>
            </a: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are less willing to negotiate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Never </a:t>
            </a:r>
            <a:r>
              <a:rPr lang="en-US" sz="1200" b="1" dirty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sign letter of intent prior to completing </a:t>
            </a:r>
            <a:r>
              <a:rPr lang="en-US" sz="1200" b="1" dirty="0" smtClean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negotiations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>
                <a:latin typeface="Catamaran" panose="020B0604020202020204" charset="0"/>
                <a:cs typeface="Catamaran" panose="020B0604020202020204" charset="0"/>
              </a:rPr>
              <a:t>Agree to all terms before  you receive written offer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Step out of your comfort zone!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There is no “standard” physician contract; all are unique however: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Corporate employers generally have contract template used for physicians which terms may not be negotiable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Be well informed about industry standards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Take time to consider the offer; beware of offer which has very limited response time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Remember your priorities and deal breaker points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Money/Benefits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Work life balance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Career Advancement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atamaran" panose="020B0604020202020204" charset="0"/>
                <a:cs typeface="Catamaran" panose="020B0604020202020204" charset="0"/>
              </a:rPr>
              <a:t>More one on one patient time</a:t>
            </a:r>
          </a:p>
          <a:p>
            <a:pPr lvl="1">
              <a:lnSpc>
                <a:spcPct val="100000"/>
              </a:lnSpc>
              <a:buSzPct val="150000"/>
            </a:pPr>
            <a:endParaRPr lang="en-US" sz="1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48" y="1020726"/>
            <a:ext cx="3102136" cy="286547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6674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1D8404-4039-41BA-A891-15E6A698AAE2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65113"/>
            <a:ext cx="3722688" cy="777875"/>
          </a:xfrm>
        </p:spPr>
        <p:txBody>
          <a:bodyPr>
            <a:normAutofit fontScale="90000"/>
          </a:bodyPr>
          <a:lstStyle/>
          <a:p>
            <a:r>
              <a:rPr lang="en-US" b="1" i="1" dirty="0" smtClean="0"/>
              <a:t>What is NOT an offer? 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42988"/>
            <a:ext cx="5880100" cy="350837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1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Letter of Agreement – “LOI” </a:t>
            </a: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is </a:t>
            </a:r>
            <a:r>
              <a:rPr lang="en-US" sz="1400" u="sng" dirty="0">
                <a:latin typeface="Catamaran" panose="020B0604020202020204" charset="0"/>
                <a:cs typeface="Catamaran" panose="020B0604020202020204" charset="0"/>
              </a:rPr>
              <a:t>optional</a:t>
            </a: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 step in contracting </a:t>
            </a: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process.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Can </a:t>
            </a: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hinder process of negotiating for better deal.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Binding and non-binding – must state which it is in document.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Binding: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Terms in the LOI must all be included in agreement exactly.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Both parties sign.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Non binding: 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Is general overview of terms.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Potential employer does not have to include the same terms in the agreement.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2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073" y="1244859"/>
            <a:ext cx="2537927" cy="248146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56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55588"/>
            <a:ext cx="6010275" cy="976312"/>
          </a:xfrm>
        </p:spPr>
        <p:txBody>
          <a:bodyPr/>
          <a:lstStyle/>
          <a:p>
            <a:r>
              <a:rPr lang="en-US" sz="3600" dirty="0" smtClean="0"/>
              <a:t>The Offer: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858838"/>
            <a:ext cx="5783263" cy="3529012"/>
          </a:xfrm>
        </p:spPr>
        <p:txBody>
          <a:bodyPr/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All offers should be in writing.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When </a:t>
            </a:r>
            <a:r>
              <a:rPr lang="en-US" sz="2000" dirty="0">
                <a:latin typeface="Catamaran" panose="020B0604020202020204" charset="0"/>
                <a:cs typeface="Catamaran" panose="020B0604020202020204" charset="0"/>
              </a:rPr>
              <a:t>you receive the offer, you don't have to </a:t>
            </a: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sign </a:t>
            </a:r>
          </a:p>
          <a:p>
            <a:pPr marL="127000" indent="0">
              <a:buSzPct val="150000"/>
              <a:buNone/>
            </a:pPr>
            <a:r>
              <a:rPr lang="en-US" sz="2000" dirty="0"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     the agreement immediately</a:t>
            </a:r>
            <a:r>
              <a:rPr lang="en-US" sz="2000" dirty="0">
                <a:latin typeface="Catamaran" panose="020B0604020202020204" charset="0"/>
                <a:cs typeface="Catamaran" panose="020B0604020202020204" charset="0"/>
              </a:rPr>
              <a:t>. 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Ask </a:t>
            </a:r>
            <a:r>
              <a:rPr lang="en-US" sz="2000" dirty="0">
                <a:latin typeface="Catamaran" panose="020B0604020202020204" charset="0"/>
                <a:cs typeface="Catamaran" panose="020B0604020202020204" charset="0"/>
              </a:rPr>
              <a:t>for time </a:t>
            </a: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to review even </a:t>
            </a:r>
            <a:r>
              <a:rPr lang="en-US" sz="2000" dirty="0">
                <a:latin typeface="Catamaran" panose="020B0604020202020204" charset="0"/>
                <a:cs typeface="Catamaran" panose="020B0604020202020204" charset="0"/>
              </a:rPr>
              <a:t>if you think </a:t>
            </a: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you will </a:t>
            </a:r>
            <a:r>
              <a:rPr lang="en-US" sz="2000" dirty="0">
                <a:latin typeface="Catamaran" panose="020B0604020202020204" charset="0"/>
                <a:cs typeface="Catamaran" panose="020B0604020202020204" charset="0"/>
              </a:rPr>
              <a:t>accept. </a:t>
            </a:r>
            <a:endParaRPr lang="en-US" sz="2000" dirty="0" smtClean="0">
              <a:latin typeface="Catamaran" panose="020B0604020202020204" charset="0"/>
              <a:cs typeface="Catamaran" panose="020B0604020202020204" charset="0"/>
            </a:endParaRP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If it is important – negotiate!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If not familiar with location explore community on site visit.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Recommend - consult with a </a:t>
            </a:r>
            <a:r>
              <a:rPr lang="en-US" sz="2000" dirty="0" smtClean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healthcare attorney </a:t>
            </a:r>
            <a:r>
              <a:rPr lang="en-US" sz="20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before signing.  The attorney may assist you in negotiating terms of the offer.</a:t>
            </a:r>
            <a:endParaRPr lang="en-US" sz="2000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97" y="584791"/>
            <a:ext cx="2549503" cy="402973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5423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8802"/>
          <a:stretch/>
        </p:blipFill>
        <p:spPr>
          <a:xfrm>
            <a:off x="6363586" y="1012251"/>
            <a:ext cx="2780414" cy="36651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01D8404-4039-41BA-A891-15E6A698AAE2}" type="slidenum">
              <a:rPr lang="en-US" smtClean="0"/>
              <a:t>16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69875"/>
            <a:ext cx="7239000" cy="742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b="1" dirty="0" smtClean="0"/>
              <a:t>Compensation Methodologies</a:t>
            </a:r>
            <a:br>
              <a:rPr lang="en-US" b="1" dirty="0" smtClean="0"/>
            </a:br>
            <a:r>
              <a:rPr lang="en-US" sz="2700" dirty="0"/>
              <a:t>What is best for you?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12825"/>
            <a:ext cx="6400800" cy="3857625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4400" b="1" dirty="0">
                <a:solidFill>
                  <a:schemeClr val="accent1"/>
                </a:solidFill>
                <a:latin typeface="Catamaran" panose="020B0604020202020204" charset="0"/>
                <a:cs typeface="Catamaran" panose="020B0604020202020204" charset="0"/>
              </a:rPr>
              <a:t>Many different models.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4400" b="1" dirty="0">
                <a:solidFill>
                  <a:schemeClr val="accent1"/>
                </a:solidFill>
                <a:latin typeface="Catamaran" panose="020B0604020202020204" charset="0"/>
                <a:cs typeface="Catamaran" panose="020B0604020202020204" charset="0"/>
              </a:rPr>
              <a:t>Consists of many factors including; salary, percentage of collections, wRVUs, bonuses, </a:t>
            </a:r>
            <a:r>
              <a:rPr lang="en-US" sz="4400" b="1" dirty="0" smtClean="0">
                <a:solidFill>
                  <a:schemeClr val="accent1"/>
                </a:solidFill>
                <a:latin typeface="Catamaran" panose="020B0604020202020204" charset="0"/>
                <a:cs typeface="Catamaran" panose="020B0604020202020204" charset="0"/>
              </a:rPr>
              <a:t>and </a:t>
            </a:r>
            <a:r>
              <a:rPr lang="en-US" sz="4400" b="1" dirty="0">
                <a:solidFill>
                  <a:schemeClr val="accent1"/>
                </a:solidFill>
                <a:latin typeface="Catamaran" panose="020B0604020202020204" charset="0"/>
                <a:cs typeface="Catamaran" panose="020B0604020202020204" charset="0"/>
              </a:rPr>
              <a:t>stipends: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endParaRPr lang="en-US" sz="4400" dirty="0">
              <a:solidFill>
                <a:srgbClr val="1E3D7C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Fixed – set salary  - usually for new physicians.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Variable – based only on physician’s performance, no set base salary.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Combination of base salary plus production, usually when exceed certain wRVUs.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Production bonus based on billings or collections.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Profit share from practice.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Stipend for APC supervision.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Additional </a:t>
            </a:r>
            <a:r>
              <a:rPr lang="en-US" sz="4400" dirty="0" smtClean="0">
                <a:latin typeface="Catamaran" panose="020B0604020202020204" charset="0"/>
                <a:cs typeface="Catamaran" panose="020B0604020202020204" charset="0"/>
              </a:rPr>
              <a:t>bonus compensation (quality metrics) for </a:t>
            </a: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things other than patient care, such as positive outcomes, scores on </a:t>
            </a:r>
            <a:r>
              <a:rPr lang="en-US" sz="4400" dirty="0" smtClean="0">
                <a:latin typeface="Catamaran" panose="020B0604020202020204" charset="0"/>
                <a:cs typeface="Catamaran" panose="020B0604020202020204" charset="0"/>
              </a:rPr>
              <a:t>patient </a:t>
            </a: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satisfaction surveys, quality goals or participation in group governance.  </a:t>
            </a:r>
            <a:endParaRPr lang="en-US" sz="4400" dirty="0" smtClean="0">
              <a:latin typeface="Catamaran" panose="020B0604020202020204" charset="0"/>
              <a:cs typeface="Catamaran" panose="020B0604020202020204" charset="0"/>
            </a:endParaRPr>
          </a:p>
          <a:p>
            <a:pPr marL="698500" lvl="1" indent="-571500" defTabSz="255985">
              <a:spcBef>
                <a:spcPts val="0"/>
              </a:spcBef>
              <a:buSzPct val="150000"/>
              <a:buFont typeface="Wingdings" panose="05000000000000000000" pitchFamily="2" charset="2"/>
              <a:buChar char="§"/>
              <a:tabLst>
                <a:tab pos="255985" algn="l"/>
              </a:tabLst>
            </a:pPr>
            <a:r>
              <a:rPr lang="en-US" sz="44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Variety </a:t>
            </a:r>
            <a:r>
              <a:rPr lang="en-US" sz="44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of surveys available to help determine if compensation competitive; evaluate industry norms.  </a:t>
            </a:r>
          </a:p>
          <a:p>
            <a:pPr marL="698500" lvl="1" indent="-571500" defTabSz="255985">
              <a:spcBef>
                <a:spcPts val="0"/>
              </a:spcBef>
              <a:buSzPct val="150000"/>
              <a:buFont typeface="Wingdings" panose="05000000000000000000" pitchFamily="2" charset="2"/>
              <a:buChar char="§"/>
              <a:tabLst>
                <a:tab pos="255985" algn="l"/>
              </a:tabLst>
            </a:pPr>
            <a:r>
              <a:rPr lang="en-US" sz="44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Understand </a:t>
            </a:r>
            <a:r>
              <a:rPr lang="en-US" sz="44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precise method for calculation of any incentive compensation.</a:t>
            </a:r>
          </a:p>
          <a:p>
            <a:pPr marL="698500" lvl="1" indent="-571500">
              <a:spcBef>
                <a:spcPts val="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4400" dirty="0" smtClean="0">
                <a:latin typeface="Catamaran" panose="020B0604020202020204" charset="0"/>
                <a:cs typeface="Catamaran" panose="020B0604020202020204" charset="0"/>
              </a:rPr>
              <a:t>May </a:t>
            </a:r>
            <a:r>
              <a:rPr lang="en-US" sz="4400" dirty="0">
                <a:latin typeface="Catamaran" panose="020B0604020202020204" charset="0"/>
                <a:cs typeface="Catamaran" panose="020B0604020202020204" charset="0"/>
              </a:rPr>
              <a:t>include repayment obligations</a:t>
            </a:r>
            <a:r>
              <a:rPr lang="en-US" sz="4400" dirty="0" smtClean="0">
                <a:latin typeface="Catamaran" panose="020B0604020202020204" charset="0"/>
                <a:cs typeface="Catamaran" panose="020B0604020202020204" charset="0"/>
              </a:rPr>
              <a:t>.</a:t>
            </a:r>
          </a:p>
          <a:p>
            <a:pPr marL="698500" lvl="1" indent="-571500">
              <a:spcBef>
                <a:spcPts val="0"/>
              </a:spcBef>
              <a:buSzPct val="150000"/>
              <a:buFont typeface="Wingdings" panose="05000000000000000000" pitchFamily="2" charset="2"/>
              <a:buChar char="§"/>
            </a:pPr>
            <a:r>
              <a:rPr lang="en-US" sz="4400" b="1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Always ask questions – beware of vague answers!</a:t>
            </a:r>
            <a:endParaRPr lang="en-US" sz="4400" b="1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127000" lvl="1" indent="0">
              <a:spcBef>
                <a:spcPts val="0"/>
              </a:spcBef>
              <a:buSzPct val="150000"/>
              <a:buNone/>
            </a:pPr>
            <a:endParaRPr lang="en-US" sz="4000" dirty="0">
              <a:cs typeface="Times New Roman" panose="02020603050405020304" pitchFamily="18" charset="0"/>
            </a:endParaRPr>
          </a:p>
          <a:p>
            <a:pPr lvl="1" indent="-257175"/>
            <a:endParaRPr lang="en-US" dirty="0">
              <a:cs typeface="Times New Roman" panose="02020603050405020304" pitchFamily="18" charset="0"/>
            </a:endParaRPr>
          </a:p>
          <a:p>
            <a:pPr lvl="1"/>
            <a:endParaRPr lang="en-US" dirty="0">
              <a:cs typeface="Times New Roman" panose="02020603050405020304" pitchFamily="18" charset="0"/>
            </a:endParaRPr>
          </a:p>
          <a:p>
            <a:pPr lvl="1"/>
            <a:endParaRPr 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212850"/>
            <a:ext cx="5432425" cy="3830638"/>
          </a:xfrm>
        </p:spPr>
        <p:txBody>
          <a:bodyPr/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Fixed amount.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Not determined by hours worked or number of patients seen.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Catamaran" panose="020B0604020202020204" charset="0"/>
                <a:cs typeface="Catamaran" panose="020B0604020202020204" charset="0"/>
              </a:rPr>
              <a:t>Caution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: </a:t>
            </a: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If you are accepting a salaried job and you are expected to work 60 hours a week that could be a problem.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M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ake </a:t>
            </a: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sure the compensation package matches your 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expectation of number of </a:t>
            </a:r>
            <a:r>
              <a:rPr lang="en-US" sz="1600" dirty="0">
                <a:latin typeface="Catamaran" panose="020B0604020202020204" charset="0"/>
                <a:cs typeface="Catamaran" panose="020B0604020202020204" charset="0"/>
              </a:rPr>
              <a:t>hours that are generally required each week for work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Always: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 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  Negotiate for salary increases annually.</a:t>
            </a:r>
            <a:endParaRPr lang="en-US" sz="1600" dirty="0">
              <a:latin typeface="Catamaran" panose="020B0604020202020204" charset="0"/>
              <a:cs typeface="Catamaran" panose="020B0604020202020204" charset="0"/>
            </a:endParaRPr>
          </a:p>
          <a:p>
            <a:pPr marL="12700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9725"/>
            <a:ext cx="3984625" cy="669925"/>
          </a:xfrm>
        </p:spPr>
        <p:txBody>
          <a:bodyPr/>
          <a:lstStyle/>
          <a:p>
            <a:r>
              <a:rPr lang="en-US" dirty="0" smtClean="0"/>
              <a:t>Base Salary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80" y="3128169"/>
            <a:ext cx="3352800" cy="1741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942" y="133945"/>
            <a:ext cx="2517058" cy="260925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382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6225"/>
            <a:ext cx="4122738" cy="787400"/>
          </a:xfrm>
        </p:spPr>
        <p:txBody>
          <a:bodyPr/>
          <a:lstStyle/>
          <a:p>
            <a:r>
              <a:rPr lang="en-US" dirty="0" smtClean="0"/>
              <a:t>Salary Plus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435100"/>
            <a:ext cx="6253163" cy="2952750"/>
          </a:xfrm>
        </p:spPr>
        <p:txBody>
          <a:bodyPr/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Paid set amount, lower than fixed salary.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Additional compensation for wRVUs in excess of certain threshold or certain net collection amounts.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Understand how net collections is calculated.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Beware:  salary caps, discounts and adjustments. 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Understand what is considered ancillary services - are these included in total?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Catamaran" panose="020B0604020202020204" charset="0"/>
                <a:cs typeface="Catamaran" panose="020B0604020202020204" charset="0"/>
              </a:rPr>
              <a:t>Caution</a:t>
            </a:r>
            <a:r>
              <a:rPr lang="en-US" sz="1600" dirty="0" smtClean="0">
                <a:latin typeface="Catamaran" panose="020B0604020202020204" charset="0"/>
                <a:cs typeface="Catamaran" panose="020B0604020202020204" charset="0"/>
              </a:rPr>
              <a:t>:  Understand how new patients are assigned - you cannot exceed the threshold if you are not provided patients or are only assigned patients with lower capitation rates.</a:t>
            </a:r>
            <a:endParaRPr lang="en-US" sz="1600" dirty="0"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759" y="568037"/>
            <a:ext cx="2377525" cy="333201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675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503363"/>
            <a:ext cx="4640263" cy="2884487"/>
          </a:xfrm>
        </p:spPr>
        <p:txBody>
          <a:bodyPr/>
          <a:lstStyle/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Net Collections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Billing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Production  -  wRVUs only</a:t>
            </a:r>
          </a:p>
          <a:p>
            <a:endParaRPr lang="en-US" dirty="0">
              <a:latin typeface="Catamaran" panose="020B0604020202020204" charset="0"/>
              <a:cs typeface="Catamaran" panose="020B0604020202020204" charset="0"/>
            </a:endParaRPr>
          </a:p>
          <a:p>
            <a:pPr marL="127000" indent="0">
              <a:lnSpc>
                <a:spcPct val="100000"/>
              </a:lnSpc>
              <a:buNone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Not recommended </a:t>
            </a:r>
          </a:p>
          <a:p>
            <a:pPr marL="127000" indent="0">
              <a:lnSpc>
                <a:spcPct val="100000"/>
              </a:lnSpc>
              <a:buNone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for first 1-3 years of practice.</a:t>
            </a:r>
            <a:endParaRPr lang="en-US" dirty="0">
              <a:latin typeface="Catamaran" panose="020B0604020202020204" charset="0"/>
              <a:cs typeface="Catamaran" panose="020B06040202020202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9725"/>
            <a:ext cx="6010275" cy="892175"/>
          </a:xfrm>
        </p:spPr>
        <p:txBody>
          <a:bodyPr/>
          <a:lstStyle/>
          <a:p>
            <a:r>
              <a:rPr lang="en-US" sz="3600" dirty="0" smtClean="0"/>
              <a:t>Other Salary Structures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48" y="914400"/>
            <a:ext cx="3532836" cy="38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EE082819-CD37-44F1-8429-369433DF1E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D43D70-C499-F949-A9D0-D427CF5AA287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48E21DB-0C57-471A-A5BE-D38EDF2D10F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741218"/>
            <a:ext cx="4480083" cy="4114799"/>
          </a:xfrm>
        </p:spPr>
        <p:txBody>
          <a:bodyPr>
            <a:normAutofit/>
          </a:bodyPr>
          <a:lstStyle/>
          <a:p>
            <a:pPr marL="457200" indent="-457200">
              <a:buClrTx/>
              <a:buFont typeface="+mj-lt"/>
              <a:buAutoNum type="arabicPeriod"/>
            </a:pPr>
            <a:endParaRPr lang="en-US" dirty="0" smtClean="0">
              <a:solidFill>
                <a:srgbClr val="1E3D7C"/>
              </a:solidFill>
            </a:endParaRPr>
          </a:p>
          <a:p>
            <a:pPr marL="842963" lvl="1" indent="-385763">
              <a:buClrTx/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Identify Key Contract provisions</a:t>
            </a:r>
          </a:p>
          <a:p>
            <a:pPr marL="842963" lvl="1" indent="-385763">
              <a:buClrTx/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Learn When and What to Negotiate</a:t>
            </a:r>
          </a:p>
          <a:p>
            <a:pPr marL="842963" lvl="1" indent="-385763">
              <a:buClrTx/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Recognize Risks and Subjective Language</a:t>
            </a:r>
          </a:p>
          <a:p>
            <a:pPr marL="842963" lvl="1" indent="-385763">
              <a:buClrTx/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Understand </a:t>
            </a:r>
            <a:r>
              <a:rPr lang="en-US" sz="14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Components of Total Compensation</a:t>
            </a:r>
          </a:p>
          <a:p>
            <a:pPr marL="842963" lvl="1" indent="-385763">
              <a:buClrTx/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Identify Different Benefits and Compensation Structures</a:t>
            </a:r>
          </a:p>
          <a:p>
            <a:pPr marL="842963" lvl="1" indent="-385763">
              <a:buClrTx/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Understand Termination, Term of Agreement, Insurance and Restrictions</a:t>
            </a:r>
          </a:p>
          <a:p>
            <a:pPr marL="842963" lvl="1" indent="-385763">
              <a:buClrTx/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Understand importance of hiring a Healthcare Attorney</a:t>
            </a:r>
          </a:p>
          <a:p>
            <a:pPr marL="842963" lvl="1" indent="-385763">
              <a:buClrTx/>
              <a:buFont typeface="+mj-lt"/>
              <a:buAutoNum type="arabicPeriod"/>
            </a:pPr>
            <a:endParaRPr lang="en-US" sz="1600" dirty="0" smtClean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842963" lvl="1" indent="-385763">
              <a:buClrTx/>
              <a:buFont typeface="+mj-lt"/>
              <a:buAutoNum type="arabicPeriod"/>
            </a:pPr>
            <a:endParaRPr lang="en-US" sz="1800" dirty="0" smtClean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842963" lvl="1" indent="-385763">
              <a:buClrTx/>
              <a:buFont typeface="+mj-lt"/>
              <a:buAutoNum type="arabicPeriod"/>
            </a:pPr>
            <a:endParaRPr lang="en-US" sz="1800" dirty="0" smtClean="0">
              <a:solidFill>
                <a:srgbClr val="1E3D7C"/>
              </a:solidFill>
              <a:latin typeface="Catamaran Thin" panose="020B0604020202020204" charset="0"/>
              <a:cs typeface="Catamaran Thin" panose="020B0604020202020204" charset="0"/>
            </a:endParaRPr>
          </a:p>
          <a:p>
            <a:pPr marL="842963" lvl="1" indent="-385763">
              <a:buClrTx/>
              <a:buFont typeface="+mj-lt"/>
              <a:buAutoNum type="arabicPeriod"/>
            </a:pPr>
            <a:endParaRPr lang="en-US" sz="1800" dirty="0" smtClean="0">
              <a:solidFill>
                <a:srgbClr val="1E3D7C"/>
              </a:solidFill>
              <a:latin typeface="Catamaran Thin" panose="020B0604020202020204" charset="0"/>
              <a:cs typeface="Catamaran Thin" panose="020B0604020202020204" charset="0"/>
            </a:endParaRPr>
          </a:p>
          <a:p>
            <a:pPr marL="457200" indent="-457200">
              <a:buClrTx/>
              <a:buFont typeface="+mj-lt"/>
              <a:buAutoNum type="arabicPeriod"/>
            </a:pPr>
            <a:endParaRPr lang="en-US" dirty="0">
              <a:solidFill>
                <a:srgbClr val="1E3D7C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5E0B4504-CEAA-234E-A8A3-A77CFA2525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9388"/>
            <a:ext cx="6067425" cy="915987"/>
          </a:xfrm>
        </p:spPr>
        <p:txBody>
          <a:bodyPr/>
          <a:lstStyle/>
          <a:p>
            <a:r>
              <a:rPr lang="en-US" sz="3600" dirty="0" smtClean="0"/>
              <a:t>Objectives</a:t>
            </a:r>
            <a:endParaRPr lang="en-US" sz="33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8E05F34-9C69-42CA-B38B-4EBE57978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38" y="4729690"/>
            <a:ext cx="1078623" cy="276888"/>
          </a:xfrm>
          <a:prstGeom prst="rect">
            <a:avLst/>
          </a:prstGeom>
        </p:spPr>
      </p:pic>
      <p:pic>
        <p:nvPicPr>
          <p:cNvPr id="9218" name="Picture 2" descr="What you need to know about the new Employment Claims Tribunals | Human  Resources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83" y="245345"/>
            <a:ext cx="4000501" cy="35367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6624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98450"/>
            <a:ext cx="4816475" cy="933450"/>
          </a:xfrm>
        </p:spPr>
        <p:txBody>
          <a:bodyPr/>
          <a:lstStyle/>
          <a:p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Summary of Salary Considerations</a:t>
            </a:r>
            <a:endParaRPr lang="en-US" dirty="0">
              <a:latin typeface="Catamaran" panose="020B0604020202020204" charset="0"/>
              <a:cs typeface="Catamaran" panose="020B060402020202020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357313"/>
            <a:ext cx="5510213" cy="3111500"/>
          </a:xfrm>
        </p:spPr>
        <p:txBody>
          <a:bodyPr/>
          <a:lstStyle/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800" dirty="0">
                <a:latin typeface="Catamaran" panose="020B0604020202020204" charset="0"/>
                <a:cs typeface="Catamaran" panose="020B0604020202020204" charset="0"/>
              </a:rPr>
              <a:t>Evaluate </a:t>
            </a: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Salary offer in </a:t>
            </a:r>
            <a:r>
              <a:rPr lang="en-US" sz="1800" dirty="0">
                <a:latin typeface="Catamaran" panose="020B0604020202020204" charset="0"/>
                <a:cs typeface="Catamaran" panose="020B0604020202020204" charset="0"/>
              </a:rPr>
              <a:t>context </a:t>
            </a: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of: 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Expected Hours, including call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Travel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Advancement 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Flexibility 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Culture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Restrictions (restrictive covenants</a:t>
            </a:r>
          </a:p>
          <a:p>
            <a:pPr marL="584200" lvl="1" indent="0">
              <a:lnSpc>
                <a:spcPct val="100000"/>
              </a:lnSpc>
              <a:buSzPct val="150000"/>
              <a:buNone/>
            </a:pPr>
            <a:r>
              <a:rPr lang="en-US" sz="1800" dirty="0" smtClean="0">
                <a:latin typeface="Catamaran" panose="020B0604020202020204" charset="0"/>
                <a:cs typeface="Catamaran" panose="020B0604020202020204" charset="0"/>
              </a:rPr>
              <a:t>      and outside work)</a:t>
            </a:r>
            <a:endParaRPr lang="en-US" sz="1800" dirty="0">
              <a:latin typeface="Catamaran" panose="020B0604020202020204" charset="0"/>
              <a:cs typeface="Catamaran" panose="020B0604020202020204" charset="0"/>
            </a:endParaRPr>
          </a:p>
          <a:p>
            <a:endParaRPr lang="en-US" dirty="0">
              <a:latin typeface="Catamaran Thin" panose="020B0604020202020204" charset="0"/>
              <a:cs typeface="Catamaran Thi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42" y="0"/>
            <a:ext cx="3707842" cy="51435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2658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231900"/>
            <a:ext cx="5400675" cy="3644900"/>
          </a:xfrm>
        </p:spPr>
        <p:txBody>
          <a:bodyPr/>
          <a:lstStyle/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Eligibility language must be objective and measureable.  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Beware </a:t>
            </a: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vague language</a:t>
            </a: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:  “Opportunities for bonuses, </a:t>
            </a: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which shall </a:t>
            </a: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be provided at the </a:t>
            </a:r>
            <a:r>
              <a:rPr lang="en-US" sz="1400" dirty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sole discretion of the Members </a:t>
            </a:r>
            <a:r>
              <a:rPr lang="en-US" sz="1400" dirty="0" smtClean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of </a:t>
            </a:r>
            <a:r>
              <a:rPr lang="en-US" sz="1400" dirty="0">
                <a:solidFill>
                  <a:srgbClr val="FF0000"/>
                </a:solidFill>
                <a:latin typeface="Catamaran" panose="020B0604020202020204" charset="0"/>
                <a:cs typeface="Catamaran" panose="020B0604020202020204" charset="0"/>
              </a:rPr>
              <a:t>the Practice</a:t>
            </a: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, are available twice yearly</a:t>
            </a: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, and </a:t>
            </a:r>
            <a:r>
              <a:rPr lang="en-US" sz="1400" dirty="0">
                <a:latin typeface="Catamaran" panose="020B0604020202020204" charset="0"/>
                <a:cs typeface="Catamaran" panose="020B0604020202020204" charset="0"/>
              </a:rPr>
              <a:t>will be </a:t>
            </a: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evaluated</a:t>
            </a:r>
            <a:r>
              <a:rPr lang="en-US" sz="14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, among other factors deemed pertinent by </a:t>
            </a:r>
            <a:r>
              <a:rPr lang="en-US" sz="14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the </a:t>
            </a:r>
            <a:r>
              <a:rPr lang="en-US" sz="14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Members of the Practice</a:t>
            </a:r>
            <a:r>
              <a:rPr lang="en-US" sz="1400" dirty="0" smtClean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,….” or “will be determined by the practice at its discretion”.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Always negotiate for a bonus at least annually.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Written benchmarks/targets.</a:t>
            </a:r>
          </a:p>
          <a:p>
            <a:pP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Amounts: 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Usually % of salary.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atamaran" panose="020B0604020202020204" charset="0"/>
                <a:cs typeface="Catamaran" panose="020B0604020202020204" charset="0"/>
              </a:rPr>
              <a:t>May be based on other factors</a:t>
            </a:r>
          </a:p>
          <a:p>
            <a:pPr lvl="1"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69863"/>
            <a:ext cx="4746625" cy="1062037"/>
          </a:xfrm>
        </p:spPr>
        <p:txBody>
          <a:bodyPr/>
          <a:lstStyle/>
          <a:p>
            <a:r>
              <a:rPr lang="en-US" dirty="0" smtClean="0"/>
              <a:t>Annual Bonus Payments	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86" y="701209"/>
            <a:ext cx="3134098" cy="384952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831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 dirty="0"/>
          </a:p>
        </p:txBody>
      </p:sp>
      <p:sp>
        <p:nvSpPr>
          <p:cNvPr id="299" name="Google Shape;299;p21"/>
          <p:cNvSpPr txBox="1">
            <a:spLocks noGrp="1"/>
          </p:cNvSpPr>
          <p:nvPr>
            <p:ph type="title" idx="4294967295"/>
          </p:nvPr>
        </p:nvSpPr>
        <p:spPr>
          <a:xfrm>
            <a:off x="0" y="328613"/>
            <a:ext cx="5099050" cy="8064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/>
              <a:t>Benefits</a:t>
            </a:r>
            <a:endParaRPr sz="4400" dirty="0"/>
          </a:p>
        </p:txBody>
      </p:sp>
      <p:sp>
        <p:nvSpPr>
          <p:cNvPr id="300" name="Google Shape;300;p21"/>
          <p:cNvSpPr txBox="1">
            <a:spLocks noGrp="1"/>
          </p:cNvSpPr>
          <p:nvPr>
            <p:ph type="body" idx="4294967295"/>
          </p:nvPr>
        </p:nvSpPr>
        <p:spPr>
          <a:xfrm>
            <a:off x="0" y="1466850"/>
            <a:ext cx="4694238" cy="307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spcAft>
                <a:spcPts val="8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More than just medical insurance.</a:t>
            </a:r>
          </a:p>
          <a:p>
            <a:pPr marL="342900" indent="-342900">
              <a:spcAft>
                <a:spcPts val="800"/>
              </a:spcAft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Beware of vague language such as “</a:t>
            </a:r>
            <a:r>
              <a:rPr lang="en-US" b="1" dirty="0" smtClean="0">
                <a:latin typeface="Catamaran" panose="020B0604020202020204" charset="0"/>
                <a:cs typeface="Catamaran" panose="020B0604020202020204" charset="0"/>
              </a:rPr>
              <a:t>we provide all the usual benefits</a:t>
            </a: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”.</a:t>
            </a:r>
            <a:endParaRPr dirty="0"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421" y="661013"/>
            <a:ext cx="4076242" cy="4150302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14338"/>
            <a:ext cx="4368800" cy="723900"/>
          </a:xfrm>
        </p:spPr>
        <p:txBody>
          <a:bodyPr/>
          <a:lstStyle/>
          <a:p>
            <a:r>
              <a:rPr lang="en-US" sz="3600" dirty="0" smtClean="0"/>
              <a:t>What are Benefits?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530350"/>
            <a:ext cx="5816600" cy="3394075"/>
          </a:xfrm>
        </p:spPr>
        <p:txBody>
          <a:bodyPr/>
          <a:lstStyle/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Medical Insurance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Dental Insurance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Life Insurance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Vision Insurance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Disability: Long and Short Term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Retirement: Pension and or 401k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Professional Liability Coverage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Vacation 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Paid Sick Leave</a:t>
            </a:r>
          </a:p>
          <a:p>
            <a:pPr>
              <a:lnSpc>
                <a:spcPct val="10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tamaran" panose="020B0604020202020204" charset="0"/>
                <a:cs typeface="Catamaran" panose="020B0604020202020204" charset="0"/>
              </a:rPr>
              <a:t>Paid Family Coverage options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726" y="245448"/>
            <a:ext cx="3180162" cy="450440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9701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 dirty="0"/>
          </a:p>
        </p:txBody>
      </p:sp>
      <p:pic>
        <p:nvPicPr>
          <p:cNvPr id="2050" name="Picture 2" descr="The Cartoon Lounge: Thinking Inside the Box | The New Yor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065" y="0"/>
            <a:ext cx="6072044" cy="50707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37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36613"/>
            <a:ext cx="7890164" cy="395287"/>
          </a:xfrm>
        </p:spPr>
        <p:txBody>
          <a:bodyPr/>
          <a:lstStyle/>
          <a:p>
            <a:r>
              <a:rPr lang="en-US" dirty="0" smtClean="0"/>
              <a:t>The Job Search – When, How and What?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503363"/>
            <a:ext cx="6010275" cy="2884487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 smtClean="0"/>
              <a:t>When: At least 10 months prior to completion of residency or fellowship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 smtClean="0"/>
              <a:t>How:  Recruiter, career fair, peer contact, referral, online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 smtClean="0"/>
              <a:t>What:  Requires updated CV and references</a:t>
            </a:r>
          </a:p>
          <a:p>
            <a:pPr marL="12700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64" y="319540"/>
            <a:ext cx="2092036" cy="482396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0"/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</p:pic>
    </p:spTree>
    <p:extLst>
      <p:ext uri="{BB962C8B-B14F-4D97-AF65-F5344CB8AC3E}">
        <p14:creationId xmlns:p14="http://schemas.microsoft.com/office/powerpoint/2010/main" val="2221359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36613"/>
            <a:ext cx="6010275" cy="39528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Personal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503363"/>
            <a:ext cx="7561263" cy="3138487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Take time to carefully evaluate professional goals 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before starting job search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What are your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priorities:  Family, spouse, income, lifestyle, work culture?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Keep options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open; be patient, wait for what you want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Identify your deal breakers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Things you need to be happy and things that will actively make you unhappy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 brutally honest with yourself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Make list of objective criteria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Location, location, location – one of the most important considerations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Do not interview where you or your family do not wish to live!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Big city, small city?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6583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36613"/>
            <a:ext cx="6010275" cy="39528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Professional Considerations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722313" y="1231900"/>
            <a:ext cx="8421687" cy="3752850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At the end of training, you get to figure out what the life you have been working so hard for actually looks like!!!!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Ask yourself what you really want: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Employed in Group practice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Independent Contractor with existing practice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Hospital based (hospitalist, anesthesia, pathology, radiology)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Open own practice (with or without recruitment/salary guarantee)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Employed by Hospital (in states permitted)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Locum Tenens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Academic Medical Center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Research/Teaching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 employment (VA, Public Health, Indian Health Service, DOD, Military)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Corporate practice (Walgreens, Amazon, Pharmaceutical Company)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3504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12725"/>
            <a:ext cx="6402388" cy="396875"/>
          </a:xfrm>
        </p:spPr>
        <p:txBody>
          <a:bodyPr/>
          <a:lstStyle/>
          <a:p>
            <a:r>
              <a:rPr lang="en-US" dirty="0" smtClean="0"/>
              <a:t>Interviews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928688"/>
            <a:ext cx="6399213" cy="3459162"/>
          </a:xfrm>
        </p:spPr>
        <p:txBody>
          <a:bodyPr/>
          <a:lstStyle/>
          <a:p>
            <a:pPr>
              <a:buSzPct val="125000"/>
              <a:buFont typeface="Wingdings" panose="05000000000000000000" pitchFamily="2" charset="2"/>
              <a:buChar char="§"/>
            </a:pPr>
            <a:r>
              <a:rPr lang="en-US" sz="1600" dirty="0" smtClean="0"/>
              <a:t>Schedule multiple interviews to have options</a:t>
            </a:r>
          </a:p>
          <a:p>
            <a:pPr>
              <a:buSzPct val="125000"/>
              <a:buFont typeface="Wingdings" panose="05000000000000000000" pitchFamily="2" charset="2"/>
              <a:buChar char="§"/>
            </a:pPr>
            <a:r>
              <a:rPr lang="en-US" sz="1600" dirty="0" smtClean="0"/>
              <a:t>Site visits: </a:t>
            </a:r>
          </a:p>
          <a:p>
            <a:pPr lvl="1">
              <a:buSzPct val="125000"/>
              <a:buFont typeface="Wingdings" panose="05000000000000000000" pitchFamily="2" charset="2"/>
              <a:buChar char="§"/>
            </a:pPr>
            <a:r>
              <a:rPr lang="en-US" sz="1600" dirty="0" smtClean="0"/>
              <a:t>Costs paid or reimbursed?</a:t>
            </a:r>
          </a:p>
          <a:p>
            <a:pPr lvl="1">
              <a:buSzPct val="125000"/>
              <a:buFont typeface="Wingdings" panose="05000000000000000000" pitchFamily="2" charset="2"/>
              <a:buChar char="§"/>
            </a:pPr>
            <a:r>
              <a:rPr lang="en-US" sz="1600" dirty="0" smtClean="0"/>
              <a:t>Bring along significant other if considering relocation</a:t>
            </a:r>
          </a:p>
          <a:p>
            <a:pPr>
              <a:buSzPct val="125000"/>
              <a:buFont typeface="Wingdings" panose="05000000000000000000" pitchFamily="2" charset="2"/>
              <a:buChar char="§"/>
            </a:pPr>
            <a:r>
              <a:rPr lang="en-US" sz="1600" dirty="0" smtClean="0"/>
              <a:t>Review online information on interview skills</a:t>
            </a:r>
          </a:p>
          <a:p>
            <a:pPr lvl="1">
              <a:buSzPct val="125000"/>
              <a:buFont typeface="Wingdings" panose="05000000000000000000" pitchFamily="2" charset="2"/>
              <a:buChar char="§"/>
            </a:pPr>
            <a:r>
              <a:rPr lang="en-US" sz="1600" dirty="0" smtClean="0"/>
              <a:t>Consider your answers to typical questions</a:t>
            </a:r>
          </a:p>
          <a:p>
            <a:pPr lvl="1">
              <a:buSzPct val="125000"/>
              <a:buFont typeface="Wingdings" panose="05000000000000000000" pitchFamily="2" charset="2"/>
              <a:buChar char="§"/>
            </a:pPr>
            <a:r>
              <a:rPr lang="en-US" sz="1600" dirty="0" smtClean="0"/>
              <a:t>Bring list of questions for interviewer</a:t>
            </a:r>
          </a:p>
          <a:p>
            <a:pPr lvl="1">
              <a:buSzPct val="125000"/>
              <a:buFont typeface="Wingdings" panose="05000000000000000000" pitchFamily="2" charset="2"/>
              <a:buChar char="§"/>
            </a:pPr>
            <a:r>
              <a:rPr lang="en-US" sz="1600" dirty="0" smtClean="0"/>
              <a:t>Consider impact of divulging too much personal information </a:t>
            </a:r>
          </a:p>
          <a:p>
            <a:pPr lvl="2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Child care, family planning and parenting</a:t>
            </a:r>
          </a:p>
          <a:p>
            <a:pPr lvl="2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Family living in area</a:t>
            </a:r>
          </a:p>
          <a:p>
            <a:pPr marL="5842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17" y="1143000"/>
            <a:ext cx="2618509" cy="28575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6597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221413" cy="1011238"/>
          </a:xfrm>
        </p:spPr>
        <p:txBody>
          <a:bodyPr/>
          <a:lstStyle/>
          <a:p>
            <a:r>
              <a:rPr lang="en-US" dirty="0" smtClean="0"/>
              <a:t>Difficult Interview 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831850"/>
            <a:ext cx="6010275" cy="34940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200" dirty="0" smtClean="0"/>
              <a:t>Faced with inappropriate questions you can: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End interview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Answer – going with transparency to gauge employer’s response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Sidestep  </a:t>
            </a:r>
          </a:p>
          <a:p>
            <a:pPr lvl="2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 smtClean="0"/>
              <a:t>State not comfortable answering and quickly……</a:t>
            </a:r>
          </a:p>
          <a:p>
            <a:pPr lvl="2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 smtClean="0"/>
              <a:t>Redirect by asking about underlying intent such as scheduling conflicts </a:t>
            </a:r>
          </a:p>
          <a:p>
            <a:pPr marL="1041400" lvl="2" indent="0">
              <a:buClr>
                <a:schemeClr val="accent1">
                  <a:lumMod val="60000"/>
                  <a:lumOff val="40000"/>
                </a:schemeClr>
              </a:buClr>
              <a:buNone/>
            </a:pPr>
            <a:endParaRPr lang="en-US" sz="1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 smtClean="0"/>
              <a:t>The following questions may appear casual but may be technically unlawful to ask you: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Do you have children? How many? What are their ages?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What are your childcare arrangements?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Are you single, engaged, married or divorced?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Do you have plans to start a family or add to your family?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What does your spouse/significant other do for a living?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414" y="538623"/>
            <a:ext cx="2375332" cy="378473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0027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52413"/>
            <a:ext cx="6781800" cy="842962"/>
          </a:xfrm>
        </p:spPr>
        <p:txBody>
          <a:bodyPr/>
          <a:lstStyle/>
          <a:p>
            <a:r>
              <a:rPr lang="en-US" sz="3600" dirty="0" smtClean="0"/>
              <a:t>Interview Discussion Points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24690" y="988467"/>
            <a:ext cx="564057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endParaRPr lang="en-US" sz="1200" dirty="0">
              <a:latin typeface="Catamaran" panose="020B0604020202020204" charset="0"/>
              <a:cs typeface="Catamaran" panose="020B0604020202020204" charset="0"/>
            </a:endParaRPr>
          </a:p>
          <a:p>
            <a:pPr marL="171450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Ask for specifics of </a:t>
            </a: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what is </a:t>
            </a: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expected in the professional relationship, which includes salary and benefits information plus other points including:</a:t>
            </a:r>
          </a:p>
          <a:p>
            <a:pPr marL="253746" lvl="1">
              <a:buClr>
                <a:schemeClr val="accent5"/>
              </a:buClr>
              <a:buSzPct val="150000"/>
            </a:pPr>
            <a:endParaRPr lang="en-US" dirty="0" smtClean="0">
              <a:latin typeface="Catamaran" panose="020B0604020202020204" charset="0"/>
              <a:cs typeface="Catamaran" panose="020B0604020202020204" charset="0"/>
            </a:endParaRPr>
          </a:p>
          <a:p>
            <a:pPr marL="425196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Type </a:t>
            </a: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of medicine being practiced, where and </a:t>
            </a: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proposed start </a:t>
            </a: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date.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Hours expected to work / what constitutes full time employment / schedule flexibility.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Expected </a:t>
            </a: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availability </a:t>
            </a: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and on call </a:t>
            </a: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hours. 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Practice </a:t>
            </a: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membership status / partnership options.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Administrative duties required.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Which hospital is practice affiliated with?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Does practice have business/strategic plan?</a:t>
            </a:r>
            <a:endParaRPr lang="en-US" dirty="0">
              <a:latin typeface="Catamaran" panose="020B0604020202020204" charset="0"/>
              <a:cs typeface="Catamaran" panose="020B0604020202020204" charset="0"/>
            </a:endParaRP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Total value </a:t>
            </a: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of benefits package.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Term and termination.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Non solicitation/non compete/restrictive covenants.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Compensation amount and structure.</a:t>
            </a:r>
          </a:p>
          <a:p>
            <a:pPr marL="428625" lvl="1" indent="-1714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Advertising and marketing of practice</a:t>
            </a:r>
            <a:r>
              <a:rPr lang="en-US" dirty="0" smtClean="0">
                <a:latin typeface="Catamaran" panose="020B0604020202020204" charset="0"/>
                <a:cs typeface="Catamaran" panose="020B060402020202020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13" y="2392326"/>
            <a:ext cx="4446664" cy="275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5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uphin template">
  <a:themeElements>
    <a:clrScheme name="Custom 347">
      <a:dk1>
        <a:srgbClr val="210635"/>
      </a:dk1>
      <a:lt1>
        <a:srgbClr val="FFFFFF"/>
      </a:lt1>
      <a:dk2>
        <a:srgbClr val="89828F"/>
      </a:dk2>
      <a:lt2>
        <a:srgbClr val="F4F3F8"/>
      </a:lt2>
      <a:accent1>
        <a:srgbClr val="725DCF"/>
      </a:accent1>
      <a:accent2>
        <a:srgbClr val="BD6DE0"/>
      </a:accent2>
      <a:accent3>
        <a:srgbClr val="F07249"/>
      </a:accent3>
      <a:accent4>
        <a:srgbClr val="FFB200"/>
      </a:accent4>
      <a:accent5>
        <a:srgbClr val="9D91EE"/>
      </a:accent5>
      <a:accent6>
        <a:srgbClr val="3691E0"/>
      </a:accent6>
      <a:hlink>
        <a:srgbClr val="6A5DC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17757</TotalTime>
  <Words>1729</Words>
  <Application>Microsoft Office PowerPoint</Application>
  <PresentationFormat>On-screen Show (16:9)</PresentationFormat>
  <Paragraphs>259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Times New Roman</vt:lpstr>
      <vt:lpstr>Catamaran Thin</vt:lpstr>
      <vt:lpstr>Catamaran</vt:lpstr>
      <vt:lpstr>Wingdings</vt:lpstr>
      <vt:lpstr>Arial</vt:lpstr>
      <vt:lpstr>Calibri</vt:lpstr>
      <vt:lpstr>Dauphin template</vt:lpstr>
      <vt:lpstr>       Life After Residency: Finding the Perfect First Job    Nancy Poblenz, DDS, JD Senior Counsel CommonSpirit Health     C</vt:lpstr>
      <vt:lpstr>Objectives</vt:lpstr>
      <vt:lpstr>PowerPoint Presentation</vt:lpstr>
      <vt:lpstr>The Job Search – When, How and What?</vt:lpstr>
      <vt:lpstr>Personal Considerations</vt:lpstr>
      <vt:lpstr>Professional Considerations</vt:lpstr>
      <vt:lpstr>Interviews</vt:lpstr>
      <vt:lpstr>Difficult Interview Questions</vt:lpstr>
      <vt:lpstr>Interview Discussion Points</vt:lpstr>
      <vt:lpstr>Know what you are getting into! </vt:lpstr>
      <vt:lpstr>The Details of the Contract </vt:lpstr>
      <vt:lpstr>Caution:</vt:lpstr>
      <vt:lpstr>Can I Negotiate the Contract Terms?</vt:lpstr>
      <vt:lpstr>What is NOT an offer? </vt:lpstr>
      <vt:lpstr>The Offer:</vt:lpstr>
      <vt:lpstr>Compensation Methodologies What is best for you? </vt:lpstr>
      <vt:lpstr>Base Salary </vt:lpstr>
      <vt:lpstr>Salary Plus </vt:lpstr>
      <vt:lpstr>Other Salary Structures</vt:lpstr>
      <vt:lpstr>Summary of Salary Considerations</vt:lpstr>
      <vt:lpstr>Annual Bonus Payments </vt:lpstr>
      <vt:lpstr>Benefits</vt:lpstr>
      <vt:lpstr>What are Benefits?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Poblenz, Nancy - HTX</dc:creator>
  <cp:lastModifiedBy>Stoot, Angela - HTX</cp:lastModifiedBy>
  <cp:revision>223</cp:revision>
  <cp:lastPrinted>2023-11-09T18:48:52Z</cp:lastPrinted>
  <dcterms:modified xsi:type="dcterms:W3CDTF">2023-11-09T18:51:11Z</dcterms:modified>
</cp:coreProperties>
</file>