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6"/>
  </p:notesMasterIdLst>
  <p:sldIdLst>
    <p:sldId id="338" r:id="rId2"/>
    <p:sldId id="307" r:id="rId3"/>
    <p:sldId id="306" r:id="rId4"/>
    <p:sldId id="310" r:id="rId5"/>
    <p:sldId id="320" r:id="rId6"/>
    <p:sldId id="311" r:id="rId7"/>
    <p:sldId id="312" r:id="rId8"/>
    <p:sldId id="352" r:id="rId9"/>
    <p:sldId id="335" r:id="rId10"/>
    <p:sldId id="342" r:id="rId11"/>
    <p:sldId id="337" r:id="rId12"/>
    <p:sldId id="339" r:id="rId13"/>
    <p:sldId id="340" r:id="rId14"/>
    <p:sldId id="343" r:id="rId15"/>
    <p:sldId id="344" r:id="rId16"/>
    <p:sldId id="323" r:id="rId17"/>
    <p:sldId id="313" r:id="rId18"/>
    <p:sldId id="353" r:id="rId19"/>
    <p:sldId id="348" r:id="rId20"/>
    <p:sldId id="324" r:id="rId21"/>
    <p:sldId id="325" r:id="rId22"/>
    <p:sldId id="326" r:id="rId23"/>
    <p:sldId id="360" r:id="rId24"/>
    <p:sldId id="278" r:id="rId25"/>
  </p:sldIdLst>
  <p:sldSz cx="9144000" cy="5143500" type="screen16x9"/>
  <p:notesSz cx="7315200" cy="9601200"/>
  <p:embeddedFontLst>
    <p:embeddedFont>
      <p:font typeface="Catamaran Thin" panose="020B0604020202020204" charset="0"/>
      <p:regular r:id="rId27"/>
      <p:bold r:id="rId28"/>
    </p:embeddedFont>
    <p:embeddedFont>
      <p:font typeface="Catamaran" panose="020B0604020202020204" charset="0"/>
      <p:regular r:id="rId29"/>
      <p:bold r:id="rId30"/>
    </p:embeddedFont>
    <p:embeddedFont>
      <p:font typeface="Calibri" panose="020F0502020204030204" pitchFamily="34" charset="0"/>
      <p:regular r:id="rId31"/>
      <p:bold r:id="rId32"/>
      <p:italic r:id="rId33"/>
      <p:boldItalic r:id="rId34"/>
    </p:embeddedFont>
    <p:embeddedFont>
      <p:font typeface="Bodoni MT Black" panose="02070A03080606020203" pitchFamily="18" charset="0"/>
      <p:bold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3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EC2C83-4F27-46E9-AB52-EA9CB43B9D6F}">
  <a:tblStyle styleId="{93EC2C83-4F27-46E9-AB52-EA9CB43B9D6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77553AC-1573-4A18-AE2D-678138A4FA22}"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96" autoAdjust="0"/>
    <p:restoredTop sz="91938" autoAdjust="0"/>
  </p:normalViewPr>
  <p:slideViewPr>
    <p:cSldViewPr snapToGrid="0">
      <p:cViewPr varScale="1">
        <p:scale>
          <a:sx n="138" d="100"/>
          <a:sy n="138" d="100"/>
        </p:scale>
        <p:origin x="50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95471100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0942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7688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7384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235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d9c6d70173_1_132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d9c6d70173_1_1326: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dirty="0"/>
          </a:p>
        </p:txBody>
      </p:sp>
    </p:spTree>
    <p:extLst>
      <p:ext uri="{BB962C8B-B14F-4D97-AF65-F5344CB8AC3E}">
        <p14:creationId xmlns:p14="http://schemas.microsoft.com/office/powerpoint/2010/main" val="589993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70"/>
        <p:cNvGrpSpPr/>
        <p:nvPr/>
      </p:nvGrpSpPr>
      <p:grpSpPr>
        <a:xfrm>
          <a:off x="0" y="0"/>
          <a:ext cx="0" cy="0"/>
          <a:chOff x="0" y="0"/>
          <a:chExt cx="0" cy="0"/>
        </a:xfrm>
      </p:grpSpPr>
      <p:sp>
        <p:nvSpPr>
          <p:cNvPr id="71" name="Google Shape;71;p5"/>
          <p:cNvSpPr/>
          <p:nvPr/>
        </p:nvSpPr>
        <p:spPr>
          <a:xfrm>
            <a:off x="-45517" y="689752"/>
            <a:ext cx="624020" cy="68879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grpSp>
        <p:nvGrpSpPr>
          <p:cNvPr id="72" name="Google Shape;72;p5"/>
          <p:cNvGrpSpPr/>
          <p:nvPr/>
        </p:nvGrpSpPr>
        <p:grpSpPr>
          <a:xfrm>
            <a:off x="6320991" y="-7"/>
            <a:ext cx="3630818" cy="5143498"/>
            <a:chOff x="6320991" y="-7"/>
            <a:chExt cx="3630818" cy="5143498"/>
          </a:xfrm>
        </p:grpSpPr>
        <p:sp>
          <p:nvSpPr>
            <p:cNvPr id="73" name="Google Shape;73;p5"/>
            <p:cNvSpPr/>
            <p:nvPr/>
          </p:nvSpPr>
          <p:spPr>
            <a:xfrm>
              <a:off x="6320991" y="4115782"/>
              <a:ext cx="1403568" cy="1027710"/>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74" name="Google Shape;74;p5"/>
            <p:cNvSpPr/>
            <p:nvPr/>
          </p:nvSpPr>
          <p:spPr>
            <a:xfrm>
              <a:off x="7806636" y="4115782"/>
              <a:ext cx="1403568" cy="1027710"/>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75" name="Google Shape;75;p5"/>
            <p:cNvSpPr/>
            <p:nvPr/>
          </p:nvSpPr>
          <p:spPr>
            <a:xfrm>
              <a:off x="8548210" y="260974"/>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76" name="Google Shape;76;p5"/>
            <p:cNvSpPr/>
            <p:nvPr/>
          </p:nvSpPr>
          <p:spPr>
            <a:xfrm rot="10800000">
              <a:off x="7806422" y="30"/>
              <a:ext cx="1404540" cy="515400"/>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77" name="Google Shape;77;p5"/>
            <p:cNvSpPr/>
            <p:nvPr/>
          </p:nvSpPr>
          <p:spPr>
            <a:xfrm>
              <a:off x="7806643" y="1543679"/>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78" name="Google Shape;78;p5"/>
            <p:cNvSpPr/>
            <p:nvPr/>
          </p:nvSpPr>
          <p:spPr>
            <a:xfrm>
              <a:off x="7065077" y="260974"/>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79" name="Google Shape;79;p5"/>
            <p:cNvSpPr/>
            <p:nvPr/>
          </p:nvSpPr>
          <p:spPr>
            <a:xfrm>
              <a:off x="8745616" y="1335143"/>
              <a:ext cx="835681" cy="92246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80" name="Google Shape;80;p5"/>
            <p:cNvSpPr/>
            <p:nvPr/>
          </p:nvSpPr>
          <p:spPr>
            <a:xfrm>
              <a:off x="7133773" y="3941724"/>
              <a:ext cx="507445" cy="5601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81" name="Google Shape;81;p5"/>
            <p:cNvSpPr/>
            <p:nvPr/>
          </p:nvSpPr>
          <p:spPr>
            <a:xfrm rot="10800000">
              <a:off x="7406482" y="-7"/>
              <a:ext cx="720792" cy="527782"/>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82" name="Google Shape;82;p5"/>
            <p:cNvSpPr/>
            <p:nvPr/>
          </p:nvSpPr>
          <p:spPr>
            <a:xfrm>
              <a:off x="7331887" y="2181982"/>
              <a:ext cx="962029" cy="106196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83" name="Google Shape;83;p5"/>
            <p:cNvSpPr/>
            <p:nvPr/>
          </p:nvSpPr>
          <p:spPr>
            <a:xfrm>
              <a:off x="8548210" y="2833077"/>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grpSp>
      <p:sp>
        <p:nvSpPr>
          <p:cNvPr id="84" name="Google Shape;84;p5"/>
          <p:cNvSpPr txBox="1">
            <a:spLocks noGrp="1"/>
          </p:cNvSpPr>
          <p:nvPr>
            <p:ph type="title"/>
          </p:nvPr>
        </p:nvSpPr>
        <p:spPr>
          <a:xfrm>
            <a:off x="779100" y="836000"/>
            <a:ext cx="6010500" cy="396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5" name="Google Shape;85;p5"/>
          <p:cNvSpPr txBox="1">
            <a:spLocks noGrp="1"/>
          </p:cNvSpPr>
          <p:nvPr>
            <p:ph type="body" idx="1"/>
          </p:nvPr>
        </p:nvSpPr>
        <p:spPr>
          <a:xfrm>
            <a:off x="779100" y="1503550"/>
            <a:ext cx="6010500" cy="28842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a:lvl1pPr>
            <a:lvl2pPr marL="914400" lvl="1" indent="-330200" rtl="0">
              <a:spcBef>
                <a:spcPts val="800"/>
              </a:spcBef>
              <a:spcAft>
                <a:spcPts val="0"/>
              </a:spcAft>
              <a:buSzPts val="1600"/>
              <a:buChar char="⬡"/>
              <a:defRPr/>
            </a:lvl2pPr>
            <a:lvl3pPr marL="1371600" lvl="2" indent="-330200" rtl="0">
              <a:spcBef>
                <a:spcPts val="800"/>
              </a:spcBef>
              <a:spcAft>
                <a:spcPts val="0"/>
              </a:spcAft>
              <a:buSzPts val="16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86" name="Google Shape;86;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8"/>
          <p:cNvSpPr/>
          <p:nvPr/>
        </p:nvSpPr>
        <p:spPr>
          <a:xfrm>
            <a:off x="-45517" y="689752"/>
            <a:ext cx="624020" cy="68879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grpSp>
        <p:nvGrpSpPr>
          <p:cNvPr id="126" name="Google Shape;126;p8"/>
          <p:cNvGrpSpPr/>
          <p:nvPr/>
        </p:nvGrpSpPr>
        <p:grpSpPr>
          <a:xfrm>
            <a:off x="6320991" y="-7"/>
            <a:ext cx="3630818" cy="5143498"/>
            <a:chOff x="6320991" y="-7"/>
            <a:chExt cx="3630818" cy="5143498"/>
          </a:xfrm>
        </p:grpSpPr>
        <p:sp>
          <p:nvSpPr>
            <p:cNvPr id="127" name="Google Shape;127;p8"/>
            <p:cNvSpPr/>
            <p:nvPr/>
          </p:nvSpPr>
          <p:spPr>
            <a:xfrm>
              <a:off x="6320991" y="4115782"/>
              <a:ext cx="1403568" cy="1027710"/>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128" name="Google Shape;128;p8"/>
            <p:cNvSpPr/>
            <p:nvPr/>
          </p:nvSpPr>
          <p:spPr>
            <a:xfrm>
              <a:off x="7806636" y="4115782"/>
              <a:ext cx="1403568" cy="1027710"/>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129" name="Google Shape;129;p8"/>
            <p:cNvSpPr/>
            <p:nvPr/>
          </p:nvSpPr>
          <p:spPr>
            <a:xfrm>
              <a:off x="8548210" y="260974"/>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130" name="Google Shape;130;p8"/>
            <p:cNvSpPr/>
            <p:nvPr/>
          </p:nvSpPr>
          <p:spPr>
            <a:xfrm rot="10800000">
              <a:off x="7806422" y="30"/>
              <a:ext cx="1404540" cy="515400"/>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131" name="Google Shape;131;p8"/>
            <p:cNvSpPr/>
            <p:nvPr/>
          </p:nvSpPr>
          <p:spPr>
            <a:xfrm>
              <a:off x="7806643" y="1543679"/>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132" name="Google Shape;132;p8"/>
            <p:cNvSpPr/>
            <p:nvPr/>
          </p:nvSpPr>
          <p:spPr>
            <a:xfrm>
              <a:off x="7065077" y="260974"/>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133" name="Google Shape;133;p8"/>
            <p:cNvSpPr/>
            <p:nvPr/>
          </p:nvSpPr>
          <p:spPr>
            <a:xfrm>
              <a:off x="8745616" y="1335143"/>
              <a:ext cx="835681" cy="92246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134" name="Google Shape;134;p8"/>
            <p:cNvSpPr/>
            <p:nvPr/>
          </p:nvSpPr>
          <p:spPr>
            <a:xfrm>
              <a:off x="7133773" y="3941724"/>
              <a:ext cx="507445" cy="5601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135" name="Google Shape;135;p8"/>
            <p:cNvSpPr/>
            <p:nvPr/>
          </p:nvSpPr>
          <p:spPr>
            <a:xfrm rot="10800000">
              <a:off x="7406482" y="-7"/>
              <a:ext cx="720792" cy="527782"/>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136" name="Google Shape;136;p8"/>
            <p:cNvSpPr/>
            <p:nvPr/>
          </p:nvSpPr>
          <p:spPr>
            <a:xfrm>
              <a:off x="7331887" y="2181982"/>
              <a:ext cx="962029" cy="106196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137" name="Google Shape;137;p8"/>
            <p:cNvSpPr/>
            <p:nvPr/>
          </p:nvSpPr>
          <p:spPr>
            <a:xfrm>
              <a:off x="8548210" y="2833077"/>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grpSp>
      <p:sp>
        <p:nvSpPr>
          <p:cNvPr id="138" name="Google Shape;138;p8"/>
          <p:cNvSpPr txBox="1">
            <a:spLocks noGrp="1"/>
          </p:cNvSpPr>
          <p:nvPr>
            <p:ph type="title"/>
          </p:nvPr>
        </p:nvSpPr>
        <p:spPr>
          <a:xfrm>
            <a:off x="779100" y="836000"/>
            <a:ext cx="6010500" cy="396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39" name="Google Shape;139;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57"/>
        <p:cNvGrpSpPr/>
        <p:nvPr/>
      </p:nvGrpSpPr>
      <p:grpSpPr>
        <a:xfrm>
          <a:off x="0" y="0"/>
          <a:ext cx="0" cy="0"/>
          <a:chOff x="0" y="0"/>
          <a:chExt cx="0" cy="0"/>
        </a:xfrm>
      </p:grpSpPr>
      <p:grpSp>
        <p:nvGrpSpPr>
          <p:cNvPr id="158" name="Google Shape;158;p10"/>
          <p:cNvGrpSpPr/>
          <p:nvPr/>
        </p:nvGrpSpPr>
        <p:grpSpPr>
          <a:xfrm>
            <a:off x="-981075" y="-3"/>
            <a:ext cx="11516344" cy="5143455"/>
            <a:chOff x="-981075" y="-3"/>
            <a:chExt cx="11516344" cy="5143455"/>
          </a:xfrm>
        </p:grpSpPr>
        <p:sp>
          <p:nvSpPr>
            <p:cNvPr id="159" name="Google Shape;159;p10"/>
            <p:cNvSpPr/>
            <p:nvPr/>
          </p:nvSpPr>
          <p:spPr>
            <a:xfrm>
              <a:off x="7476888"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160" name="Google Shape;160;p10"/>
            <p:cNvSpPr/>
            <p:nvPr/>
          </p:nvSpPr>
          <p:spPr>
            <a:xfrm rot="10800000">
              <a:off x="4304464"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161" name="Google Shape;161;p10"/>
            <p:cNvSpPr/>
            <p:nvPr/>
          </p:nvSpPr>
          <p:spPr>
            <a:xfrm rot="10800000">
              <a:off x="6419277"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162" name="Google Shape;162;p10"/>
            <p:cNvSpPr/>
            <p:nvPr/>
          </p:nvSpPr>
          <p:spPr>
            <a:xfrm rot="10800000">
              <a:off x="2189989"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163" name="Google Shape;163;p10"/>
            <p:cNvSpPr/>
            <p:nvPr/>
          </p:nvSpPr>
          <p:spPr>
            <a:xfrm>
              <a:off x="3247913"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164" name="Google Shape;164;p10"/>
            <p:cNvSpPr/>
            <p:nvPr/>
          </p:nvSpPr>
          <p:spPr>
            <a:xfrm>
              <a:off x="76200"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165" name="Google Shape;165;p10"/>
            <p:cNvSpPr/>
            <p:nvPr/>
          </p:nvSpPr>
          <p:spPr>
            <a:xfrm>
              <a:off x="2190677"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166" name="Google Shape;166;p10"/>
            <p:cNvSpPr/>
            <p:nvPr/>
          </p:nvSpPr>
          <p:spPr>
            <a:xfrm>
              <a:off x="6419630"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167" name="Google Shape;167;p10"/>
            <p:cNvSpPr/>
            <p:nvPr/>
          </p:nvSpPr>
          <p:spPr>
            <a:xfrm>
              <a:off x="8534106"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168" name="Google Shape;168;p10"/>
            <p:cNvSpPr/>
            <p:nvPr/>
          </p:nvSpPr>
          <p:spPr>
            <a:xfrm>
              <a:off x="-981075"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169" name="Google Shape;169;p10"/>
            <p:cNvSpPr/>
            <p:nvPr/>
          </p:nvSpPr>
          <p:spPr>
            <a:xfrm>
              <a:off x="3247878"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170" name="Google Shape;170;p10"/>
            <p:cNvSpPr/>
            <p:nvPr/>
          </p:nvSpPr>
          <p:spPr>
            <a:xfrm>
              <a:off x="5362355"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grpSp>
      <p:sp>
        <p:nvSpPr>
          <p:cNvPr id="171" name="Google Shape;171;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 Color background">
  <p:cSld name="BLANK_1">
    <p:bg>
      <p:bgPr>
        <a:solidFill>
          <a:schemeClr val="accent1"/>
        </a:solidFill>
        <a:effectLst/>
      </p:bgPr>
    </p:bg>
    <p:spTree>
      <p:nvGrpSpPr>
        <p:cNvPr id="1" name="Shape 172"/>
        <p:cNvGrpSpPr/>
        <p:nvPr/>
      </p:nvGrpSpPr>
      <p:grpSpPr>
        <a:xfrm>
          <a:off x="0" y="0"/>
          <a:ext cx="0" cy="0"/>
          <a:chOff x="0" y="0"/>
          <a:chExt cx="0" cy="0"/>
        </a:xfrm>
      </p:grpSpPr>
      <p:sp>
        <p:nvSpPr>
          <p:cNvPr id="173" name="Google Shape;173;p11"/>
          <p:cNvSpPr txBox="1">
            <a:spLocks noGrp="1"/>
          </p:cNvSpPr>
          <p:nvPr>
            <p:ph type="sldNum" idx="12"/>
          </p:nvPr>
        </p:nvSpPr>
        <p:spPr>
          <a:xfrm>
            <a:off x="8480584" y="4749851"/>
            <a:ext cx="548700" cy="393600"/>
          </a:xfrm>
          <a:prstGeom prst="rect">
            <a:avLst/>
          </a:prstGeom>
          <a:noFill/>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grpSp>
        <p:nvGrpSpPr>
          <p:cNvPr id="174" name="Google Shape;174;p11"/>
          <p:cNvGrpSpPr/>
          <p:nvPr/>
        </p:nvGrpSpPr>
        <p:grpSpPr>
          <a:xfrm>
            <a:off x="-981075" y="-78100"/>
            <a:ext cx="11516344" cy="5221552"/>
            <a:chOff x="-981075" y="-78100"/>
            <a:chExt cx="11516344" cy="5221552"/>
          </a:xfrm>
        </p:grpSpPr>
        <p:sp>
          <p:nvSpPr>
            <p:cNvPr id="175" name="Google Shape;175;p11"/>
            <p:cNvSpPr/>
            <p:nvPr/>
          </p:nvSpPr>
          <p:spPr>
            <a:xfrm rot="10800000">
              <a:off x="4304464"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176" name="Google Shape;176;p11"/>
            <p:cNvSpPr/>
            <p:nvPr/>
          </p:nvSpPr>
          <p:spPr>
            <a:xfrm rot="10800000">
              <a:off x="6419277"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177" name="Google Shape;177;p11"/>
            <p:cNvSpPr/>
            <p:nvPr/>
          </p:nvSpPr>
          <p:spPr>
            <a:xfrm rot="10800000">
              <a:off x="2189989"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178" name="Google Shape;178;p11"/>
            <p:cNvSpPr/>
            <p:nvPr/>
          </p:nvSpPr>
          <p:spPr>
            <a:xfrm>
              <a:off x="1133400"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179" name="Google Shape;179;p11"/>
            <p:cNvSpPr/>
            <p:nvPr/>
          </p:nvSpPr>
          <p:spPr>
            <a:xfrm>
              <a:off x="3247913"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180" name="Google Shape;180;p11"/>
            <p:cNvSpPr/>
            <p:nvPr/>
          </p:nvSpPr>
          <p:spPr>
            <a:xfrm>
              <a:off x="7476888"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181" name="Google Shape;181;p11"/>
            <p:cNvSpPr/>
            <p:nvPr/>
          </p:nvSpPr>
          <p:spPr>
            <a:xfrm>
              <a:off x="76200"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182" name="Google Shape;182;p11"/>
            <p:cNvSpPr/>
            <p:nvPr/>
          </p:nvSpPr>
          <p:spPr>
            <a:xfrm>
              <a:off x="2190677"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183" name="Google Shape;183;p11"/>
            <p:cNvSpPr/>
            <p:nvPr/>
          </p:nvSpPr>
          <p:spPr>
            <a:xfrm>
              <a:off x="6419630"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184" name="Google Shape;184;p11"/>
            <p:cNvSpPr/>
            <p:nvPr/>
          </p:nvSpPr>
          <p:spPr>
            <a:xfrm>
              <a:off x="8534106"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185" name="Google Shape;185;p11"/>
            <p:cNvSpPr/>
            <p:nvPr/>
          </p:nvSpPr>
          <p:spPr>
            <a:xfrm>
              <a:off x="-981075"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186" name="Google Shape;186;p11"/>
            <p:cNvSpPr/>
            <p:nvPr/>
          </p:nvSpPr>
          <p:spPr>
            <a:xfrm>
              <a:off x="3247878"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187" name="Google Shape;187;p11"/>
            <p:cNvSpPr/>
            <p:nvPr/>
          </p:nvSpPr>
          <p:spPr>
            <a:xfrm>
              <a:off x="5362355"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188" name="Google Shape;188;p11"/>
            <p:cNvSpPr/>
            <p:nvPr/>
          </p:nvSpPr>
          <p:spPr>
            <a:xfrm>
              <a:off x="7848601" y="1826900"/>
              <a:ext cx="1371581" cy="15140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189" name="Google Shape;189;p11"/>
            <p:cNvSpPr/>
            <p:nvPr/>
          </p:nvSpPr>
          <p:spPr>
            <a:xfrm>
              <a:off x="1448201" y="-78100"/>
              <a:ext cx="1371581" cy="15140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190" name="Google Shape;190;p11"/>
            <p:cNvSpPr/>
            <p:nvPr/>
          </p:nvSpPr>
          <p:spPr>
            <a:xfrm>
              <a:off x="-581024" y="3340950"/>
              <a:ext cx="1371581" cy="15140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191" name="Google Shape;191;p11"/>
            <p:cNvSpPr/>
            <p:nvPr/>
          </p:nvSpPr>
          <p:spPr>
            <a:xfrm>
              <a:off x="1152450" y="1313601"/>
              <a:ext cx="723479" cy="79862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192" name="Google Shape;192;p11"/>
            <p:cNvSpPr/>
            <p:nvPr/>
          </p:nvSpPr>
          <p:spPr>
            <a:xfrm>
              <a:off x="7496375" y="3161451"/>
              <a:ext cx="723479" cy="79862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sp>
          <p:nvSpPr>
            <p:cNvPr id="193" name="Google Shape;193;p11"/>
            <p:cNvSpPr/>
            <p:nvPr/>
          </p:nvSpPr>
          <p:spPr>
            <a:xfrm rot="10800000">
              <a:off x="7744475" y="-9"/>
              <a:ext cx="1027674" cy="752485"/>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Left + Conten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02036" y="143933"/>
            <a:ext cx="4293765" cy="1017355"/>
          </a:xfrm>
          <a:prstGeom prst="rect">
            <a:avLst/>
          </a:prstGeom>
        </p:spPr>
        <p:txBody>
          <a:bodyPr vert="horz" rIns="73152" anchor="ctr">
            <a:noAutofit/>
          </a:bodyPr>
          <a:lstStyle>
            <a:lvl1pPr algn="l">
              <a:defRPr sz="3000" baseline="0">
                <a:solidFill>
                  <a:schemeClr val="tx2">
                    <a:lumMod val="50000"/>
                  </a:schemeClr>
                </a:solidFill>
              </a:defRPr>
            </a:lvl1pPr>
          </a:lstStyle>
          <a:p>
            <a:r>
              <a:rPr lang="en-US" dirty="0"/>
              <a:t>Headline option lorem ipsum </a:t>
            </a:r>
          </a:p>
        </p:txBody>
      </p:sp>
      <p:sp>
        <p:nvSpPr>
          <p:cNvPr id="6" name="Text Placeholder 5">
            <a:extLst>
              <a:ext uri="{FF2B5EF4-FFF2-40B4-BE49-F238E27FC236}">
                <a16:creationId xmlns="" xmlns:a16="http://schemas.microsoft.com/office/drawing/2014/main" id="{B065048A-AD0B-F54C-ACF6-0EF8C01D5F67}"/>
              </a:ext>
            </a:extLst>
          </p:cNvPr>
          <p:cNvSpPr>
            <a:spLocks noGrp="1"/>
          </p:cNvSpPr>
          <p:nvPr>
            <p:ph type="body" sz="quarter" idx="14"/>
          </p:nvPr>
        </p:nvSpPr>
        <p:spPr>
          <a:xfrm>
            <a:off x="201170" y="1179576"/>
            <a:ext cx="4293765" cy="3220974"/>
          </a:xfrm>
          <a:prstGeom prst="rect">
            <a:avLst/>
          </a:prstGeom>
        </p:spPr>
        <p:txBody>
          <a:bodyPr/>
          <a:lstStyle>
            <a:lvl1pPr marL="0" indent="0" algn="l">
              <a:lnSpc>
                <a:spcPts val="2200"/>
              </a:lnSpc>
              <a:buFont typeface="Arial" panose="020B0604020202020204" pitchFamily="34" charset="0"/>
              <a:buNone/>
              <a:defRPr>
                <a:solidFill>
                  <a:schemeClr val="tx2"/>
                </a:solidFill>
                <a:latin typeface="+mn-lt"/>
              </a:defRPr>
            </a:lvl1pPr>
            <a:lvl2pPr algn="l">
              <a:lnSpc>
                <a:spcPts val="2200"/>
              </a:lnSpc>
              <a:defRPr>
                <a:solidFill>
                  <a:schemeClr val="tx2"/>
                </a:solidFill>
                <a:latin typeface="+mn-lt"/>
              </a:defRPr>
            </a:lvl2pPr>
            <a:lvl3pPr marL="804652" algn="l">
              <a:lnSpc>
                <a:spcPts val="2200"/>
              </a:lnSpc>
              <a:defRPr>
                <a:solidFill>
                  <a:schemeClr val="tx2"/>
                </a:solidFill>
                <a:latin typeface="+mn-lt"/>
              </a:defRPr>
            </a:lvl3pPr>
            <a:lvl4pPr marL="1097252" algn="l">
              <a:lnSpc>
                <a:spcPts val="2200"/>
              </a:lnSpc>
              <a:defRPr>
                <a:solidFill>
                  <a:schemeClr val="tx2"/>
                </a:solidFill>
                <a:latin typeface="+mn-lt"/>
              </a:defRPr>
            </a:lvl4pPr>
            <a:lvl5pPr algn="l">
              <a:defRPr>
                <a:solidFill>
                  <a:schemeClr val="accent5">
                    <a:lumMod val="75000"/>
                  </a:schemeClr>
                </a:solidFill>
              </a:defRPr>
            </a:lvl5pPr>
            <a:lvl6pPr marL="1380710" indent="-285743" algn="l">
              <a:lnSpc>
                <a:spcPts val="2200"/>
              </a:lnSpc>
              <a:buFont typeface="Arial" panose="020B0604020202020204" pitchFamily="34" charset="0"/>
              <a:buChar char="•"/>
              <a:defRPr>
                <a:solidFill>
                  <a:schemeClr val="tx2"/>
                </a:solidFill>
                <a:latin typeface="+mn-lt"/>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Fifth level</a:t>
            </a:r>
          </a:p>
        </p:txBody>
      </p:sp>
      <p:sp>
        <p:nvSpPr>
          <p:cNvPr id="3" name="Content Placeholder 2">
            <a:extLst>
              <a:ext uri="{FF2B5EF4-FFF2-40B4-BE49-F238E27FC236}">
                <a16:creationId xmlns="" xmlns:a16="http://schemas.microsoft.com/office/drawing/2014/main" id="{06FA7927-1107-4E45-8FA9-AF4993343230}"/>
              </a:ext>
            </a:extLst>
          </p:cNvPr>
          <p:cNvSpPr>
            <a:spLocks noGrp="1"/>
          </p:cNvSpPr>
          <p:nvPr>
            <p:ph sz="quarter" idx="15"/>
          </p:nvPr>
        </p:nvSpPr>
        <p:spPr>
          <a:xfrm>
            <a:off x="4572000" y="0"/>
            <a:ext cx="4572000" cy="4400550"/>
          </a:xfrm>
        </p:spPr>
        <p:txBody>
          <a:bodyPr lIns="292608" tIns="210312" rIns="274320"/>
          <a:lstStyle>
            <a:lvl1pPr>
              <a:defRPr>
                <a:solidFill>
                  <a:schemeClr val="tx2"/>
                </a:solidFill>
              </a:defRPr>
            </a:lvl1pPr>
            <a:lvl2pPr>
              <a:defRPr>
                <a:solidFill>
                  <a:schemeClr val="tx2"/>
                </a:solidFill>
              </a:defRPr>
            </a:lvl2pPr>
            <a:lvl3pPr marL="804652">
              <a:defRPr>
                <a:solidFill>
                  <a:schemeClr val="tx2"/>
                </a:solidFill>
              </a:defRPr>
            </a:lvl3pPr>
            <a:lvl4pPr>
              <a:defRPr>
                <a:solidFill>
                  <a:schemeClr val="bg1">
                    <a:lumMod val="75000"/>
                  </a:schemeClr>
                </a:solidFill>
              </a:defRPr>
            </a:lvl4pPr>
            <a:lvl5pPr marL="1097252">
              <a:defRPr>
                <a:solidFill>
                  <a:schemeClr val="tx2"/>
                </a:solidFill>
              </a:defRPr>
            </a:lvl5pPr>
            <a:lvl6pPr marL="1380710" indent="-283457" algn="l">
              <a:lnSpc>
                <a:spcPts val="2200"/>
              </a:lnSpc>
              <a:buFont typeface="Arial" panose="020B0604020202020204" pitchFamily="34" charset="0"/>
              <a:buChar char="•"/>
              <a:tabLst/>
              <a:defRPr>
                <a:solidFill>
                  <a:schemeClr val="tx2"/>
                </a:solidFill>
              </a:defRPr>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7" name="Slide Number Placeholder 14">
            <a:extLst>
              <a:ext uri="{FF2B5EF4-FFF2-40B4-BE49-F238E27FC236}">
                <a16:creationId xmlns="" xmlns:a16="http://schemas.microsoft.com/office/drawing/2014/main" id="{1A9CF47E-202C-6D4B-B27E-9CA4A3A9AA7B}"/>
              </a:ext>
            </a:extLst>
          </p:cNvPr>
          <p:cNvSpPr>
            <a:spLocks noGrp="1"/>
          </p:cNvSpPr>
          <p:nvPr>
            <p:ph type="sldNum" sz="quarter" idx="4"/>
          </p:nvPr>
        </p:nvSpPr>
        <p:spPr>
          <a:xfrm>
            <a:off x="8296159" y="4677507"/>
            <a:ext cx="643277" cy="274637"/>
          </a:xfrm>
          <a:prstGeom prst="rect">
            <a:avLst/>
          </a:prstGeom>
        </p:spPr>
        <p:txBody>
          <a:bodyPr vert="horz" lIns="91440" tIns="45720" rIns="91440" bIns="45720" rtlCol="0" anchor="ctr"/>
          <a:lstStyle>
            <a:lvl1pPr algn="r">
              <a:defRPr sz="800" b="0" i="0">
                <a:solidFill>
                  <a:schemeClr val="tx2"/>
                </a:solidFill>
                <a:latin typeface="+mn-lt"/>
                <a:cs typeface="Arial" panose="020B0604020202020204" pitchFamily="34" charset="0"/>
              </a:defRPr>
            </a:lvl1pPr>
          </a:lstStyle>
          <a:p>
            <a:fld id="{B7D43D70-C499-F949-A9D0-D427CF5AA287}" type="slidenum">
              <a:rPr lang="en-US" smtClean="0"/>
              <a:pPr/>
              <a:t>‹#›</a:t>
            </a:fld>
            <a:endParaRPr lang="en-US" dirty="0"/>
          </a:p>
        </p:txBody>
      </p:sp>
      <p:sp>
        <p:nvSpPr>
          <p:cNvPr id="2" name="TextBox 1">
            <a:extLst>
              <a:ext uri="{FF2B5EF4-FFF2-40B4-BE49-F238E27FC236}">
                <a16:creationId xmlns="" xmlns:a16="http://schemas.microsoft.com/office/drawing/2014/main" id="{D20F48CA-BE77-7E41-B931-43402BDD020F}"/>
              </a:ext>
            </a:extLst>
          </p:cNvPr>
          <p:cNvSpPr txBox="1"/>
          <p:nvPr userDrawn="1"/>
        </p:nvSpPr>
        <p:spPr>
          <a:xfrm>
            <a:off x="-525780" y="2613660"/>
            <a:ext cx="0" cy="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noAutofit/>
          </a:bodyPr>
          <a:lstStyle/>
          <a:p>
            <a:pPr algn="l" defTabSz="685765">
              <a:lnSpc>
                <a:spcPts val="2200"/>
              </a:lnSpc>
            </a:pPr>
            <a:endParaRPr lang="en-US" sz="1800" dirty="0">
              <a:solidFill>
                <a:schemeClr val="bg2"/>
              </a:solidFill>
            </a:endParaRPr>
          </a:p>
        </p:txBody>
      </p:sp>
    </p:spTree>
    <p:extLst>
      <p:ext uri="{BB962C8B-B14F-4D97-AF65-F5344CB8AC3E}">
        <p14:creationId xmlns:p14="http://schemas.microsoft.com/office/powerpoint/2010/main" val="1995405966"/>
      </p:ext>
    </p:extLst>
  </p:cSld>
  <p:clrMapOvr>
    <a:masterClrMapping/>
  </p:clrMapOvr>
  <p:transition spd="med"/>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endParaRPr lang="en-US" dirty="0"/>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701D8404-4039-41BA-A891-15E6A698AAE2}" type="slidenum">
              <a:rPr lang="en-US" smtClean="0"/>
              <a:t>‹#›</a:t>
            </a:fld>
            <a:endParaRPr lang="en-US" dirty="0"/>
          </a:p>
        </p:txBody>
      </p:sp>
    </p:spTree>
    <p:extLst>
      <p:ext uri="{BB962C8B-B14F-4D97-AF65-F5344CB8AC3E}">
        <p14:creationId xmlns:p14="http://schemas.microsoft.com/office/powerpoint/2010/main" val="2520023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9100" y="836000"/>
            <a:ext cx="60105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1pPr>
            <a:lvl2pPr lvl="1"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2pPr>
            <a:lvl3pPr lvl="2"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3pPr>
            <a:lvl4pPr lvl="3"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4pPr>
            <a:lvl5pPr lvl="4"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5pPr>
            <a:lvl6pPr lvl="5"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6pPr>
            <a:lvl7pPr lvl="6"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7pPr>
            <a:lvl8pPr lvl="7"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8pPr>
            <a:lvl9pPr lvl="8"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9pPr>
          </a:lstStyle>
          <a:p>
            <a:endParaRPr/>
          </a:p>
        </p:txBody>
      </p:sp>
      <p:sp>
        <p:nvSpPr>
          <p:cNvPr id="7" name="Google Shape;7;p1"/>
          <p:cNvSpPr txBox="1">
            <a:spLocks noGrp="1"/>
          </p:cNvSpPr>
          <p:nvPr>
            <p:ph type="body" idx="1"/>
          </p:nvPr>
        </p:nvSpPr>
        <p:spPr>
          <a:xfrm>
            <a:off x="779100" y="1503550"/>
            <a:ext cx="6010500" cy="2884200"/>
          </a:xfrm>
          <a:prstGeom prst="rect">
            <a:avLst/>
          </a:prstGeom>
          <a:noFill/>
          <a:ln>
            <a:noFill/>
          </a:ln>
        </p:spPr>
        <p:txBody>
          <a:bodyPr spcFirstLastPara="1" wrap="square" lIns="0" tIns="0" rIns="0" bIns="0" anchor="t" anchorCtr="0">
            <a:noAutofit/>
          </a:bodyPr>
          <a:lstStyle>
            <a:lvl1pPr marL="457200" lvl="0" indent="-330200" rtl="0">
              <a:lnSpc>
                <a:spcPct val="115000"/>
              </a:lnSpc>
              <a:spcBef>
                <a:spcPts val="0"/>
              </a:spcBef>
              <a:spcAft>
                <a:spcPts val="0"/>
              </a:spcAft>
              <a:buClr>
                <a:schemeClr val="accent5"/>
              </a:buClr>
              <a:buSzPts val="1600"/>
              <a:buFont typeface="Catamaran Thin"/>
              <a:buChar char="⬢"/>
              <a:defRPr sz="2400">
                <a:solidFill>
                  <a:schemeClr val="dk1"/>
                </a:solidFill>
                <a:latin typeface="Catamaran Thin"/>
                <a:ea typeface="Catamaran Thin"/>
                <a:cs typeface="Catamaran Thin"/>
                <a:sym typeface="Catamaran Thin"/>
              </a:defRPr>
            </a:lvl1pPr>
            <a:lvl2pPr marL="914400" lvl="1" indent="-330200" rtl="0">
              <a:lnSpc>
                <a:spcPct val="115000"/>
              </a:lnSpc>
              <a:spcBef>
                <a:spcPts val="800"/>
              </a:spcBef>
              <a:spcAft>
                <a:spcPts val="0"/>
              </a:spcAft>
              <a:buClr>
                <a:schemeClr val="accent5"/>
              </a:buClr>
              <a:buSzPts val="1600"/>
              <a:buFont typeface="Catamaran Thin"/>
              <a:buChar char="⬡"/>
              <a:defRPr sz="2400">
                <a:solidFill>
                  <a:schemeClr val="dk1"/>
                </a:solidFill>
                <a:latin typeface="Catamaran Thin"/>
                <a:ea typeface="Catamaran Thin"/>
                <a:cs typeface="Catamaran Thin"/>
                <a:sym typeface="Catamaran Thin"/>
              </a:defRPr>
            </a:lvl2pPr>
            <a:lvl3pPr marL="1371600" lvl="2" indent="-330200" rtl="0">
              <a:lnSpc>
                <a:spcPct val="115000"/>
              </a:lnSpc>
              <a:spcBef>
                <a:spcPts val="800"/>
              </a:spcBef>
              <a:spcAft>
                <a:spcPts val="0"/>
              </a:spcAft>
              <a:buClr>
                <a:schemeClr val="dk2"/>
              </a:buClr>
              <a:buSzPts val="1600"/>
              <a:buFont typeface="Catamaran Thin"/>
              <a:buChar char="⬡"/>
              <a:defRPr sz="2400">
                <a:solidFill>
                  <a:schemeClr val="dk1"/>
                </a:solidFill>
                <a:latin typeface="Catamaran Thin"/>
                <a:ea typeface="Catamaran Thin"/>
                <a:cs typeface="Catamaran Thin"/>
                <a:sym typeface="Catamaran Thin"/>
              </a:defRPr>
            </a:lvl3pPr>
            <a:lvl4pPr marL="1828800" lvl="3" indent="-381000" rtl="0">
              <a:lnSpc>
                <a:spcPct val="115000"/>
              </a:lnSpc>
              <a:spcBef>
                <a:spcPts val="800"/>
              </a:spcBef>
              <a:spcAft>
                <a:spcPts val="0"/>
              </a:spcAft>
              <a:buClr>
                <a:schemeClr val="dk1"/>
              </a:buClr>
              <a:buSzPts val="2400"/>
              <a:buFont typeface="Catamaran Thin"/>
              <a:buChar char="●"/>
              <a:defRPr sz="2400">
                <a:solidFill>
                  <a:schemeClr val="dk1"/>
                </a:solidFill>
                <a:latin typeface="Catamaran Thin"/>
                <a:ea typeface="Catamaran Thin"/>
                <a:cs typeface="Catamaran Thin"/>
                <a:sym typeface="Catamaran Thin"/>
              </a:defRPr>
            </a:lvl4pPr>
            <a:lvl5pPr marL="2286000" lvl="4" indent="-381000" rtl="0">
              <a:lnSpc>
                <a:spcPct val="115000"/>
              </a:lnSpc>
              <a:spcBef>
                <a:spcPts val="800"/>
              </a:spcBef>
              <a:spcAft>
                <a:spcPts val="0"/>
              </a:spcAft>
              <a:buClr>
                <a:schemeClr val="dk1"/>
              </a:buClr>
              <a:buSzPts val="2400"/>
              <a:buFont typeface="Catamaran Thin"/>
              <a:buChar char="○"/>
              <a:defRPr sz="2400">
                <a:solidFill>
                  <a:schemeClr val="dk1"/>
                </a:solidFill>
                <a:latin typeface="Catamaran Thin"/>
                <a:ea typeface="Catamaran Thin"/>
                <a:cs typeface="Catamaran Thin"/>
                <a:sym typeface="Catamaran Thin"/>
              </a:defRPr>
            </a:lvl5pPr>
            <a:lvl6pPr marL="2743200" lvl="5" indent="-381000" rtl="0">
              <a:lnSpc>
                <a:spcPct val="115000"/>
              </a:lnSpc>
              <a:spcBef>
                <a:spcPts val="800"/>
              </a:spcBef>
              <a:spcAft>
                <a:spcPts val="0"/>
              </a:spcAft>
              <a:buClr>
                <a:schemeClr val="dk1"/>
              </a:buClr>
              <a:buSzPts val="2400"/>
              <a:buFont typeface="Catamaran Thin"/>
              <a:buChar char="■"/>
              <a:defRPr sz="2400">
                <a:solidFill>
                  <a:schemeClr val="dk1"/>
                </a:solidFill>
                <a:latin typeface="Catamaran Thin"/>
                <a:ea typeface="Catamaran Thin"/>
                <a:cs typeface="Catamaran Thin"/>
                <a:sym typeface="Catamaran Thin"/>
              </a:defRPr>
            </a:lvl6pPr>
            <a:lvl7pPr marL="3200400" lvl="6" indent="-381000" rtl="0">
              <a:lnSpc>
                <a:spcPct val="115000"/>
              </a:lnSpc>
              <a:spcBef>
                <a:spcPts val="800"/>
              </a:spcBef>
              <a:spcAft>
                <a:spcPts val="0"/>
              </a:spcAft>
              <a:buClr>
                <a:schemeClr val="dk1"/>
              </a:buClr>
              <a:buSzPts val="2400"/>
              <a:buFont typeface="Catamaran Thin"/>
              <a:buChar char="●"/>
              <a:defRPr sz="2400">
                <a:solidFill>
                  <a:schemeClr val="dk1"/>
                </a:solidFill>
                <a:latin typeface="Catamaran Thin"/>
                <a:ea typeface="Catamaran Thin"/>
                <a:cs typeface="Catamaran Thin"/>
                <a:sym typeface="Catamaran Thin"/>
              </a:defRPr>
            </a:lvl7pPr>
            <a:lvl8pPr marL="3657600" lvl="7" indent="-381000" rtl="0">
              <a:lnSpc>
                <a:spcPct val="115000"/>
              </a:lnSpc>
              <a:spcBef>
                <a:spcPts val="800"/>
              </a:spcBef>
              <a:spcAft>
                <a:spcPts val="0"/>
              </a:spcAft>
              <a:buClr>
                <a:schemeClr val="dk1"/>
              </a:buClr>
              <a:buSzPts val="2400"/>
              <a:buFont typeface="Catamaran Thin"/>
              <a:buChar char="○"/>
              <a:defRPr sz="2400">
                <a:solidFill>
                  <a:schemeClr val="dk1"/>
                </a:solidFill>
                <a:latin typeface="Catamaran Thin"/>
                <a:ea typeface="Catamaran Thin"/>
                <a:cs typeface="Catamaran Thin"/>
                <a:sym typeface="Catamaran Thin"/>
              </a:defRPr>
            </a:lvl8pPr>
            <a:lvl9pPr marL="4114800" lvl="8" indent="-381000" rtl="0">
              <a:lnSpc>
                <a:spcPct val="115000"/>
              </a:lnSpc>
              <a:spcBef>
                <a:spcPts val="800"/>
              </a:spcBef>
              <a:spcAft>
                <a:spcPts val="800"/>
              </a:spcAft>
              <a:buClr>
                <a:schemeClr val="dk1"/>
              </a:buClr>
              <a:buSzPts val="2400"/>
              <a:buFont typeface="Catamaran Thin"/>
              <a:buChar char="■"/>
              <a:defRPr sz="2400">
                <a:solidFill>
                  <a:schemeClr val="dk1"/>
                </a:solidFill>
                <a:latin typeface="Catamaran Thin"/>
                <a:ea typeface="Catamaran Thin"/>
                <a:cs typeface="Catamaran Thin"/>
                <a:sym typeface="Catamaran Thin"/>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accent1"/>
                </a:solidFill>
                <a:latin typeface="Catamaran"/>
                <a:ea typeface="Catamaran"/>
                <a:cs typeface="Catamaran"/>
                <a:sym typeface="Catamaran"/>
              </a:defRPr>
            </a:lvl1pPr>
            <a:lvl2pPr lvl="1" algn="r" rtl="0">
              <a:buNone/>
              <a:defRPr sz="1300">
                <a:solidFill>
                  <a:schemeClr val="accent1"/>
                </a:solidFill>
                <a:latin typeface="Catamaran"/>
                <a:ea typeface="Catamaran"/>
                <a:cs typeface="Catamaran"/>
                <a:sym typeface="Catamaran"/>
              </a:defRPr>
            </a:lvl2pPr>
            <a:lvl3pPr lvl="2" algn="r" rtl="0">
              <a:buNone/>
              <a:defRPr sz="1300">
                <a:solidFill>
                  <a:schemeClr val="accent1"/>
                </a:solidFill>
                <a:latin typeface="Catamaran"/>
                <a:ea typeface="Catamaran"/>
                <a:cs typeface="Catamaran"/>
                <a:sym typeface="Catamaran"/>
              </a:defRPr>
            </a:lvl3pPr>
            <a:lvl4pPr lvl="3" algn="r" rtl="0">
              <a:buNone/>
              <a:defRPr sz="1300">
                <a:solidFill>
                  <a:schemeClr val="accent1"/>
                </a:solidFill>
                <a:latin typeface="Catamaran"/>
                <a:ea typeface="Catamaran"/>
                <a:cs typeface="Catamaran"/>
                <a:sym typeface="Catamaran"/>
              </a:defRPr>
            </a:lvl4pPr>
            <a:lvl5pPr lvl="4" algn="r" rtl="0">
              <a:buNone/>
              <a:defRPr sz="1300">
                <a:solidFill>
                  <a:schemeClr val="accent1"/>
                </a:solidFill>
                <a:latin typeface="Catamaran"/>
                <a:ea typeface="Catamaran"/>
                <a:cs typeface="Catamaran"/>
                <a:sym typeface="Catamaran"/>
              </a:defRPr>
            </a:lvl5pPr>
            <a:lvl6pPr lvl="5" algn="r" rtl="0">
              <a:buNone/>
              <a:defRPr sz="1300">
                <a:solidFill>
                  <a:schemeClr val="accent1"/>
                </a:solidFill>
                <a:latin typeface="Catamaran"/>
                <a:ea typeface="Catamaran"/>
                <a:cs typeface="Catamaran"/>
                <a:sym typeface="Catamaran"/>
              </a:defRPr>
            </a:lvl6pPr>
            <a:lvl7pPr lvl="6" algn="r" rtl="0">
              <a:buNone/>
              <a:defRPr sz="1300">
                <a:solidFill>
                  <a:schemeClr val="accent1"/>
                </a:solidFill>
                <a:latin typeface="Catamaran"/>
                <a:ea typeface="Catamaran"/>
                <a:cs typeface="Catamaran"/>
                <a:sym typeface="Catamaran"/>
              </a:defRPr>
            </a:lvl7pPr>
            <a:lvl8pPr lvl="7" algn="r" rtl="0">
              <a:buNone/>
              <a:defRPr sz="1300">
                <a:solidFill>
                  <a:schemeClr val="accent1"/>
                </a:solidFill>
                <a:latin typeface="Catamaran"/>
                <a:ea typeface="Catamaran"/>
                <a:cs typeface="Catamaran"/>
                <a:sym typeface="Catamaran"/>
              </a:defRPr>
            </a:lvl8pPr>
            <a:lvl9pPr lvl="8" algn="r" rtl="0">
              <a:buNone/>
              <a:defRPr sz="1300">
                <a:solidFill>
                  <a:schemeClr val="accent1"/>
                </a:solidFill>
                <a:latin typeface="Catamaran"/>
                <a:ea typeface="Catamaran"/>
                <a:cs typeface="Catamaran"/>
                <a:sym typeface="Catamaran"/>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51" r:id="rId1"/>
    <p:sldLayoutId id="2147483654" r:id="rId2"/>
    <p:sldLayoutId id="2147483656" r:id="rId3"/>
    <p:sldLayoutId id="2147483657" r:id="rId4"/>
    <p:sldLayoutId id="2147483660" r:id="rId5"/>
    <p:sldLayoutId id="2147483662"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defTabSz="342900">
              <a:buClrTx/>
              <a:defRPr/>
            </a:pPr>
            <a:fld id="{701D8404-4039-41BA-A891-15E6A698AAE2}" type="slidenum">
              <a:rPr lang="en-US" sz="900" kern="1200">
                <a:solidFill>
                  <a:prstClr val="black">
                    <a:tint val="75000"/>
                  </a:prstClr>
                </a:solidFill>
                <a:latin typeface="Calibri" panose="020F0502020204030204"/>
                <a:ea typeface="+mn-ea"/>
                <a:cs typeface="+mn-cs"/>
              </a:rPr>
              <a:pPr defTabSz="342900">
                <a:buClrTx/>
                <a:defRPr/>
              </a:pPr>
              <a:t>1</a:t>
            </a:fld>
            <a:endParaRPr lang="en-US" sz="900" kern="1200" dirty="0">
              <a:solidFill>
                <a:prstClr val="black">
                  <a:tint val="75000"/>
                </a:prstClr>
              </a:solidFill>
              <a:latin typeface="Calibri" panose="020F0502020204030204"/>
              <a:ea typeface="+mn-ea"/>
              <a:cs typeface="+mn-cs"/>
            </a:endParaRPr>
          </a:p>
        </p:txBody>
      </p:sp>
      <p:sp>
        <p:nvSpPr>
          <p:cNvPr id="2" name="Title 1"/>
          <p:cNvSpPr>
            <a:spLocks noGrp="1"/>
          </p:cNvSpPr>
          <p:nvPr>
            <p:ph type="title" idx="4294967295"/>
          </p:nvPr>
        </p:nvSpPr>
        <p:spPr>
          <a:xfrm>
            <a:off x="0" y="396875"/>
            <a:ext cx="7096125" cy="477838"/>
          </a:xfrm>
        </p:spPr>
        <p:txBody>
          <a:bodyPr>
            <a:noAutofit/>
          </a:bodyPr>
          <a:lstStyle/>
          <a:p>
            <a:r>
              <a:rPr lang="en-US" sz="2800" b="1" dirty="0" smtClean="0"/>
              <a:t>Total Compensation Includes Benefits Package </a:t>
            </a:r>
            <a:r>
              <a:rPr lang="en-US" sz="2800" dirty="0"/>
              <a:t> </a:t>
            </a:r>
            <a:r>
              <a:rPr lang="en-US" sz="2800" dirty="0" smtClean="0"/>
              <a:t>and Other  Payment</a:t>
            </a:r>
            <a:r>
              <a:rPr lang="en-US" sz="2700" dirty="0" smtClean="0"/>
              <a:t>s</a:t>
            </a:r>
            <a:r>
              <a:rPr lang="en-US" sz="2700" dirty="0">
                <a:solidFill>
                  <a:srgbClr val="1E3D7C"/>
                </a:solidFill>
              </a:rPr>
              <a:t/>
            </a:r>
            <a:br>
              <a:rPr lang="en-US" sz="2700" dirty="0">
                <a:solidFill>
                  <a:srgbClr val="1E3D7C"/>
                </a:solidFill>
              </a:rPr>
            </a:br>
            <a:endParaRPr lang="en-US" sz="2700" i="1" u="sng" dirty="0">
              <a:solidFill>
                <a:srgbClr val="1E3D7C"/>
              </a:solidFill>
            </a:endParaRPr>
          </a:p>
        </p:txBody>
      </p:sp>
      <p:pic>
        <p:nvPicPr>
          <p:cNvPr id="5" name="Picture 4">
            <a:extLst>
              <a:ext uri="{FF2B5EF4-FFF2-40B4-BE49-F238E27FC236}">
                <a16:creationId xmlns="" xmlns:a16="http://schemas.microsoft.com/office/drawing/2014/main" id="{EAF9D891-9998-43AD-A318-DDFBDB18590F}"/>
              </a:ext>
            </a:extLst>
          </p:cNvPr>
          <p:cNvPicPr>
            <a:picLocks noChangeAspect="1"/>
          </p:cNvPicPr>
          <p:nvPr/>
        </p:nvPicPr>
        <p:blipFill>
          <a:blip r:embed="rId3"/>
          <a:stretch>
            <a:fillRect/>
          </a:stretch>
        </p:blipFill>
        <p:spPr>
          <a:xfrm>
            <a:off x="160076" y="4735492"/>
            <a:ext cx="1190531" cy="305615"/>
          </a:xfrm>
          <a:prstGeom prst="rect">
            <a:avLst/>
          </a:prstGeom>
        </p:spPr>
      </p:pic>
      <p:pic>
        <p:nvPicPr>
          <p:cNvPr id="3" name="Picture 2"/>
          <p:cNvPicPr>
            <a:picLocks noChangeAspect="1"/>
          </p:cNvPicPr>
          <p:nvPr/>
        </p:nvPicPr>
        <p:blipFill rotWithShape="1">
          <a:blip r:embed="rId4"/>
          <a:srcRect l="40144" t="32579" r="15450" b="13973"/>
          <a:stretch/>
        </p:blipFill>
        <p:spPr>
          <a:xfrm>
            <a:off x="3624533" y="2280390"/>
            <a:ext cx="2362554" cy="2059175"/>
          </a:xfrm>
          <a:prstGeom prst="rect">
            <a:avLst/>
          </a:prstGeom>
        </p:spPr>
      </p:pic>
      <p:grpSp>
        <p:nvGrpSpPr>
          <p:cNvPr id="11" name="Group 10"/>
          <p:cNvGrpSpPr/>
          <p:nvPr/>
        </p:nvGrpSpPr>
        <p:grpSpPr>
          <a:xfrm>
            <a:off x="2878697" y="3649652"/>
            <a:ext cx="1003146" cy="542261"/>
            <a:chOff x="3181312" y="5292761"/>
            <a:chExt cx="1337528" cy="723014"/>
          </a:xfrm>
        </p:grpSpPr>
        <p:cxnSp>
          <p:nvCxnSpPr>
            <p:cNvPr id="8" name="Straight Connector 7"/>
            <p:cNvCxnSpPr/>
            <p:nvPr/>
          </p:nvCxnSpPr>
          <p:spPr>
            <a:xfrm flipH="1">
              <a:off x="3784971" y="5369441"/>
              <a:ext cx="733869" cy="233916"/>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181312" y="5292761"/>
              <a:ext cx="691116" cy="723014"/>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sp>
        <p:nvSpPr>
          <p:cNvPr id="12" name="Rectangle 11"/>
          <p:cNvSpPr/>
          <p:nvPr/>
        </p:nvSpPr>
        <p:spPr>
          <a:xfrm>
            <a:off x="1044650" y="3794881"/>
            <a:ext cx="1766508" cy="507831"/>
          </a:xfrm>
          <a:prstGeom prst="rect">
            <a:avLst/>
          </a:prstGeom>
        </p:spPr>
        <p:txBody>
          <a:bodyPr wrap="square">
            <a:spAutoFit/>
          </a:bodyPr>
          <a:lstStyle/>
          <a:p>
            <a:pPr lvl="1">
              <a:spcBef>
                <a:spcPts val="750"/>
              </a:spcBef>
              <a:buSzPct val="80000"/>
              <a:defRPr/>
            </a:pPr>
            <a:r>
              <a:rPr lang="en-US" sz="900" b="1" dirty="0">
                <a:solidFill>
                  <a:schemeClr val="accent5">
                    <a:lumMod val="50000"/>
                  </a:schemeClr>
                </a:solidFill>
              </a:rPr>
              <a:t>Payment of your licensing fees and dues to professional societies. </a:t>
            </a:r>
          </a:p>
        </p:txBody>
      </p:sp>
      <p:pic>
        <p:nvPicPr>
          <p:cNvPr id="11266" name="Picture 2" descr="licensing Icon 1525815"/>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52219" y="3747121"/>
            <a:ext cx="347324" cy="34732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rot="1652049">
            <a:off x="2669089" y="3096841"/>
            <a:ext cx="1003146" cy="542261"/>
            <a:chOff x="2901834" y="4555679"/>
            <a:chExt cx="1337528" cy="723014"/>
          </a:xfrm>
        </p:grpSpPr>
        <p:cxnSp>
          <p:nvCxnSpPr>
            <p:cNvPr id="16" name="Straight Connector 15"/>
            <p:cNvCxnSpPr/>
            <p:nvPr/>
          </p:nvCxnSpPr>
          <p:spPr>
            <a:xfrm flipH="1">
              <a:off x="3505493" y="4632359"/>
              <a:ext cx="733869" cy="233916"/>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2901834" y="4555679"/>
              <a:ext cx="691116" cy="723014"/>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pic>
        <p:nvPicPr>
          <p:cNvPr id="11268" name="Picture 4" descr="Car Icon 1850519"/>
          <p:cNvPicPr>
            <a:picLocks noChangeAspect="1" noChangeArrowheads="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24906" y="3014885"/>
            <a:ext cx="454626" cy="45462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452365" y="3148345"/>
            <a:ext cx="2546498" cy="507831"/>
          </a:xfrm>
          <a:prstGeom prst="rect">
            <a:avLst/>
          </a:prstGeom>
        </p:spPr>
        <p:txBody>
          <a:bodyPr wrap="square">
            <a:spAutoFit/>
          </a:bodyPr>
          <a:lstStyle/>
          <a:p>
            <a:pPr lvl="1">
              <a:spcBef>
                <a:spcPts val="750"/>
              </a:spcBef>
              <a:buSzPct val="80000"/>
              <a:defRPr/>
            </a:pPr>
            <a:r>
              <a:rPr lang="en-US" sz="900" b="1" dirty="0">
                <a:solidFill>
                  <a:schemeClr val="accent5">
                    <a:lumMod val="50000"/>
                  </a:schemeClr>
                </a:solidFill>
              </a:rPr>
              <a:t>Stipends as reimbursement for travel expenses, fuel, cellular telephone (understand the tax implications).</a:t>
            </a:r>
          </a:p>
        </p:txBody>
      </p:sp>
      <p:grpSp>
        <p:nvGrpSpPr>
          <p:cNvPr id="22" name="Group 21"/>
          <p:cNvGrpSpPr/>
          <p:nvPr/>
        </p:nvGrpSpPr>
        <p:grpSpPr>
          <a:xfrm rot="2984315">
            <a:off x="2752136" y="2325576"/>
            <a:ext cx="1003146" cy="542261"/>
            <a:chOff x="2901834" y="4555679"/>
            <a:chExt cx="1337528" cy="723014"/>
          </a:xfrm>
        </p:grpSpPr>
        <p:cxnSp>
          <p:nvCxnSpPr>
            <p:cNvPr id="23" name="Straight Connector 22"/>
            <p:cNvCxnSpPr/>
            <p:nvPr/>
          </p:nvCxnSpPr>
          <p:spPr>
            <a:xfrm flipH="1">
              <a:off x="3505493" y="4632359"/>
              <a:ext cx="733869" cy="233916"/>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2901834" y="4555679"/>
              <a:ext cx="691116" cy="723014"/>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sp>
        <p:nvSpPr>
          <p:cNvPr id="18" name="Rectangle 17"/>
          <p:cNvSpPr/>
          <p:nvPr/>
        </p:nvSpPr>
        <p:spPr>
          <a:xfrm>
            <a:off x="245878" y="1940925"/>
            <a:ext cx="2654579" cy="1142620"/>
          </a:xfrm>
          <a:prstGeom prst="rect">
            <a:avLst/>
          </a:prstGeom>
        </p:spPr>
        <p:txBody>
          <a:bodyPr wrap="square">
            <a:spAutoFit/>
          </a:bodyPr>
          <a:lstStyle/>
          <a:p>
            <a:pPr lvl="1">
              <a:spcBef>
                <a:spcPts val="750"/>
              </a:spcBef>
              <a:buSzPct val="80000"/>
              <a:defRPr/>
            </a:pPr>
            <a:r>
              <a:rPr lang="en-US" sz="900" b="1" dirty="0">
                <a:solidFill>
                  <a:schemeClr val="accent5">
                    <a:lumMod val="50000"/>
                  </a:schemeClr>
                </a:solidFill>
              </a:rPr>
              <a:t>Sign on bonus; retention bonus; relocation reimbursement/temporary housing; quality bonus.</a:t>
            </a:r>
          </a:p>
          <a:p>
            <a:pPr marL="617220" lvl="2" indent="-68580">
              <a:buSzPct val="80000"/>
              <a:buFont typeface="Arial" panose="020B0604020202020204" pitchFamily="34" charset="0"/>
              <a:buChar char="•"/>
              <a:defRPr/>
            </a:pPr>
            <a:r>
              <a:rPr lang="en-US" sz="825" dirty="0">
                <a:solidFill>
                  <a:schemeClr val="accent5">
                    <a:lumMod val="50000"/>
                  </a:schemeClr>
                </a:solidFill>
              </a:rPr>
              <a:t>Understand repayment obligation if agreement terminated.</a:t>
            </a:r>
          </a:p>
          <a:p>
            <a:pPr marL="617220" lvl="2" indent="-68580">
              <a:buSzPct val="80000"/>
              <a:buFont typeface="Arial" panose="020B0604020202020204" pitchFamily="34" charset="0"/>
              <a:buChar char="•"/>
              <a:defRPr/>
            </a:pPr>
            <a:r>
              <a:rPr lang="en-US" sz="825" dirty="0">
                <a:solidFill>
                  <a:schemeClr val="accent5">
                    <a:lumMod val="50000"/>
                  </a:schemeClr>
                </a:solidFill>
              </a:rPr>
              <a:t>Know what is required to qualify for the bonus (patient satisfaction? EMR completion?)</a:t>
            </a:r>
          </a:p>
        </p:txBody>
      </p:sp>
      <p:pic>
        <p:nvPicPr>
          <p:cNvPr id="11270" name="Picture 6" descr="bonus Icon 1972704"/>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00458" y="2215551"/>
            <a:ext cx="378161" cy="378161"/>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rot="4385124">
            <a:off x="3356359" y="1763822"/>
            <a:ext cx="1003146" cy="542261"/>
            <a:chOff x="2901834" y="4555679"/>
            <a:chExt cx="1337528" cy="723014"/>
          </a:xfrm>
        </p:grpSpPr>
        <p:cxnSp>
          <p:nvCxnSpPr>
            <p:cNvPr id="28" name="Straight Connector 27"/>
            <p:cNvCxnSpPr/>
            <p:nvPr/>
          </p:nvCxnSpPr>
          <p:spPr>
            <a:xfrm flipH="1">
              <a:off x="3505493" y="4632359"/>
              <a:ext cx="733869" cy="233916"/>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2901834" y="4555679"/>
              <a:ext cx="691116" cy="723014"/>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sp>
        <p:nvSpPr>
          <p:cNvPr id="20" name="Rectangle 19"/>
          <p:cNvSpPr/>
          <p:nvPr/>
        </p:nvSpPr>
        <p:spPr>
          <a:xfrm>
            <a:off x="2003938" y="1271909"/>
            <a:ext cx="1852484" cy="507831"/>
          </a:xfrm>
          <a:prstGeom prst="rect">
            <a:avLst/>
          </a:prstGeom>
        </p:spPr>
        <p:txBody>
          <a:bodyPr wrap="square">
            <a:spAutoFit/>
          </a:bodyPr>
          <a:lstStyle/>
          <a:p>
            <a:pPr lvl="1">
              <a:spcBef>
                <a:spcPts val="750"/>
              </a:spcBef>
              <a:buSzPct val="80000"/>
              <a:defRPr/>
            </a:pPr>
            <a:r>
              <a:rPr lang="en-US" sz="900" b="1" dirty="0">
                <a:solidFill>
                  <a:schemeClr val="accent5">
                    <a:lumMod val="50000"/>
                  </a:schemeClr>
                </a:solidFill>
              </a:rPr>
              <a:t>Paid Time off usually 3-4 weeks annually.  Are sick days counted as PTO?</a:t>
            </a:r>
          </a:p>
        </p:txBody>
      </p:sp>
      <p:pic>
        <p:nvPicPr>
          <p:cNvPr id="11272" name="Picture 8" descr="wage Icon 3515761"/>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82678" y="1616770"/>
            <a:ext cx="379084" cy="379084"/>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p:cNvGrpSpPr/>
          <p:nvPr/>
        </p:nvGrpSpPr>
        <p:grpSpPr>
          <a:xfrm rot="6384815">
            <a:off x="4115480" y="1575754"/>
            <a:ext cx="1003146" cy="542261"/>
            <a:chOff x="2901834" y="4555679"/>
            <a:chExt cx="1337528" cy="723014"/>
          </a:xfrm>
        </p:grpSpPr>
        <p:cxnSp>
          <p:nvCxnSpPr>
            <p:cNvPr id="33" name="Straight Connector 32"/>
            <p:cNvCxnSpPr/>
            <p:nvPr/>
          </p:nvCxnSpPr>
          <p:spPr>
            <a:xfrm flipH="1">
              <a:off x="3505493" y="4632359"/>
              <a:ext cx="733869" cy="233916"/>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2901834" y="4555679"/>
              <a:ext cx="691116" cy="723014"/>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pic>
        <p:nvPicPr>
          <p:cNvPr id="11274" name="Picture 10" descr="education Icon 1221731"/>
          <p:cNvPicPr>
            <a:picLocks noChangeAspect="1" noChangeArrowheads="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69285" y="1427904"/>
            <a:ext cx="409146" cy="409146"/>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3665631" y="729584"/>
            <a:ext cx="2094921" cy="646331"/>
          </a:xfrm>
          <a:prstGeom prst="rect">
            <a:avLst/>
          </a:prstGeom>
        </p:spPr>
        <p:txBody>
          <a:bodyPr wrap="square">
            <a:spAutoFit/>
          </a:bodyPr>
          <a:lstStyle/>
          <a:p>
            <a:pPr lvl="1">
              <a:spcBef>
                <a:spcPts val="750"/>
              </a:spcBef>
              <a:buSzPct val="80000"/>
              <a:defRPr/>
            </a:pPr>
            <a:r>
              <a:rPr lang="en-US" sz="900" b="1" dirty="0">
                <a:solidFill>
                  <a:schemeClr val="accent5">
                    <a:lumMod val="50000"/>
                  </a:schemeClr>
                </a:solidFill>
              </a:rPr>
              <a:t>Funding and paid time off to complete Continuing Medical Education requirements. (generally 1 week).</a:t>
            </a:r>
          </a:p>
        </p:txBody>
      </p:sp>
      <p:grpSp>
        <p:nvGrpSpPr>
          <p:cNvPr id="37" name="Group 36"/>
          <p:cNvGrpSpPr/>
          <p:nvPr/>
        </p:nvGrpSpPr>
        <p:grpSpPr>
          <a:xfrm rot="7943795">
            <a:off x="4811984" y="1648707"/>
            <a:ext cx="1003146" cy="542261"/>
            <a:chOff x="2901834" y="4555679"/>
            <a:chExt cx="1337528" cy="723014"/>
          </a:xfrm>
        </p:grpSpPr>
        <p:cxnSp>
          <p:nvCxnSpPr>
            <p:cNvPr id="38" name="Straight Connector 37"/>
            <p:cNvCxnSpPr/>
            <p:nvPr/>
          </p:nvCxnSpPr>
          <p:spPr>
            <a:xfrm flipH="1">
              <a:off x="3505493" y="4632359"/>
              <a:ext cx="733869" cy="233916"/>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2901834" y="4555679"/>
              <a:ext cx="691116" cy="723014"/>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pic>
        <p:nvPicPr>
          <p:cNvPr id="7172" name="Picture 4" descr="insurance Icon 2478337"/>
          <p:cNvPicPr>
            <a:picLocks noChangeAspect="1" noChangeArrowheads="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80490" y="1571999"/>
            <a:ext cx="367581" cy="367581"/>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5721554" y="1476193"/>
            <a:ext cx="2056973" cy="230832"/>
          </a:xfrm>
          <a:prstGeom prst="rect">
            <a:avLst/>
          </a:prstGeom>
        </p:spPr>
        <p:txBody>
          <a:bodyPr wrap="none">
            <a:spAutoFit/>
          </a:bodyPr>
          <a:lstStyle/>
          <a:p>
            <a:pPr lvl="1">
              <a:spcBef>
                <a:spcPts val="750"/>
              </a:spcBef>
              <a:buSzPct val="80000"/>
              <a:defRPr/>
            </a:pPr>
            <a:r>
              <a:rPr lang="en-US" sz="900" b="1" dirty="0">
                <a:solidFill>
                  <a:schemeClr val="accent5">
                    <a:lumMod val="50000"/>
                  </a:schemeClr>
                </a:solidFill>
              </a:rPr>
              <a:t>Liability </a:t>
            </a:r>
            <a:r>
              <a:rPr lang="en-US" sz="900" b="1" dirty="0" smtClean="0">
                <a:solidFill>
                  <a:schemeClr val="accent5">
                    <a:lumMod val="50000"/>
                  </a:schemeClr>
                </a:solidFill>
              </a:rPr>
              <a:t>insurance – know limits! </a:t>
            </a:r>
            <a:endParaRPr lang="en-US" sz="900" b="1" dirty="0">
              <a:solidFill>
                <a:schemeClr val="accent5">
                  <a:lumMod val="50000"/>
                </a:schemeClr>
              </a:solidFill>
            </a:endParaRPr>
          </a:p>
        </p:txBody>
      </p:sp>
      <p:grpSp>
        <p:nvGrpSpPr>
          <p:cNvPr id="41" name="Group 40"/>
          <p:cNvGrpSpPr/>
          <p:nvPr/>
        </p:nvGrpSpPr>
        <p:grpSpPr>
          <a:xfrm rot="9190945">
            <a:off x="5449778" y="2110871"/>
            <a:ext cx="1003146" cy="542261"/>
            <a:chOff x="2901834" y="4555679"/>
            <a:chExt cx="1337528" cy="723014"/>
          </a:xfrm>
        </p:grpSpPr>
        <p:cxnSp>
          <p:nvCxnSpPr>
            <p:cNvPr id="42" name="Straight Connector 41"/>
            <p:cNvCxnSpPr/>
            <p:nvPr/>
          </p:nvCxnSpPr>
          <p:spPr>
            <a:xfrm flipH="1">
              <a:off x="3505493" y="4632359"/>
              <a:ext cx="733869" cy="233916"/>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2901834" y="4555679"/>
              <a:ext cx="691116" cy="723014"/>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grpSp>
        <p:nvGrpSpPr>
          <p:cNvPr id="44" name="Group 43"/>
          <p:cNvGrpSpPr/>
          <p:nvPr/>
        </p:nvGrpSpPr>
        <p:grpSpPr>
          <a:xfrm rot="12074702">
            <a:off x="5916133" y="3020851"/>
            <a:ext cx="1003146" cy="542261"/>
            <a:chOff x="2901834" y="4555679"/>
            <a:chExt cx="1337528" cy="723014"/>
          </a:xfrm>
        </p:grpSpPr>
        <p:cxnSp>
          <p:nvCxnSpPr>
            <p:cNvPr id="45" name="Straight Connector 44"/>
            <p:cNvCxnSpPr/>
            <p:nvPr/>
          </p:nvCxnSpPr>
          <p:spPr>
            <a:xfrm flipH="1">
              <a:off x="3505493" y="4632359"/>
              <a:ext cx="733869" cy="233916"/>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2901834" y="4555679"/>
              <a:ext cx="691116" cy="723014"/>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sp>
        <p:nvSpPr>
          <p:cNvPr id="26" name="Rectangle 25"/>
          <p:cNvSpPr/>
          <p:nvPr/>
        </p:nvSpPr>
        <p:spPr>
          <a:xfrm>
            <a:off x="6384423" y="1975986"/>
            <a:ext cx="2658511" cy="3129062"/>
          </a:xfrm>
          <a:prstGeom prst="rect">
            <a:avLst/>
          </a:prstGeom>
        </p:spPr>
        <p:txBody>
          <a:bodyPr wrap="square">
            <a:spAutoFit/>
          </a:bodyPr>
          <a:lstStyle/>
          <a:p>
            <a:pPr lvl="1">
              <a:spcBef>
                <a:spcPts val="750"/>
              </a:spcBef>
              <a:buSzPct val="80000"/>
              <a:defRPr/>
            </a:pPr>
            <a:r>
              <a:rPr lang="en-US" sz="900" b="1" dirty="0">
                <a:solidFill>
                  <a:schemeClr val="accent5">
                    <a:lumMod val="50000"/>
                  </a:schemeClr>
                </a:solidFill>
              </a:rPr>
              <a:t>Health/dental /vision insurance / disability insurance / retirement plan. </a:t>
            </a:r>
            <a:r>
              <a:rPr lang="en-US" sz="900" dirty="0">
                <a:solidFill>
                  <a:schemeClr val="tx1">
                    <a:lumMod val="90000"/>
                    <a:lumOff val="10000"/>
                  </a:schemeClr>
                </a:solidFill>
                <a:latin typeface="Catamaran"/>
                <a:ea typeface="Catamaran"/>
                <a:cs typeface="Catamaran"/>
                <a:sym typeface="Catamaran"/>
              </a:rPr>
              <a:t>Know carrier; value/cost to practice of </a:t>
            </a:r>
            <a:r>
              <a:rPr lang="en-US" sz="900" dirty="0" smtClean="0">
                <a:solidFill>
                  <a:schemeClr val="tx1">
                    <a:lumMod val="90000"/>
                    <a:lumOff val="10000"/>
                  </a:schemeClr>
                </a:solidFill>
                <a:latin typeface="Catamaran"/>
                <a:ea typeface="Catamaran"/>
                <a:cs typeface="Catamaran"/>
                <a:sym typeface="Catamaran"/>
              </a:rPr>
              <a:t>physician </a:t>
            </a:r>
            <a:r>
              <a:rPr lang="en-US" sz="900" dirty="0">
                <a:solidFill>
                  <a:schemeClr val="tx1">
                    <a:lumMod val="90000"/>
                    <a:lumOff val="10000"/>
                  </a:schemeClr>
                </a:solidFill>
                <a:latin typeface="Catamaran"/>
                <a:ea typeface="Catamaran"/>
                <a:cs typeface="Catamaran"/>
                <a:sym typeface="Catamaran"/>
              </a:rPr>
              <a:t>premium; cost of family premium; </a:t>
            </a:r>
            <a:r>
              <a:rPr lang="en-US" sz="900" dirty="0" smtClean="0">
                <a:solidFill>
                  <a:schemeClr val="tx1">
                    <a:lumMod val="90000"/>
                    <a:lumOff val="10000"/>
                  </a:schemeClr>
                </a:solidFill>
                <a:latin typeface="Catamaran"/>
                <a:ea typeface="Catamaran"/>
                <a:cs typeface="Catamaran"/>
                <a:sym typeface="Catamaran"/>
              </a:rPr>
              <a:t>deductibles </a:t>
            </a:r>
            <a:r>
              <a:rPr lang="en-US" sz="900" dirty="0">
                <a:solidFill>
                  <a:schemeClr val="tx1">
                    <a:lumMod val="90000"/>
                    <a:lumOff val="10000"/>
                  </a:schemeClr>
                </a:solidFill>
                <a:latin typeface="Catamaran"/>
                <a:ea typeface="Catamaran"/>
                <a:cs typeface="Catamaran"/>
                <a:sym typeface="Catamaran"/>
              </a:rPr>
              <a:t>and co-pays. Practice pays for physician coverage</a:t>
            </a:r>
            <a:r>
              <a:rPr lang="en-US" sz="900" dirty="0" smtClean="0">
                <a:solidFill>
                  <a:schemeClr val="tx1">
                    <a:lumMod val="90000"/>
                    <a:lumOff val="10000"/>
                  </a:schemeClr>
                </a:solidFill>
                <a:latin typeface="Catamaran"/>
                <a:ea typeface="Catamaran"/>
                <a:cs typeface="Catamaran"/>
                <a:sym typeface="Catamaran"/>
              </a:rPr>
              <a:t>.  What about family?</a:t>
            </a:r>
          </a:p>
          <a:p>
            <a:pPr lvl="1">
              <a:spcBef>
                <a:spcPts val="750"/>
              </a:spcBef>
              <a:buSzPct val="80000"/>
              <a:defRPr/>
            </a:pPr>
            <a:r>
              <a:rPr lang="en" sz="900" dirty="0" smtClean="0">
                <a:solidFill>
                  <a:schemeClr val="tx1">
                    <a:lumMod val="90000"/>
                    <a:lumOff val="10000"/>
                  </a:schemeClr>
                </a:solidFill>
                <a:latin typeface="Catamaran"/>
                <a:ea typeface="Catamaran"/>
                <a:cs typeface="Catamaran"/>
                <a:sym typeface="Catamaran"/>
              </a:rPr>
              <a:t>Short </a:t>
            </a:r>
            <a:r>
              <a:rPr lang="en" sz="900" dirty="0">
                <a:solidFill>
                  <a:schemeClr val="tx1">
                    <a:lumMod val="90000"/>
                    <a:lumOff val="10000"/>
                  </a:schemeClr>
                </a:solidFill>
                <a:latin typeface="Catamaran"/>
                <a:ea typeface="Catamaran"/>
                <a:cs typeface="Catamaran"/>
                <a:sym typeface="Catamaran"/>
              </a:rPr>
              <a:t>and long term </a:t>
            </a:r>
            <a:r>
              <a:rPr lang="en" sz="900" dirty="0" smtClean="0">
                <a:solidFill>
                  <a:schemeClr val="tx1">
                    <a:lumMod val="90000"/>
                    <a:lumOff val="10000"/>
                  </a:schemeClr>
                </a:solidFill>
                <a:latin typeface="Catamaran"/>
                <a:ea typeface="Catamaran"/>
                <a:cs typeface="Catamaran"/>
                <a:sym typeface="Catamaran"/>
              </a:rPr>
              <a:t>disabiltity; </a:t>
            </a:r>
            <a:r>
              <a:rPr lang="en" sz="900" dirty="0">
                <a:solidFill>
                  <a:schemeClr val="tx1">
                    <a:lumMod val="90000"/>
                    <a:lumOff val="10000"/>
                  </a:schemeClr>
                </a:solidFill>
                <a:latin typeface="Catamaran"/>
                <a:ea typeface="Catamaran"/>
                <a:cs typeface="Catamaran"/>
                <a:sym typeface="Catamaran"/>
              </a:rPr>
              <a:t>know amounts (% of salary) and when it is effective. Paid by </a:t>
            </a:r>
            <a:r>
              <a:rPr lang="en" sz="900" dirty="0" smtClean="0">
                <a:solidFill>
                  <a:schemeClr val="tx1">
                    <a:lumMod val="90000"/>
                    <a:lumOff val="10000"/>
                  </a:schemeClr>
                </a:solidFill>
                <a:latin typeface="Catamaran"/>
                <a:ea typeface="Catamaran"/>
                <a:cs typeface="Catamaran"/>
                <a:sym typeface="Catamaran"/>
              </a:rPr>
              <a:t>practice</a:t>
            </a:r>
          </a:p>
          <a:p>
            <a:pPr lvl="1">
              <a:spcBef>
                <a:spcPts val="750"/>
              </a:spcBef>
              <a:buSzPct val="80000"/>
              <a:defRPr/>
            </a:pPr>
            <a:endParaRPr lang="en" sz="900" dirty="0">
              <a:solidFill>
                <a:schemeClr val="tx1">
                  <a:lumMod val="90000"/>
                  <a:lumOff val="10000"/>
                </a:schemeClr>
              </a:solidFill>
              <a:latin typeface="Catamaran"/>
              <a:ea typeface="Catamaran"/>
              <a:cs typeface="Catamaran"/>
              <a:sym typeface="Catamaran"/>
            </a:endParaRPr>
          </a:p>
          <a:p>
            <a:pPr lvl="1">
              <a:spcBef>
                <a:spcPts val="750"/>
              </a:spcBef>
              <a:buSzPct val="80000"/>
              <a:defRPr/>
            </a:pPr>
            <a:endParaRPr lang="en" sz="900" dirty="0" smtClean="0">
              <a:solidFill>
                <a:schemeClr val="tx1">
                  <a:lumMod val="90000"/>
                  <a:lumOff val="10000"/>
                </a:schemeClr>
              </a:solidFill>
              <a:latin typeface="Catamaran"/>
              <a:ea typeface="Catamaran"/>
              <a:cs typeface="Catamaran"/>
              <a:sym typeface="Catamaran"/>
            </a:endParaRPr>
          </a:p>
          <a:p>
            <a:pPr lvl="1">
              <a:spcBef>
                <a:spcPts val="750"/>
              </a:spcBef>
              <a:buSzPct val="80000"/>
              <a:defRPr/>
            </a:pPr>
            <a:endParaRPr lang="en-US" sz="900" dirty="0" smtClean="0">
              <a:solidFill>
                <a:schemeClr val="dk2"/>
              </a:solidFill>
              <a:latin typeface="Catamaran"/>
              <a:ea typeface="Catamaran"/>
              <a:cs typeface="Catamaran"/>
              <a:sym typeface="Catamaran"/>
            </a:endParaRPr>
          </a:p>
          <a:p>
            <a:pPr lvl="1">
              <a:spcBef>
                <a:spcPts val="750"/>
              </a:spcBef>
              <a:buSzPct val="80000"/>
              <a:defRPr/>
            </a:pPr>
            <a:endParaRPr lang="en-US" sz="900" b="1" dirty="0">
              <a:solidFill>
                <a:schemeClr val="accent5">
                  <a:lumMod val="50000"/>
                </a:schemeClr>
              </a:solidFill>
            </a:endParaRPr>
          </a:p>
          <a:p>
            <a:pPr lvl="2">
              <a:spcBef>
                <a:spcPts val="750"/>
              </a:spcBef>
              <a:buSzPct val="80000"/>
              <a:defRPr/>
            </a:pPr>
            <a:endParaRPr lang="en-US" sz="900" b="1" dirty="0" smtClean="0">
              <a:solidFill>
                <a:schemeClr val="accent5">
                  <a:lumMod val="50000"/>
                </a:schemeClr>
              </a:solidFill>
            </a:endParaRPr>
          </a:p>
          <a:p>
            <a:pPr lvl="2">
              <a:spcBef>
                <a:spcPts val="750"/>
              </a:spcBef>
              <a:buSzPct val="80000"/>
              <a:defRPr/>
            </a:pPr>
            <a:r>
              <a:rPr lang="en-US" sz="900" b="1" dirty="0" smtClean="0">
                <a:solidFill>
                  <a:schemeClr val="accent5">
                    <a:lumMod val="50000"/>
                  </a:schemeClr>
                </a:solidFill>
              </a:rPr>
              <a:t>Don’t forget Savings, 401k and pension/retirement plans.  </a:t>
            </a:r>
            <a:r>
              <a:rPr lang="en-US" sz="900" dirty="0" smtClean="0">
                <a:solidFill>
                  <a:schemeClr val="tx1">
                    <a:lumMod val="90000"/>
                    <a:lumOff val="10000"/>
                  </a:schemeClr>
                </a:solidFill>
                <a:latin typeface="Catamaran"/>
                <a:ea typeface="Catamaran"/>
                <a:cs typeface="Catamaran"/>
                <a:sym typeface="Catamaran"/>
              </a:rPr>
              <a:t>Know </a:t>
            </a:r>
            <a:r>
              <a:rPr lang="en-US" sz="900" dirty="0">
                <a:solidFill>
                  <a:schemeClr val="tx1">
                    <a:lumMod val="90000"/>
                    <a:lumOff val="10000"/>
                  </a:schemeClr>
                </a:solidFill>
                <a:latin typeface="Catamaran"/>
                <a:ea typeface="Catamaran"/>
                <a:cs typeface="Catamaran"/>
                <a:sym typeface="Catamaran"/>
              </a:rPr>
              <a:t>vesting and </a:t>
            </a:r>
            <a:r>
              <a:rPr lang="en-US" sz="900" dirty="0" smtClean="0">
                <a:solidFill>
                  <a:schemeClr val="tx1">
                    <a:lumMod val="90000"/>
                    <a:lumOff val="10000"/>
                  </a:schemeClr>
                </a:solidFill>
                <a:latin typeface="Catamaran"/>
                <a:ea typeface="Catamaran"/>
                <a:cs typeface="Catamaran"/>
                <a:sym typeface="Catamaran"/>
              </a:rPr>
              <a:t>practice </a:t>
            </a:r>
            <a:r>
              <a:rPr lang="en-US" sz="900" dirty="0">
                <a:solidFill>
                  <a:schemeClr val="tx1">
                    <a:lumMod val="90000"/>
                    <a:lumOff val="10000"/>
                  </a:schemeClr>
                </a:solidFill>
                <a:latin typeface="Catamaran"/>
                <a:ea typeface="Catamaran"/>
                <a:cs typeface="Catamaran"/>
                <a:sym typeface="Catamaran"/>
              </a:rPr>
              <a:t>contribution amounts annually.</a:t>
            </a:r>
          </a:p>
          <a:p>
            <a:pPr lvl="2">
              <a:spcBef>
                <a:spcPts val="750"/>
              </a:spcBef>
              <a:buSzPct val="80000"/>
              <a:defRPr/>
            </a:pPr>
            <a:endParaRPr lang="en-US" sz="900" b="1" dirty="0">
              <a:solidFill>
                <a:schemeClr val="accent5">
                  <a:lumMod val="50000"/>
                </a:schemeClr>
              </a:solidFill>
            </a:endParaRPr>
          </a:p>
        </p:txBody>
      </p:sp>
      <p:sp>
        <p:nvSpPr>
          <p:cNvPr id="30" name="Rectangle 29"/>
          <p:cNvSpPr/>
          <p:nvPr/>
        </p:nvSpPr>
        <p:spPr>
          <a:xfrm>
            <a:off x="6874699" y="3265758"/>
            <a:ext cx="1822962" cy="748923"/>
          </a:xfrm>
          <a:prstGeom prst="rect">
            <a:avLst/>
          </a:prstGeom>
        </p:spPr>
        <p:txBody>
          <a:bodyPr wrap="square">
            <a:spAutoFit/>
          </a:bodyPr>
          <a:lstStyle/>
          <a:p>
            <a:pPr lvl="1">
              <a:spcBef>
                <a:spcPts val="750"/>
              </a:spcBef>
              <a:buSzPct val="80000"/>
              <a:defRPr/>
            </a:pPr>
            <a:r>
              <a:rPr lang="en-US" sz="900" b="1" dirty="0" smtClean="0">
                <a:solidFill>
                  <a:schemeClr val="accent5">
                    <a:lumMod val="50000"/>
                  </a:schemeClr>
                </a:solidFill>
              </a:rPr>
              <a:t>Life Insurance </a:t>
            </a:r>
            <a:r>
              <a:rPr lang="en-US" sz="900" dirty="0">
                <a:solidFill>
                  <a:schemeClr val="tx1">
                    <a:lumMod val="90000"/>
                    <a:lumOff val="10000"/>
                  </a:schemeClr>
                </a:solidFill>
                <a:latin typeface="Catamaran"/>
                <a:ea typeface="Catamaran"/>
                <a:cs typeface="Catamaran"/>
                <a:sym typeface="Catamaran"/>
              </a:rPr>
              <a:t>At least one full year of salary in coverage; ask for two.  Paid by practice.</a:t>
            </a:r>
          </a:p>
          <a:p>
            <a:pPr lvl="1">
              <a:spcBef>
                <a:spcPts val="750"/>
              </a:spcBef>
              <a:buSzPct val="80000"/>
              <a:defRPr/>
            </a:pPr>
            <a:r>
              <a:rPr lang="en-US" sz="900" b="1" dirty="0" smtClean="0">
                <a:solidFill>
                  <a:schemeClr val="tx1">
                    <a:lumMod val="90000"/>
                    <a:lumOff val="10000"/>
                  </a:schemeClr>
                </a:solidFill>
              </a:rPr>
              <a:t> </a:t>
            </a:r>
            <a:endParaRPr lang="en-US" sz="900" b="1" dirty="0">
              <a:solidFill>
                <a:schemeClr val="tx1">
                  <a:lumMod val="90000"/>
                  <a:lumOff val="10000"/>
                </a:schemeClr>
              </a:solidFill>
            </a:endParaRPr>
          </a:p>
        </p:txBody>
      </p:sp>
      <p:pic>
        <p:nvPicPr>
          <p:cNvPr id="11276" name="Picture 12" descr="health insurance Icon 2476596"/>
          <p:cNvPicPr>
            <a:picLocks noChangeAspect="1" noChangeArrowheads="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48016" y="2054891"/>
            <a:ext cx="427049" cy="427049"/>
          </a:xfrm>
          <a:prstGeom prst="rect">
            <a:avLst/>
          </a:prstGeom>
          <a:noFill/>
          <a:extLst>
            <a:ext uri="{909E8E84-426E-40DD-AFC4-6F175D3DCCD1}">
              <a14:hiddenFill xmlns:a14="http://schemas.microsoft.com/office/drawing/2010/main">
                <a:solidFill>
                  <a:srgbClr val="FFFFFF"/>
                </a:solidFill>
              </a14:hiddenFill>
            </a:ext>
          </a:extLst>
        </p:spPr>
      </p:pic>
      <p:pic>
        <p:nvPicPr>
          <p:cNvPr id="11278" name="Picture 14" descr="loan Icon 89550"/>
          <p:cNvPicPr>
            <a:picLocks noChangeAspect="1" noChangeArrowheads="1"/>
          </p:cNvPicPr>
          <p:nvPr/>
        </p:nvPicPr>
        <p:blipFill>
          <a:blip r:embed="rId1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20143" y="3161586"/>
            <a:ext cx="454556" cy="454556"/>
          </a:xfrm>
          <a:prstGeom prst="rect">
            <a:avLst/>
          </a:prstGeom>
          <a:noFill/>
          <a:extLst>
            <a:ext uri="{909E8E84-426E-40DD-AFC4-6F175D3DCCD1}">
              <a14:hiddenFill xmlns:a14="http://schemas.microsoft.com/office/drawing/2010/main">
                <a:solidFill>
                  <a:srgbClr val="FFFFFF"/>
                </a:solidFill>
              </a14:hiddenFill>
            </a:ext>
          </a:extLst>
        </p:spPr>
      </p:pic>
      <p:sp>
        <p:nvSpPr>
          <p:cNvPr id="7" name="5-Point Star 6"/>
          <p:cNvSpPr/>
          <p:nvPr/>
        </p:nvSpPr>
        <p:spPr>
          <a:xfrm>
            <a:off x="5539245" y="3647704"/>
            <a:ext cx="914400" cy="140619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73280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701D8404-4039-41BA-A891-15E6A698AAE2}" type="slidenum">
              <a:rPr lang="en-US" smtClean="0"/>
              <a:t>10</a:t>
            </a:fld>
            <a:endParaRPr lang="en-US" dirty="0"/>
          </a:p>
        </p:txBody>
      </p:sp>
      <p:sp>
        <p:nvSpPr>
          <p:cNvPr id="2" name="Title 1"/>
          <p:cNvSpPr>
            <a:spLocks noGrp="1"/>
          </p:cNvSpPr>
          <p:nvPr>
            <p:ph type="title" idx="4294967295"/>
          </p:nvPr>
        </p:nvSpPr>
        <p:spPr>
          <a:xfrm>
            <a:off x="0" y="96838"/>
            <a:ext cx="7059613" cy="993775"/>
          </a:xfrm>
        </p:spPr>
        <p:txBody>
          <a:bodyPr/>
          <a:lstStyle/>
          <a:p>
            <a:r>
              <a:rPr lang="en-US" b="1" dirty="0" smtClean="0"/>
              <a:t>Non Compete/Restrictive </a:t>
            </a:r>
            <a:r>
              <a:rPr lang="en-US" b="1" dirty="0"/>
              <a:t>C</a:t>
            </a:r>
            <a:r>
              <a:rPr lang="en-US" b="1" dirty="0" smtClean="0"/>
              <a:t>ovenants</a:t>
            </a:r>
            <a:endParaRPr lang="en-US" b="1" dirty="0"/>
          </a:p>
        </p:txBody>
      </p:sp>
      <p:sp>
        <p:nvSpPr>
          <p:cNvPr id="3" name="Content Placeholder 2"/>
          <p:cNvSpPr>
            <a:spLocks noGrp="1"/>
          </p:cNvSpPr>
          <p:nvPr>
            <p:ph sz="half" idx="4294967295"/>
          </p:nvPr>
        </p:nvSpPr>
        <p:spPr>
          <a:xfrm>
            <a:off x="0" y="914400"/>
            <a:ext cx="5754688" cy="3835400"/>
          </a:xfrm>
        </p:spPr>
        <p:txBody>
          <a:bodyPr>
            <a:noAutofit/>
          </a:bodyPr>
          <a:lstStyle/>
          <a:p>
            <a:pPr>
              <a:buSzPct val="150000"/>
              <a:buFont typeface="Wingdings" panose="05000000000000000000" pitchFamily="2" charset="2"/>
              <a:buChar char="§"/>
            </a:pPr>
            <a:r>
              <a:rPr lang="en-US" sz="1050" dirty="0" smtClean="0">
                <a:latin typeface="Catamaran" panose="020B0604020202020204" charset="0"/>
                <a:cs typeface="Catamaran" panose="020B0604020202020204" charset="0"/>
              </a:rPr>
              <a:t>To </a:t>
            </a:r>
            <a:r>
              <a:rPr lang="en-US" sz="1050" dirty="0">
                <a:latin typeface="Catamaran" panose="020B0604020202020204" charset="0"/>
                <a:cs typeface="Catamaran" panose="020B0604020202020204" charset="0"/>
              </a:rPr>
              <a:t>prevent physicians from taking patients with them to a new practice. </a:t>
            </a:r>
          </a:p>
          <a:p>
            <a:pPr>
              <a:buSzPct val="150000"/>
              <a:buFont typeface="Wingdings" panose="05000000000000000000" pitchFamily="2" charset="2"/>
              <a:buChar char="§"/>
            </a:pPr>
            <a:r>
              <a:rPr lang="en-US" sz="1050" dirty="0" smtClean="0">
                <a:latin typeface="Catamaran" panose="020B0604020202020204" charset="0"/>
                <a:cs typeface="Catamaran" panose="020B0604020202020204" charset="0"/>
              </a:rPr>
              <a:t>Cannot </a:t>
            </a:r>
            <a:r>
              <a:rPr lang="en-US" sz="1050" dirty="0">
                <a:latin typeface="Catamaran" panose="020B0604020202020204" charset="0"/>
                <a:cs typeface="Catamaran" panose="020B0604020202020204" charset="0"/>
              </a:rPr>
              <a:t>go to work for competitors during a specific period of </a:t>
            </a:r>
            <a:r>
              <a:rPr lang="en-US" sz="1050" dirty="0" smtClean="0">
                <a:latin typeface="Catamaran" panose="020B0604020202020204" charset="0"/>
                <a:cs typeface="Catamaran" panose="020B0604020202020204" charset="0"/>
              </a:rPr>
              <a:t>time or cannot. </a:t>
            </a:r>
            <a:endParaRPr lang="en-US" sz="1050" dirty="0">
              <a:latin typeface="Catamaran" panose="020B0604020202020204" charset="0"/>
              <a:cs typeface="Catamaran" panose="020B0604020202020204" charset="0"/>
            </a:endParaRPr>
          </a:p>
          <a:p>
            <a:pPr marL="127000" indent="0">
              <a:buSzPct val="150000"/>
              <a:buNone/>
            </a:pPr>
            <a:r>
              <a:rPr lang="en-US" sz="1050" dirty="0">
                <a:latin typeface="Catamaran" panose="020B0604020202020204" charset="0"/>
                <a:cs typeface="Catamaran" panose="020B0604020202020204" charset="0"/>
              </a:rPr>
              <a:t> </a:t>
            </a:r>
            <a:r>
              <a:rPr lang="en-US" sz="1050" dirty="0" smtClean="0">
                <a:latin typeface="Catamaran" panose="020B0604020202020204" charset="0"/>
                <a:cs typeface="Catamaran" panose="020B0604020202020204" charset="0"/>
              </a:rPr>
              <a:t>         </a:t>
            </a:r>
            <a:r>
              <a:rPr lang="en-US" sz="1050" u="sng" dirty="0" smtClean="0">
                <a:latin typeface="Catamaran" panose="020B0604020202020204" charset="0"/>
                <a:cs typeface="Catamaran" panose="020B0604020202020204" charset="0"/>
              </a:rPr>
              <a:t> practice </a:t>
            </a:r>
            <a:r>
              <a:rPr lang="en-US" sz="1050" dirty="0">
                <a:latin typeface="Catamaran" panose="020B0604020202020204" charset="0"/>
                <a:cs typeface="Catamaran" panose="020B0604020202020204" charset="0"/>
              </a:rPr>
              <a:t>within a 10-, 20- or 30- mile radius of the employer for a certain number of </a:t>
            </a:r>
            <a:r>
              <a:rPr lang="en-US" sz="1050" dirty="0" smtClean="0">
                <a:latin typeface="Catamaran" panose="020B0604020202020204" charset="0"/>
                <a:cs typeface="Catamaran" panose="020B0604020202020204" charset="0"/>
              </a:rPr>
              <a:t>years.</a:t>
            </a:r>
            <a:endParaRPr lang="en-US" sz="1050" dirty="0">
              <a:latin typeface="Catamaran" panose="020B0604020202020204" charset="0"/>
              <a:cs typeface="Catamaran" panose="020B0604020202020204" charset="0"/>
            </a:endParaRPr>
          </a:p>
          <a:p>
            <a:pPr>
              <a:buSzPct val="150000"/>
              <a:buFont typeface="Wingdings" panose="05000000000000000000" pitchFamily="2" charset="2"/>
              <a:buChar char="§"/>
            </a:pPr>
            <a:r>
              <a:rPr lang="en-US" sz="1050" b="1" dirty="0">
                <a:latin typeface="Catamaran" panose="020B0604020202020204" charset="0"/>
                <a:cs typeface="Catamaran" panose="020B0604020202020204" charset="0"/>
              </a:rPr>
              <a:t>Impairs freedom to change jobs!</a:t>
            </a:r>
          </a:p>
          <a:p>
            <a:pPr>
              <a:buSzPct val="150000"/>
              <a:buFont typeface="Wingdings" panose="05000000000000000000" pitchFamily="2" charset="2"/>
              <a:buChar char="§"/>
            </a:pPr>
            <a:r>
              <a:rPr lang="en-US" sz="1050" dirty="0" smtClean="0">
                <a:latin typeface="Catamaran" panose="020B0604020202020204" charset="0"/>
                <a:cs typeface="Catamaran" panose="020B0604020202020204" charset="0"/>
              </a:rPr>
              <a:t>Not </a:t>
            </a:r>
            <a:r>
              <a:rPr lang="en-US" sz="1050" dirty="0">
                <a:latin typeface="Catamaran" panose="020B0604020202020204" charset="0"/>
                <a:cs typeface="Catamaran" panose="020B0604020202020204" charset="0"/>
              </a:rPr>
              <a:t>legal in </a:t>
            </a:r>
            <a:r>
              <a:rPr lang="en-US" sz="1050" dirty="0" smtClean="0">
                <a:latin typeface="Catamaran" panose="020B0604020202020204" charset="0"/>
                <a:cs typeface="Catamaran" panose="020B0604020202020204" charset="0"/>
              </a:rPr>
              <a:t>6  states </a:t>
            </a:r>
            <a:r>
              <a:rPr lang="en-US" sz="1050" smtClean="0">
                <a:latin typeface="Catamaran" panose="020B0604020202020204" charset="0"/>
                <a:cs typeface="Catamaran" panose="020B0604020202020204" charset="0"/>
              </a:rPr>
              <a:t>(CA, MN, NE, </a:t>
            </a:r>
            <a:r>
              <a:rPr lang="en-US" sz="1050" dirty="0" smtClean="0">
                <a:latin typeface="Catamaran" panose="020B0604020202020204" charset="0"/>
                <a:cs typeface="Catamaran" panose="020B0604020202020204" charset="0"/>
              </a:rPr>
              <a:t>NY, ND</a:t>
            </a:r>
            <a:r>
              <a:rPr lang="en-US" sz="1050" smtClean="0">
                <a:latin typeface="Catamaran" panose="020B0604020202020204" charset="0"/>
                <a:cs typeface="Catamaran" panose="020B0604020202020204" charset="0"/>
              </a:rPr>
              <a:t>, OK)  </a:t>
            </a:r>
            <a:r>
              <a:rPr lang="en-US" sz="1050" dirty="0">
                <a:latin typeface="Catamaran" panose="020B0604020202020204" charset="0"/>
                <a:cs typeface="Catamaran" panose="020B0604020202020204" charset="0"/>
              </a:rPr>
              <a:t>In other states, are only legal so long as is deemed to be ”</a:t>
            </a:r>
            <a:r>
              <a:rPr lang="en-US" sz="1050" i="1" dirty="0">
                <a:latin typeface="Catamaran" panose="020B0604020202020204" charset="0"/>
                <a:cs typeface="Catamaran" panose="020B0604020202020204" charset="0"/>
              </a:rPr>
              <a:t>reasonable”</a:t>
            </a:r>
            <a:r>
              <a:rPr lang="en-US" sz="1050" dirty="0">
                <a:latin typeface="Catamaran" panose="020B0604020202020204" charset="0"/>
                <a:cs typeface="Catamaran" panose="020B0604020202020204" charset="0"/>
              </a:rPr>
              <a:t>. </a:t>
            </a:r>
          </a:p>
          <a:p>
            <a:pPr>
              <a:buSzPct val="150000"/>
              <a:buFont typeface="Wingdings" panose="05000000000000000000" pitchFamily="2" charset="2"/>
              <a:buChar char="§"/>
            </a:pPr>
            <a:r>
              <a:rPr lang="en-US" sz="1050" dirty="0">
                <a:latin typeface="Catamaran" panose="020B0604020202020204" charset="0"/>
                <a:cs typeface="Catamaran" panose="020B0604020202020204" charset="0"/>
              </a:rPr>
              <a:t>Details will differ based on specialty; for example, a neurosurgeon will be subject to a much wider geographic restriction than will a family practitioner because neurosurgery is a more specialized practice.</a:t>
            </a:r>
          </a:p>
          <a:p>
            <a:pPr>
              <a:buSzPct val="150000"/>
              <a:buFont typeface="Wingdings" panose="05000000000000000000" pitchFamily="2" charset="2"/>
              <a:buChar char="§"/>
            </a:pPr>
            <a:r>
              <a:rPr lang="en-US" sz="1050" u="sng" dirty="0">
                <a:latin typeface="Catamaran" panose="020B0604020202020204" charset="0"/>
                <a:cs typeface="Catamaran" panose="020B0604020202020204" charset="0"/>
              </a:rPr>
              <a:t>Cannot</a:t>
            </a:r>
            <a:r>
              <a:rPr lang="en-US" sz="1050" dirty="0">
                <a:latin typeface="Catamaran" panose="020B0604020202020204" charset="0"/>
                <a:cs typeface="Catamaran" panose="020B0604020202020204" charset="0"/>
              </a:rPr>
              <a:t> have non compete in employment agreement if there is recruitment agreement with hospital.  </a:t>
            </a:r>
          </a:p>
          <a:p>
            <a:pPr>
              <a:buSzPct val="150000"/>
              <a:buFont typeface="Wingdings" panose="05000000000000000000" pitchFamily="2" charset="2"/>
              <a:buChar char="§"/>
            </a:pPr>
            <a:r>
              <a:rPr lang="en-US" sz="1050" dirty="0" smtClean="0">
                <a:latin typeface="Catamaran" panose="020B0604020202020204" charset="0"/>
                <a:cs typeface="Catamaran" panose="020B0604020202020204" charset="0"/>
              </a:rPr>
              <a:t>A </a:t>
            </a:r>
            <a:r>
              <a:rPr lang="en-US" sz="1050" dirty="0">
                <a:latin typeface="Catamaran" panose="020B0604020202020204" charset="0"/>
                <a:cs typeface="Catamaran" panose="020B0604020202020204" charset="0"/>
              </a:rPr>
              <a:t>“non-solicitation” clause prohibits the departing physician from actively seeking to attract patients, employees, and health plan contracts away from the former practice.</a:t>
            </a:r>
          </a:p>
          <a:p>
            <a:pPr>
              <a:buSzPct val="150000"/>
              <a:buFont typeface="Wingdings" panose="05000000000000000000" pitchFamily="2" charset="2"/>
              <a:buChar char="§"/>
            </a:pPr>
            <a:r>
              <a:rPr lang="en-US" sz="1050" b="1" dirty="0" smtClean="0">
                <a:latin typeface="Catamaran" panose="020B0604020202020204" charset="0"/>
                <a:cs typeface="Catamaran" panose="020B0604020202020204" charset="0"/>
              </a:rPr>
              <a:t>If </a:t>
            </a:r>
            <a:r>
              <a:rPr lang="en-US" sz="1050" b="1" dirty="0">
                <a:latin typeface="Catamaran" panose="020B0604020202020204" charset="0"/>
                <a:cs typeface="Catamaran" panose="020B0604020202020204" charset="0"/>
              </a:rPr>
              <a:t>you have non compete, </a:t>
            </a:r>
            <a:r>
              <a:rPr lang="en-US" sz="1050" b="1" u="sng" dirty="0">
                <a:latin typeface="Catamaran" panose="020B0604020202020204" charset="0"/>
                <a:cs typeface="Catamaran" panose="020B0604020202020204" charset="0"/>
              </a:rPr>
              <a:t>negotiate</a:t>
            </a:r>
            <a:r>
              <a:rPr lang="en-US" sz="1050" b="1" dirty="0">
                <a:latin typeface="Catamaran" panose="020B0604020202020204" charset="0"/>
                <a:cs typeface="Catamaran" panose="020B0604020202020204" charset="0"/>
              </a:rPr>
              <a:t> to limit scope and duration.</a:t>
            </a:r>
          </a:p>
          <a:p>
            <a:pPr>
              <a:buSzPct val="150000"/>
              <a:buFont typeface="Wingdings" panose="05000000000000000000" pitchFamily="2" charset="2"/>
              <a:buChar char="§"/>
            </a:pPr>
            <a:r>
              <a:rPr lang="en-US" sz="1050" dirty="0" smtClean="0">
                <a:latin typeface="Catamaran" panose="020B0604020202020204" charset="0"/>
                <a:cs typeface="Catamaran" panose="020B0604020202020204" charset="0"/>
              </a:rPr>
              <a:t>Some states (Texas) require </a:t>
            </a:r>
            <a:r>
              <a:rPr lang="en-US" sz="1050" dirty="0">
                <a:latin typeface="Catamaran" panose="020B0604020202020204" charset="0"/>
                <a:cs typeface="Catamaran" panose="020B0604020202020204" charset="0"/>
              </a:rPr>
              <a:t>buyout provision.  </a:t>
            </a:r>
          </a:p>
          <a:p>
            <a:pPr lvl="1">
              <a:buSzPct val="150000"/>
              <a:buFont typeface="Wingdings" panose="05000000000000000000" pitchFamily="2" charset="2"/>
              <a:buChar char="§"/>
            </a:pPr>
            <a:r>
              <a:rPr lang="en-US" sz="1050" dirty="0">
                <a:latin typeface="Catamaran" panose="020B0604020202020204" charset="0"/>
                <a:cs typeface="Catamaran" panose="020B0604020202020204" charset="0"/>
              </a:rPr>
              <a:t>Understand the buyout provision.  </a:t>
            </a:r>
          </a:p>
          <a:p>
            <a:pPr lvl="1">
              <a:buSzPct val="150000"/>
              <a:buFont typeface="Wingdings" panose="05000000000000000000" pitchFamily="2" charset="2"/>
              <a:buChar char="§"/>
            </a:pPr>
            <a:r>
              <a:rPr lang="en-US" sz="1050" dirty="0">
                <a:latin typeface="Catamaran" panose="020B0604020202020204" charset="0"/>
                <a:cs typeface="Catamaran" panose="020B0604020202020204" charset="0"/>
              </a:rPr>
              <a:t>Usually total gross compensation for last 12 months.</a:t>
            </a:r>
          </a:p>
          <a:p>
            <a:endParaRPr lang="en-US" dirty="0"/>
          </a:p>
        </p:txBody>
      </p:sp>
      <p:grpSp>
        <p:nvGrpSpPr>
          <p:cNvPr id="10" name="Group 9"/>
          <p:cNvGrpSpPr/>
          <p:nvPr/>
        </p:nvGrpSpPr>
        <p:grpSpPr>
          <a:xfrm>
            <a:off x="5931411" y="1090713"/>
            <a:ext cx="3110478" cy="3393152"/>
            <a:chOff x="7908548" y="1454283"/>
            <a:chExt cx="4147304" cy="3990407"/>
          </a:xfrm>
        </p:grpSpPr>
        <p:pic>
          <p:nvPicPr>
            <p:cNvPr id="6" name="Picture 5"/>
            <p:cNvPicPr>
              <a:picLocks noChangeAspect="1"/>
            </p:cNvPicPr>
            <p:nvPr/>
          </p:nvPicPr>
          <p:blipFill>
            <a:blip r:embed="rId2"/>
            <a:stretch>
              <a:fillRect/>
            </a:stretch>
          </p:blipFill>
          <p:spPr>
            <a:xfrm>
              <a:off x="7908548" y="1454283"/>
              <a:ext cx="4147304" cy="3990407"/>
            </a:xfrm>
            <a:prstGeom prst="rect">
              <a:avLst/>
            </a:prstGeom>
            <a:scene3d>
              <a:camera prst="orthographicFront"/>
              <a:lightRig rig="threePt" dir="t"/>
            </a:scene3d>
            <a:sp3d/>
          </p:spPr>
        </p:pic>
        <p:sp>
          <p:nvSpPr>
            <p:cNvPr id="7" name="Oval 6"/>
            <p:cNvSpPr/>
            <p:nvPr/>
          </p:nvSpPr>
          <p:spPr>
            <a:xfrm>
              <a:off x="9209315" y="3638939"/>
              <a:ext cx="550506" cy="550506"/>
            </a:xfrm>
            <a:prstGeom prst="ellipse">
              <a:avLst/>
            </a:prstGeom>
            <a:noFill/>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8" name="Oval 7"/>
            <p:cNvSpPr/>
            <p:nvPr/>
          </p:nvSpPr>
          <p:spPr>
            <a:xfrm>
              <a:off x="8933207" y="3354355"/>
              <a:ext cx="1115861" cy="1124338"/>
            </a:xfrm>
            <a:prstGeom prst="ellipse">
              <a:avLst/>
            </a:prstGeom>
            <a:noFill/>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9" name="Oval 8"/>
            <p:cNvSpPr/>
            <p:nvPr/>
          </p:nvSpPr>
          <p:spPr>
            <a:xfrm>
              <a:off x="8694577" y="3079103"/>
              <a:ext cx="1590868" cy="1635966"/>
            </a:xfrm>
            <a:prstGeom prst="ellipse">
              <a:avLst/>
            </a:prstGeom>
            <a:noFill/>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spTree>
    <p:extLst>
      <p:ext uri="{BB962C8B-B14F-4D97-AF65-F5344CB8AC3E}">
        <p14:creationId xmlns:p14="http://schemas.microsoft.com/office/powerpoint/2010/main" val="1038815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701D8404-4039-41BA-A891-15E6A698AAE2}" type="slidenum">
              <a:rPr lang="en-US" smtClean="0"/>
              <a:t>11</a:t>
            </a:fld>
            <a:endParaRPr lang="en-US" dirty="0"/>
          </a:p>
        </p:txBody>
      </p:sp>
      <p:sp>
        <p:nvSpPr>
          <p:cNvPr id="2" name="Title 1"/>
          <p:cNvSpPr>
            <a:spLocks noGrp="1"/>
          </p:cNvSpPr>
          <p:nvPr>
            <p:ph type="title" idx="4294967295"/>
          </p:nvPr>
        </p:nvSpPr>
        <p:spPr>
          <a:xfrm>
            <a:off x="0" y="125413"/>
            <a:ext cx="5567363" cy="990600"/>
          </a:xfrm>
        </p:spPr>
        <p:txBody>
          <a:bodyPr/>
          <a:lstStyle/>
          <a:p>
            <a:r>
              <a:rPr lang="en-US" b="1" dirty="0" smtClean="0"/>
              <a:t>Repayment Obligations</a:t>
            </a:r>
            <a:endParaRPr lang="en-US" b="1" dirty="0"/>
          </a:p>
        </p:txBody>
      </p:sp>
      <p:sp>
        <p:nvSpPr>
          <p:cNvPr id="3" name="Content Placeholder 2"/>
          <p:cNvSpPr>
            <a:spLocks noGrp="1"/>
          </p:cNvSpPr>
          <p:nvPr>
            <p:ph idx="4294967295"/>
          </p:nvPr>
        </p:nvSpPr>
        <p:spPr>
          <a:xfrm>
            <a:off x="0" y="1379538"/>
            <a:ext cx="7197725" cy="3136900"/>
          </a:xfrm>
        </p:spPr>
        <p:txBody>
          <a:bodyPr/>
          <a:lstStyle/>
          <a:p>
            <a:pPr>
              <a:lnSpc>
                <a:spcPct val="100000"/>
              </a:lnSpc>
              <a:buSzPct val="150000"/>
              <a:buFont typeface="Wingdings" panose="05000000000000000000" pitchFamily="2" charset="2"/>
              <a:buChar char="§"/>
            </a:pPr>
            <a:r>
              <a:rPr lang="en-US" sz="2000" dirty="0">
                <a:latin typeface="Catamaran" panose="020B0604020202020204" charset="0"/>
                <a:cs typeface="Catamaran" panose="020B0604020202020204" charset="0"/>
              </a:rPr>
              <a:t>Carefully review narrative in Compensation section</a:t>
            </a:r>
            <a:r>
              <a:rPr lang="en-US" sz="2000" dirty="0" smtClean="0">
                <a:latin typeface="Catamaran" panose="020B0604020202020204" charset="0"/>
                <a:cs typeface="Catamaran" panose="020B0604020202020204" charset="0"/>
              </a:rPr>
              <a:t>.</a:t>
            </a:r>
            <a:endParaRPr lang="en-US" sz="2000" dirty="0">
              <a:latin typeface="Catamaran" panose="020B0604020202020204" charset="0"/>
              <a:cs typeface="Catamaran" panose="020B0604020202020204" charset="0"/>
            </a:endParaRPr>
          </a:p>
          <a:p>
            <a:pPr>
              <a:lnSpc>
                <a:spcPct val="100000"/>
              </a:lnSpc>
              <a:buSzPct val="150000"/>
              <a:buFont typeface="Wingdings" panose="05000000000000000000" pitchFamily="2" charset="2"/>
              <a:buChar char="§"/>
            </a:pPr>
            <a:r>
              <a:rPr lang="en-US" sz="2000" dirty="0">
                <a:latin typeface="Catamaran" panose="020B0604020202020204" charset="0"/>
                <a:cs typeface="Catamaran" panose="020B0604020202020204" charset="0"/>
              </a:rPr>
              <a:t>Watch for language such as:</a:t>
            </a:r>
          </a:p>
          <a:p>
            <a:pPr>
              <a:buSzPct val="150000"/>
              <a:buFont typeface="Wingdings" panose="05000000000000000000" pitchFamily="2" charset="2"/>
              <a:buChar char="§"/>
            </a:pPr>
            <a:endParaRPr lang="en-US" sz="1200" i="1" dirty="0">
              <a:latin typeface="Catamaran" panose="020B0604020202020204" charset="0"/>
              <a:cs typeface="Catamaran" panose="020B0604020202020204" charset="0"/>
            </a:endParaRPr>
          </a:p>
          <a:p>
            <a:pPr marL="342900" lvl="1" indent="0">
              <a:buNone/>
            </a:pPr>
            <a:r>
              <a:rPr lang="en-US" sz="2000" dirty="0" smtClean="0">
                <a:latin typeface="Catamaran" panose="020B0604020202020204" charset="0"/>
                <a:cs typeface="Catamaran" panose="020B0604020202020204" charset="0"/>
              </a:rPr>
              <a:t>“You agree….</a:t>
            </a:r>
            <a:r>
              <a:rPr lang="en-US" sz="2000" dirty="0" smtClean="0">
                <a:solidFill>
                  <a:schemeClr val="tx1"/>
                </a:solidFill>
                <a:latin typeface="Catamaran" panose="020B0604020202020204" charset="0"/>
                <a:cs typeface="Catamaran" panose="020B0604020202020204" charset="0"/>
              </a:rPr>
              <a:t>may deduct from any compensation due to you, </a:t>
            </a:r>
            <a:r>
              <a:rPr lang="en-US" sz="2000" dirty="0" smtClean="0">
                <a:latin typeface="Catamaran" panose="020B0604020202020204" charset="0"/>
                <a:cs typeface="Catamaran" panose="020B0604020202020204" charset="0"/>
              </a:rPr>
              <a:t>including from your final paycheck any amounts you owe including….for repayment obligations under loans, sign on or retention bonus, cost of lost or damaged equipment or materials, ….or any other lawful purpose permitted by law”.</a:t>
            </a:r>
          </a:p>
        </p:txBody>
      </p:sp>
      <p:pic>
        <p:nvPicPr>
          <p:cNvPr id="8" name="Picture 7"/>
          <p:cNvPicPr>
            <a:picLocks noChangeAspect="1"/>
          </p:cNvPicPr>
          <p:nvPr/>
        </p:nvPicPr>
        <p:blipFill>
          <a:blip r:embed="rId3">
            <a:clrChange>
              <a:clrFrom>
                <a:srgbClr val="EDCA66"/>
              </a:clrFrom>
              <a:clrTo>
                <a:srgbClr val="EDCA66">
                  <a:alpha val="0"/>
                </a:srgbClr>
              </a:clrTo>
            </a:clrChange>
            <a:duotone>
              <a:schemeClr val="accent5">
                <a:shade val="45000"/>
                <a:satMod val="135000"/>
              </a:schemeClr>
              <a:prstClr val="white"/>
            </a:duotone>
          </a:blip>
          <a:stretch>
            <a:fillRect/>
          </a:stretch>
        </p:blipFill>
        <p:spPr>
          <a:xfrm>
            <a:off x="6325325" y="140375"/>
            <a:ext cx="3265727" cy="2011499"/>
          </a:xfrm>
          <a:prstGeom prst="rect">
            <a:avLst/>
          </a:prstGeom>
        </p:spPr>
      </p:pic>
    </p:spTree>
    <p:extLst>
      <p:ext uri="{BB962C8B-B14F-4D97-AF65-F5344CB8AC3E}">
        <p14:creationId xmlns:p14="http://schemas.microsoft.com/office/powerpoint/2010/main" val="2420724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701D8404-4039-41BA-A891-15E6A698AAE2}" type="slidenum">
              <a:rPr lang="en-US" smtClean="0"/>
              <a:t>12</a:t>
            </a:fld>
            <a:endParaRPr lang="en-US" dirty="0"/>
          </a:p>
        </p:txBody>
      </p:sp>
      <p:sp>
        <p:nvSpPr>
          <p:cNvPr id="2" name="Title 1"/>
          <p:cNvSpPr>
            <a:spLocks noGrp="1"/>
          </p:cNvSpPr>
          <p:nvPr>
            <p:ph type="title" idx="4294967295"/>
          </p:nvPr>
        </p:nvSpPr>
        <p:spPr>
          <a:xfrm>
            <a:off x="0" y="166688"/>
            <a:ext cx="4779963" cy="995362"/>
          </a:xfrm>
        </p:spPr>
        <p:txBody>
          <a:bodyPr/>
          <a:lstStyle/>
          <a:p>
            <a:r>
              <a:rPr lang="en-US" b="1" dirty="0" smtClean="0"/>
              <a:t>In Summary: </a:t>
            </a:r>
            <a:br>
              <a:rPr lang="en-US" b="1" dirty="0" smtClean="0"/>
            </a:br>
            <a:r>
              <a:rPr lang="en-US" b="1" dirty="0" smtClean="0"/>
              <a:t>Understand Restrictions</a:t>
            </a:r>
            <a:endParaRPr lang="en-US" b="1" dirty="0"/>
          </a:p>
        </p:txBody>
      </p:sp>
      <p:sp>
        <p:nvSpPr>
          <p:cNvPr id="3" name="Content Placeholder 2"/>
          <p:cNvSpPr>
            <a:spLocks noGrp="1"/>
          </p:cNvSpPr>
          <p:nvPr>
            <p:ph idx="4294967295"/>
          </p:nvPr>
        </p:nvSpPr>
        <p:spPr>
          <a:xfrm>
            <a:off x="3306763" y="1914525"/>
            <a:ext cx="5837237" cy="2690813"/>
          </a:xfrm>
        </p:spPr>
        <p:txBody>
          <a:bodyPr>
            <a:normAutofit/>
          </a:bodyPr>
          <a:lstStyle/>
          <a:p>
            <a:pPr marL="285750" indent="-285750">
              <a:buSzPct val="150000"/>
              <a:buFont typeface="Wingdings" panose="05000000000000000000" pitchFamily="2" charset="2"/>
              <a:buChar char="§"/>
            </a:pPr>
            <a:r>
              <a:rPr lang="en-US" sz="1500" dirty="0">
                <a:solidFill>
                  <a:schemeClr val="tx1"/>
                </a:solidFill>
                <a:latin typeface="Catamaran" panose="020B0604020202020204" charset="0"/>
                <a:cs typeface="Catamaran" panose="020B0604020202020204" charset="0"/>
              </a:rPr>
              <a:t>Practice owns all fees generated.</a:t>
            </a:r>
          </a:p>
          <a:p>
            <a:pPr marL="285750" indent="-285750">
              <a:buSzPct val="150000"/>
              <a:buFont typeface="Wingdings" panose="05000000000000000000" pitchFamily="2" charset="2"/>
              <a:buChar char="§"/>
            </a:pPr>
            <a:endParaRPr lang="en-US" sz="1500" dirty="0">
              <a:solidFill>
                <a:schemeClr val="tx1"/>
              </a:solidFill>
              <a:latin typeface="Catamaran" panose="020B0604020202020204" charset="0"/>
              <a:cs typeface="Catamaran" panose="020B0604020202020204" charset="0"/>
            </a:endParaRPr>
          </a:p>
          <a:p>
            <a:pPr marL="285750" indent="-285750">
              <a:buSzPct val="150000"/>
              <a:buFont typeface="Wingdings" panose="05000000000000000000" pitchFamily="2" charset="2"/>
              <a:buChar char="§"/>
            </a:pPr>
            <a:r>
              <a:rPr lang="en-US" sz="1500" dirty="0">
                <a:solidFill>
                  <a:schemeClr val="tx1"/>
                </a:solidFill>
                <a:latin typeface="Catamaran" panose="020B0604020202020204" charset="0"/>
                <a:cs typeface="Catamaran" panose="020B0604020202020204" charset="0"/>
              </a:rPr>
              <a:t>Agreement only allows work for employer. </a:t>
            </a:r>
          </a:p>
          <a:p>
            <a:pPr lvl="1">
              <a:buSzPct val="150000"/>
              <a:buFont typeface="Wingdings" panose="05000000000000000000" pitchFamily="2" charset="2"/>
              <a:buChar char="§"/>
            </a:pPr>
            <a:r>
              <a:rPr lang="en-US" sz="1500" dirty="0">
                <a:solidFill>
                  <a:schemeClr val="tx1"/>
                </a:solidFill>
                <a:latin typeface="Catamaran" panose="020B0604020202020204" charset="0"/>
                <a:cs typeface="Catamaran" panose="020B0604020202020204" charset="0"/>
              </a:rPr>
              <a:t>Practice retains payments for related medical service such as speaking honoraria, medical director fees.</a:t>
            </a:r>
          </a:p>
          <a:p>
            <a:pPr marL="285750" indent="-285750">
              <a:buSzPct val="150000"/>
              <a:buFont typeface="Wingdings" panose="05000000000000000000" pitchFamily="2" charset="2"/>
              <a:buChar char="§"/>
            </a:pPr>
            <a:r>
              <a:rPr lang="en-US" sz="1500" dirty="0" smtClean="0">
                <a:solidFill>
                  <a:schemeClr val="tx1"/>
                </a:solidFill>
                <a:latin typeface="Catamaran" panose="020B0604020202020204" charset="0"/>
                <a:cs typeface="Catamaran" panose="020B0604020202020204" charset="0"/>
              </a:rPr>
              <a:t>Must </a:t>
            </a:r>
            <a:r>
              <a:rPr lang="en-US" sz="1500" dirty="0">
                <a:solidFill>
                  <a:schemeClr val="tx1"/>
                </a:solidFill>
                <a:latin typeface="Catamaran" panose="020B0604020202020204" charset="0"/>
                <a:cs typeface="Catamaran" panose="020B0604020202020204" charset="0"/>
              </a:rPr>
              <a:t>refer inpatient and outpatient healthcare per employer policy.</a:t>
            </a:r>
          </a:p>
          <a:p>
            <a:pPr marL="285750" indent="-285750">
              <a:buSzPct val="150000"/>
              <a:buFont typeface="Wingdings" panose="05000000000000000000" pitchFamily="2" charset="2"/>
              <a:buChar char="§"/>
            </a:pPr>
            <a:r>
              <a:rPr lang="en-US" sz="1500" dirty="0" smtClean="0">
                <a:solidFill>
                  <a:schemeClr val="tx1"/>
                </a:solidFill>
                <a:latin typeface="Catamaran" panose="020B0604020202020204" charset="0"/>
                <a:cs typeface="Catamaran" panose="020B0604020202020204" charset="0"/>
              </a:rPr>
              <a:t>Assignment </a:t>
            </a:r>
            <a:r>
              <a:rPr lang="en-US" sz="1500" dirty="0">
                <a:solidFill>
                  <a:schemeClr val="tx1"/>
                </a:solidFill>
                <a:latin typeface="Catamaran" panose="020B0604020202020204" charset="0"/>
                <a:cs typeface="Catamaran" panose="020B0604020202020204" charset="0"/>
              </a:rPr>
              <a:t>to employer of all rights to bill and receive payments for services.</a:t>
            </a:r>
          </a:p>
          <a:p>
            <a:pPr marL="0" indent="0">
              <a:buNone/>
            </a:pPr>
            <a:endParaRPr lang="en-US" sz="1350" dirty="0"/>
          </a:p>
          <a:p>
            <a:pPr>
              <a:buFont typeface="Wingdings" panose="05000000000000000000" pitchFamily="2" charset="2"/>
              <a:buChar char="v"/>
            </a:pPr>
            <a:endParaRPr lang="en-US" sz="1350" dirty="0"/>
          </a:p>
        </p:txBody>
      </p:sp>
      <p:sp>
        <p:nvSpPr>
          <p:cNvPr id="5" name="Rectangle 4"/>
          <p:cNvSpPr/>
          <p:nvPr/>
        </p:nvSpPr>
        <p:spPr>
          <a:xfrm>
            <a:off x="720147" y="1792445"/>
            <a:ext cx="1329612" cy="35298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i="1" dirty="0"/>
              <a:t>Fees</a:t>
            </a:r>
          </a:p>
        </p:txBody>
      </p:sp>
      <p:sp>
        <p:nvSpPr>
          <p:cNvPr id="6" name="Rectangle 5"/>
          <p:cNvSpPr/>
          <p:nvPr/>
        </p:nvSpPr>
        <p:spPr>
          <a:xfrm>
            <a:off x="720147" y="2312344"/>
            <a:ext cx="1329612" cy="35298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i="1" dirty="0"/>
              <a:t>Payment Retention</a:t>
            </a:r>
          </a:p>
        </p:txBody>
      </p:sp>
      <p:sp>
        <p:nvSpPr>
          <p:cNvPr id="7" name="Rectangle 6"/>
          <p:cNvSpPr/>
          <p:nvPr/>
        </p:nvSpPr>
        <p:spPr>
          <a:xfrm>
            <a:off x="720147" y="3146566"/>
            <a:ext cx="1329612" cy="35298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i="1" dirty="0"/>
              <a:t>Referrals</a:t>
            </a:r>
          </a:p>
        </p:txBody>
      </p:sp>
      <p:sp>
        <p:nvSpPr>
          <p:cNvPr id="8" name="Rectangle 7"/>
          <p:cNvSpPr/>
          <p:nvPr/>
        </p:nvSpPr>
        <p:spPr>
          <a:xfrm>
            <a:off x="720147" y="3684298"/>
            <a:ext cx="1329612" cy="35298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i="1" dirty="0"/>
              <a:t>Payments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07449">
            <a:off x="5666661" y="436740"/>
            <a:ext cx="2726350" cy="1756136"/>
          </a:xfrm>
          <a:prstGeom prst="rect">
            <a:avLst/>
          </a:prstGeom>
          <a:effectLst>
            <a:softEdge rad="317500"/>
          </a:effectLst>
        </p:spPr>
      </p:pic>
    </p:spTree>
    <p:extLst>
      <p:ext uri="{BB962C8B-B14F-4D97-AF65-F5344CB8AC3E}">
        <p14:creationId xmlns:p14="http://schemas.microsoft.com/office/powerpoint/2010/main" val="2277263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701D8404-4039-41BA-A891-15E6A698AAE2}" type="slidenum">
              <a:rPr lang="en-US" smtClean="0"/>
              <a:t>13</a:t>
            </a:fld>
            <a:endParaRPr lang="en-US" dirty="0"/>
          </a:p>
        </p:txBody>
      </p:sp>
      <p:sp>
        <p:nvSpPr>
          <p:cNvPr id="2" name="Title 1"/>
          <p:cNvSpPr>
            <a:spLocks noGrp="1"/>
          </p:cNvSpPr>
          <p:nvPr>
            <p:ph type="title" idx="4294967295"/>
          </p:nvPr>
        </p:nvSpPr>
        <p:spPr>
          <a:xfrm>
            <a:off x="0" y="152400"/>
            <a:ext cx="7478713" cy="993775"/>
          </a:xfrm>
        </p:spPr>
        <p:txBody>
          <a:bodyPr/>
          <a:lstStyle/>
          <a:p>
            <a:r>
              <a:rPr lang="en-US" b="1" dirty="0" smtClean="0"/>
              <a:t>Professional Liability Insurance</a:t>
            </a:r>
            <a:endParaRPr lang="en-US" b="1" dirty="0"/>
          </a:p>
        </p:txBody>
      </p:sp>
      <p:sp>
        <p:nvSpPr>
          <p:cNvPr id="3" name="Content Placeholder 2"/>
          <p:cNvSpPr>
            <a:spLocks noGrp="1"/>
          </p:cNvSpPr>
          <p:nvPr>
            <p:ph idx="4294967295"/>
          </p:nvPr>
        </p:nvSpPr>
        <p:spPr>
          <a:xfrm>
            <a:off x="0" y="1146175"/>
            <a:ext cx="4633913" cy="3806825"/>
          </a:xfrm>
        </p:spPr>
        <p:txBody>
          <a:bodyPr>
            <a:normAutofit/>
          </a:bodyPr>
          <a:lstStyle/>
          <a:p>
            <a:pPr marL="285750" indent="-285750">
              <a:buSzPct val="150000"/>
              <a:buFont typeface="Wingdings" panose="05000000000000000000" pitchFamily="2" charset="2"/>
              <a:buChar char="§"/>
            </a:pPr>
            <a:r>
              <a:rPr lang="en-US" sz="1350" b="1" dirty="0" smtClean="0">
                <a:solidFill>
                  <a:schemeClr val="accent5">
                    <a:lumMod val="50000"/>
                  </a:schemeClr>
                </a:solidFill>
                <a:latin typeface="Catamaran" panose="020B0604020202020204" charset="0"/>
                <a:cs typeface="Catamaran" panose="020B0604020202020204" charset="0"/>
              </a:rPr>
              <a:t>Understand </a:t>
            </a:r>
            <a:r>
              <a:rPr lang="en-US" sz="1350" b="1" dirty="0">
                <a:solidFill>
                  <a:schemeClr val="accent5">
                    <a:lumMod val="50000"/>
                  </a:schemeClr>
                </a:solidFill>
                <a:latin typeface="Catamaran" panose="020B0604020202020204" charset="0"/>
                <a:cs typeface="Catamaran" panose="020B0604020202020204" charset="0"/>
              </a:rPr>
              <a:t>type of coverage: </a:t>
            </a:r>
            <a:endParaRPr lang="en-US" sz="1350" dirty="0">
              <a:latin typeface="Catamaran" panose="020B0604020202020204" charset="0"/>
              <a:cs typeface="Catamaran" panose="020B0604020202020204" charset="0"/>
            </a:endParaRPr>
          </a:p>
          <a:p>
            <a:pPr lvl="1">
              <a:buSzPct val="150000"/>
              <a:buFont typeface="Wingdings" panose="05000000000000000000" pitchFamily="2" charset="2"/>
              <a:buChar char="§"/>
            </a:pPr>
            <a:r>
              <a:rPr lang="en-US" sz="1200" dirty="0">
                <a:latin typeface="Catamaran" panose="020B0604020202020204" charset="0"/>
                <a:cs typeface="Catamaran" panose="020B0604020202020204" charset="0"/>
              </a:rPr>
              <a:t>Occurrence or claims </a:t>
            </a:r>
            <a:r>
              <a:rPr lang="en-US" sz="1200" dirty="0" smtClean="0">
                <a:latin typeface="Catamaran" panose="020B0604020202020204" charset="0"/>
                <a:cs typeface="Catamaran" panose="020B0604020202020204" charset="0"/>
              </a:rPr>
              <a:t>made</a:t>
            </a:r>
            <a:endParaRPr lang="en-US" sz="1200" dirty="0">
              <a:latin typeface="Catamaran" panose="020B0604020202020204" charset="0"/>
              <a:cs typeface="Catamaran" panose="020B0604020202020204" charset="0"/>
            </a:endParaRPr>
          </a:p>
          <a:p>
            <a:pPr lvl="1">
              <a:buSzPct val="150000"/>
              <a:buFont typeface="Wingdings" panose="05000000000000000000" pitchFamily="2" charset="2"/>
              <a:buChar char="§"/>
            </a:pPr>
            <a:r>
              <a:rPr lang="en-US" sz="1200" dirty="0" smtClean="0">
                <a:latin typeface="Catamaran" panose="020B0604020202020204" charset="0"/>
                <a:cs typeface="Catamaran" panose="020B0604020202020204" charset="0"/>
              </a:rPr>
              <a:t>Occurrence </a:t>
            </a:r>
            <a:r>
              <a:rPr lang="en-US" sz="1200" dirty="0">
                <a:latin typeface="Catamaran" panose="020B0604020202020204" charset="0"/>
                <a:cs typeface="Catamaran" panose="020B0604020202020204" charset="0"/>
              </a:rPr>
              <a:t>means claims arising from patient care on behalf of employer during policy are covered no matter when </a:t>
            </a:r>
            <a:r>
              <a:rPr lang="en-US" sz="1200" dirty="0" smtClean="0">
                <a:latin typeface="Catamaran" panose="020B0604020202020204" charset="0"/>
                <a:cs typeface="Catamaran" panose="020B0604020202020204" charset="0"/>
              </a:rPr>
              <a:t>reported</a:t>
            </a:r>
            <a:endParaRPr lang="en-US" sz="1200" dirty="0">
              <a:latin typeface="Catamaran" panose="020B0604020202020204" charset="0"/>
              <a:cs typeface="Catamaran" panose="020B0604020202020204" charset="0"/>
            </a:endParaRPr>
          </a:p>
          <a:p>
            <a:pPr marL="914400" lvl="3" indent="-329184">
              <a:buClr>
                <a:schemeClr val="accent5"/>
              </a:buClr>
              <a:buSzPct val="150000"/>
              <a:buFont typeface="Wingdings" panose="05000000000000000000" pitchFamily="2" charset="2"/>
              <a:buChar char="§"/>
            </a:pPr>
            <a:r>
              <a:rPr lang="en-US" sz="1200" dirty="0" smtClean="0">
                <a:latin typeface="Catamaran" panose="020B0604020202020204" charset="0"/>
                <a:cs typeface="Catamaran" panose="020B0604020202020204" charset="0"/>
              </a:rPr>
              <a:t>Is </a:t>
            </a:r>
            <a:r>
              <a:rPr lang="en-US" sz="1200" dirty="0">
                <a:latin typeface="Catamaran" panose="020B0604020202020204" charset="0"/>
                <a:cs typeface="Catamaran" panose="020B0604020202020204" charset="0"/>
              </a:rPr>
              <a:t>paid tail coverage provided for claims made policies after termination</a:t>
            </a:r>
            <a:r>
              <a:rPr lang="en-US" sz="1200" dirty="0" smtClean="0">
                <a:latin typeface="Catamaran" panose="020B0604020202020204" charset="0"/>
                <a:cs typeface="Catamaran" panose="020B0604020202020204" charset="0"/>
              </a:rPr>
              <a:t>?</a:t>
            </a:r>
            <a:endParaRPr lang="en-US" sz="1200" dirty="0">
              <a:latin typeface="Catamaran" panose="020B0604020202020204" charset="0"/>
              <a:cs typeface="Catamaran" panose="020B0604020202020204" charset="0"/>
            </a:endParaRPr>
          </a:p>
          <a:p>
            <a:pPr marL="285750" indent="-285750">
              <a:buSzPct val="150000"/>
              <a:buFont typeface="Wingdings" panose="05000000000000000000" pitchFamily="2" charset="2"/>
              <a:buChar char="§"/>
            </a:pPr>
            <a:r>
              <a:rPr lang="en-US" sz="1350" b="1" dirty="0" smtClean="0">
                <a:solidFill>
                  <a:schemeClr val="accent5">
                    <a:lumMod val="50000"/>
                  </a:schemeClr>
                </a:solidFill>
                <a:latin typeface="Catamaran" panose="020B0604020202020204" charset="0"/>
                <a:cs typeface="Catamaran" panose="020B0604020202020204" charset="0"/>
              </a:rPr>
              <a:t>What </a:t>
            </a:r>
            <a:r>
              <a:rPr lang="en-US" sz="1350" b="1" dirty="0">
                <a:solidFill>
                  <a:schemeClr val="accent5">
                    <a:lumMod val="50000"/>
                  </a:schemeClr>
                </a:solidFill>
                <a:latin typeface="Catamaran" panose="020B0604020202020204" charset="0"/>
                <a:cs typeface="Catamaran" panose="020B0604020202020204" charset="0"/>
              </a:rPr>
              <a:t>are the limits of coverage?</a:t>
            </a:r>
          </a:p>
          <a:p>
            <a:pPr lvl="1">
              <a:buSzPct val="150000"/>
              <a:buFont typeface="Wingdings" panose="05000000000000000000" pitchFamily="2" charset="2"/>
              <a:buChar char="§"/>
            </a:pPr>
            <a:r>
              <a:rPr lang="en-US" sz="1200" dirty="0" smtClean="0">
                <a:latin typeface="Catamaran" panose="020B0604020202020204" charset="0"/>
                <a:cs typeface="Catamaran" panose="020B0604020202020204" charset="0"/>
              </a:rPr>
              <a:t>Know annual </a:t>
            </a:r>
            <a:r>
              <a:rPr lang="en-US" sz="1200" dirty="0">
                <a:latin typeface="Catamaran" panose="020B0604020202020204" charset="0"/>
                <a:cs typeface="Catamaran" panose="020B0604020202020204" charset="0"/>
              </a:rPr>
              <a:t>and </a:t>
            </a:r>
            <a:r>
              <a:rPr lang="en-US" sz="1200" dirty="0" smtClean="0">
                <a:latin typeface="Catamaran" panose="020B0604020202020204" charset="0"/>
                <a:cs typeface="Catamaran" panose="020B0604020202020204" charset="0"/>
              </a:rPr>
              <a:t>aggregate limits</a:t>
            </a:r>
          </a:p>
          <a:p>
            <a:pPr lvl="1">
              <a:buSzPct val="150000"/>
              <a:buFont typeface="Wingdings" panose="05000000000000000000" pitchFamily="2" charset="2"/>
              <a:buChar char="§"/>
            </a:pPr>
            <a:r>
              <a:rPr lang="en-US" sz="1200" dirty="0" smtClean="0">
                <a:latin typeface="Catamaran" panose="020B0604020202020204" charset="0"/>
                <a:cs typeface="Catamaran" panose="020B0604020202020204" charset="0"/>
              </a:rPr>
              <a:t>Recommend minimum $1 million/$3 million coverage</a:t>
            </a:r>
          </a:p>
          <a:p>
            <a:pPr marL="285750" indent="-285750">
              <a:buSzPct val="150000"/>
              <a:buFont typeface="Wingdings" panose="05000000000000000000" pitchFamily="2" charset="2"/>
              <a:buChar char="§"/>
            </a:pPr>
            <a:r>
              <a:rPr lang="en-US" sz="1350" b="1" dirty="0" smtClean="0">
                <a:solidFill>
                  <a:schemeClr val="accent5">
                    <a:lumMod val="50000"/>
                  </a:schemeClr>
                </a:solidFill>
                <a:latin typeface="Catamaran" panose="020B0604020202020204" charset="0"/>
                <a:cs typeface="Catamaran" panose="020B0604020202020204" charset="0"/>
              </a:rPr>
              <a:t>Watch </a:t>
            </a:r>
            <a:r>
              <a:rPr lang="en-US" sz="1350" b="1" dirty="0">
                <a:solidFill>
                  <a:schemeClr val="accent5">
                    <a:lumMod val="50000"/>
                  </a:schemeClr>
                </a:solidFill>
                <a:latin typeface="Catamaran" panose="020B0604020202020204" charset="0"/>
                <a:cs typeface="Catamaran" panose="020B0604020202020204" charset="0"/>
              </a:rPr>
              <a:t>for Vague Language</a:t>
            </a:r>
            <a:r>
              <a:rPr lang="en-US" sz="1200" dirty="0">
                <a:solidFill>
                  <a:schemeClr val="accent1"/>
                </a:solidFill>
                <a:latin typeface="Catamaran" panose="020B0604020202020204" charset="0"/>
                <a:cs typeface="Catamaran" panose="020B0604020202020204" charset="0"/>
              </a:rPr>
              <a:t>: </a:t>
            </a:r>
            <a:r>
              <a:rPr lang="en-US" sz="1200" dirty="0" smtClean="0">
                <a:solidFill>
                  <a:schemeClr val="accent1"/>
                </a:solidFill>
                <a:latin typeface="Catamaran" panose="020B0604020202020204" charset="0"/>
                <a:cs typeface="Catamaran" panose="020B0604020202020204" charset="0"/>
              </a:rPr>
              <a:t> </a:t>
            </a:r>
            <a:r>
              <a:rPr lang="en-US" sz="1200" dirty="0" smtClean="0">
                <a:latin typeface="Catamaran" panose="020B0604020202020204" charset="0"/>
                <a:cs typeface="Catamaran" panose="020B0604020202020204" charset="0"/>
              </a:rPr>
              <a:t>“The </a:t>
            </a:r>
            <a:r>
              <a:rPr lang="en-US" sz="1200" dirty="0">
                <a:latin typeface="Catamaran" panose="020B0604020202020204" charset="0"/>
                <a:cs typeface="Catamaran" panose="020B0604020202020204" charset="0"/>
              </a:rPr>
              <a:t>Practice shall maintain professional malpractice liability insurance from </a:t>
            </a:r>
            <a:r>
              <a:rPr lang="en-US" sz="1200" dirty="0" smtClean="0">
                <a:latin typeface="Catamaran" panose="020B0604020202020204" charset="0"/>
                <a:cs typeface="Catamaran" panose="020B0604020202020204" charset="0"/>
              </a:rPr>
              <a:t>a commercial </a:t>
            </a:r>
            <a:r>
              <a:rPr lang="en-US" sz="1200" dirty="0">
                <a:latin typeface="Catamaran" panose="020B0604020202020204" charset="0"/>
                <a:cs typeface="Catamaran" panose="020B0604020202020204" charset="0"/>
              </a:rPr>
              <a:t>carrier covering the Physician and the Practice against claims arising out of </a:t>
            </a:r>
            <a:r>
              <a:rPr lang="en-US" sz="1200" dirty="0" smtClean="0">
                <a:latin typeface="Catamaran" panose="020B0604020202020204" charset="0"/>
                <a:cs typeface="Catamaran" panose="020B0604020202020204" charset="0"/>
              </a:rPr>
              <a:t>the performance </a:t>
            </a:r>
            <a:r>
              <a:rPr lang="en-US" sz="1200" dirty="0">
                <a:latin typeface="Catamaran" panose="020B0604020202020204" charset="0"/>
                <a:cs typeface="Catamaran" panose="020B0604020202020204" charset="0"/>
              </a:rPr>
              <a:t>of this </a:t>
            </a:r>
            <a:r>
              <a:rPr lang="en-US" sz="1200" dirty="0" smtClean="0">
                <a:latin typeface="Catamaran" panose="020B0604020202020204" charset="0"/>
                <a:cs typeface="Catamaran" panose="020B0604020202020204" charset="0"/>
              </a:rPr>
              <a:t>Agreement’s </a:t>
            </a:r>
            <a:r>
              <a:rPr lang="en-US" sz="1200" dirty="0">
                <a:latin typeface="Catamaran" panose="020B0604020202020204" charset="0"/>
                <a:cs typeface="Catamaran" panose="020B0604020202020204" charset="0"/>
              </a:rPr>
              <a:t>professional medical </a:t>
            </a:r>
            <a:r>
              <a:rPr lang="en-US" sz="1200" dirty="0">
                <a:solidFill>
                  <a:srgbClr val="FF0000"/>
                </a:solidFill>
                <a:latin typeface="Catamaran" panose="020B0604020202020204" charset="0"/>
                <a:cs typeface="Catamaran" panose="020B0604020202020204" charset="0"/>
              </a:rPr>
              <a:t>services in the minimum amounts </a:t>
            </a:r>
            <a:r>
              <a:rPr lang="en-US" sz="1200" dirty="0" smtClean="0">
                <a:solidFill>
                  <a:srgbClr val="FF0000"/>
                </a:solidFill>
                <a:latin typeface="Catamaran" panose="020B0604020202020204" charset="0"/>
                <a:cs typeface="Catamaran" panose="020B0604020202020204" charset="0"/>
              </a:rPr>
              <a:t>required by law…”,</a:t>
            </a:r>
            <a:r>
              <a:rPr lang="en-US" sz="1200" dirty="0" smtClean="0">
                <a:solidFill>
                  <a:schemeClr val="tx1"/>
                </a:solidFill>
                <a:latin typeface="Catamaran" panose="020B0604020202020204" charset="0"/>
                <a:cs typeface="Catamaran" panose="020B0604020202020204" charset="0"/>
              </a:rPr>
              <a:t> </a:t>
            </a:r>
            <a:endParaRPr lang="en-US" sz="1350" dirty="0">
              <a:solidFill>
                <a:schemeClr val="tx1"/>
              </a:solidFill>
              <a:latin typeface="Catamaran" panose="020B0604020202020204" charset="0"/>
              <a:cs typeface="Catamaran" panose="020B0604020202020204" charset="0"/>
            </a:endParaRPr>
          </a:p>
          <a:p>
            <a:pPr lvl="1"/>
            <a:endParaRPr lang="en-US" sz="1350" dirty="0"/>
          </a:p>
        </p:txBody>
      </p:sp>
      <p:pic>
        <p:nvPicPr>
          <p:cNvPr id="4098" name="Picture 2" descr="Professional Liability Insurance from Top Carriers | CoverWal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8607" y="1622138"/>
            <a:ext cx="4175392" cy="2674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343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701D8404-4039-41BA-A891-15E6A698AAE2}" type="slidenum">
              <a:rPr lang="en-US" smtClean="0"/>
              <a:t>14</a:t>
            </a:fld>
            <a:endParaRPr lang="en-US" dirty="0"/>
          </a:p>
        </p:txBody>
      </p:sp>
      <p:sp>
        <p:nvSpPr>
          <p:cNvPr id="2" name="Title 1"/>
          <p:cNvSpPr>
            <a:spLocks noGrp="1"/>
          </p:cNvSpPr>
          <p:nvPr>
            <p:ph type="title" idx="4294967295"/>
          </p:nvPr>
        </p:nvSpPr>
        <p:spPr>
          <a:xfrm>
            <a:off x="0" y="84138"/>
            <a:ext cx="4384675" cy="993775"/>
          </a:xfrm>
        </p:spPr>
        <p:txBody>
          <a:bodyPr/>
          <a:lstStyle/>
          <a:p>
            <a:r>
              <a:rPr lang="en-US" b="1" dirty="0" smtClean="0"/>
              <a:t>Conflict Resolution</a:t>
            </a:r>
            <a:endParaRPr lang="en-US" b="1" dirty="0"/>
          </a:p>
        </p:txBody>
      </p:sp>
      <p:sp>
        <p:nvSpPr>
          <p:cNvPr id="3" name="Content Placeholder 2"/>
          <p:cNvSpPr>
            <a:spLocks noGrp="1"/>
          </p:cNvSpPr>
          <p:nvPr>
            <p:ph idx="4294967295"/>
          </p:nvPr>
        </p:nvSpPr>
        <p:spPr>
          <a:xfrm>
            <a:off x="1" y="968375"/>
            <a:ext cx="4987636" cy="3665538"/>
          </a:xfrm>
        </p:spPr>
        <p:txBody>
          <a:bodyPr>
            <a:noAutofit/>
          </a:bodyPr>
          <a:lstStyle/>
          <a:p>
            <a:pPr>
              <a:buSzPct val="150000"/>
              <a:buFont typeface="Wingdings" panose="05000000000000000000" pitchFamily="2" charset="2"/>
              <a:buChar char="§"/>
            </a:pPr>
            <a:r>
              <a:rPr lang="en-US" sz="1200" dirty="0" smtClean="0">
                <a:latin typeface="Catamaran" panose="020B0604020202020204" charset="0"/>
                <a:cs typeface="Catamaran" panose="020B0604020202020204" charset="0"/>
              </a:rPr>
              <a:t>Understand </a:t>
            </a:r>
            <a:r>
              <a:rPr lang="en-US" sz="1200" dirty="0">
                <a:latin typeface="Catamaran" panose="020B0604020202020204" charset="0"/>
                <a:cs typeface="Catamaran" panose="020B0604020202020204" charset="0"/>
              </a:rPr>
              <a:t>mandatory mediation </a:t>
            </a:r>
            <a:r>
              <a:rPr lang="en-US" sz="1200" dirty="0" smtClean="0">
                <a:latin typeface="Catamaran" panose="020B0604020202020204" charset="0"/>
                <a:cs typeface="Catamaran" panose="020B0604020202020204" charset="0"/>
              </a:rPr>
              <a:t>and/or </a:t>
            </a:r>
            <a:r>
              <a:rPr lang="en-US" sz="1200" dirty="0">
                <a:latin typeface="Catamaran" panose="020B0604020202020204" charset="0"/>
                <a:cs typeface="Catamaran" panose="020B0604020202020204" charset="0"/>
              </a:rPr>
              <a:t>arbitration provisions:</a:t>
            </a:r>
          </a:p>
          <a:p>
            <a:pPr lvl="1">
              <a:buSzPct val="150000"/>
              <a:buFont typeface="Wingdings" panose="05000000000000000000" pitchFamily="2" charset="2"/>
              <a:buChar char="§"/>
            </a:pPr>
            <a:r>
              <a:rPr lang="en-US" sz="1200" dirty="0" smtClean="0">
                <a:latin typeface="Catamaran" panose="020B0604020202020204" charset="0"/>
                <a:cs typeface="Catamaran" panose="020B0604020202020204" charset="0"/>
              </a:rPr>
              <a:t>Arbitration </a:t>
            </a:r>
            <a:r>
              <a:rPr lang="en-US" sz="1200" dirty="0">
                <a:latin typeface="Catamaran" panose="020B0604020202020204" charset="0"/>
                <a:cs typeface="Catamaran" panose="020B0604020202020204" charset="0"/>
              </a:rPr>
              <a:t>lacks formal evidence process</a:t>
            </a:r>
            <a:r>
              <a:rPr lang="en-US" sz="1200" dirty="0" smtClean="0">
                <a:latin typeface="Catamaran" panose="020B0604020202020204" charset="0"/>
                <a:cs typeface="Catamaran" panose="020B0604020202020204" charset="0"/>
              </a:rPr>
              <a:t>.</a:t>
            </a:r>
          </a:p>
          <a:p>
            <a:pPr lvl="1">
              <a:buSzPct val="150000"/>
              <a:buFont typeface="Wingdings" panose="05000000000000000000" pitchFamily="2" charset="2"/>
              <a:buChar char="§"/>
            </a:pPr>
            <a:r>
              <a:rPr lang="en-US" sz="1200" dirty="0" smtClean="0">
                <a:latin typeface="Catamaran" panose="020B0604020202020204" charset="0"/>
                <a:cs typeface="Catamaran" panose="020B0604020202020204" charset="0"/>
              </a:rPr>
              <a:t>“All </a:t>
            </a:r>
            <a:r>
              <a:rPr lang="en-US" sz="1200" dirty="0">
                <a:latin typeface="Catamaran" panose="020B0604020202020204" charset="0"/>
                <a:cs typeface="Catamaran" panose="020B0604020202020204" charset="0"/>
              </a:rPr>
              <a:t>conflicts must be resolved through </a:t>
            </a:r>
            <a:r>
              <a:rPr lang="en-US" sz="1200" dirty="0" smtClean="0">
                <a:latin typeface="Catamaran" panose="020B0604020202020204" charset="0"/>
                <a:cs typeface="Catamaran" panose="020B0604020202020204" charset="0"/>
              </a:rPr>
              <a:t>arbitration”</a:t>
            </a:r>
            <a:endParaRPr lang="en-US" sz="1200" dirty="0">
              <a:latin typeface="Catamaran" panose="020B0604020202020204" charset="0"/>
              <a:cs typeface="Catamaran" panose="020B0604020202020204" charset="0"/>
            </a:endParaRPr>
          </a:p>
          <a:p>
            <a:pPr lvl="1">
              <a:buSzPct val="150000"/>
              <a:buFont typeface="Wingdings" panose="05000000000000000000" pitchFamily="2" charset="2"/>
              <a:buChar char="§"/>
            </a:pPr>
            <a:r>
              <a:rPr lang="en-US" sz="1200" dirty="0" smtClean="0">
                <a:latin typeface="Catamaran" panose="020B0604020202020204" charset="0"/>
                <a:cs typeface="Catamaran" panose="020B0604020202020204" charset="0"/>
              </a:rPr>
              <a:t>Decision </a:t>
            </a:r>
            <a:r>
              <a:rPr lang="en-US" sz="1200" dirty="0">
                <a:latin typeface="Catamaran" panose="020B0604020202020204" charset="0"/>
                <a:cs typeface="Catamaran" panose="020B0604020202020204" charset="0"/>
              </a:rPr>
              <a:t>of an </a:t>
            </a:r>
            <a:r>
              <a:rPr lang="en-US" sz="1200" dirty="0" smtClean="0">
                <a:latin typeface="Catamaran" panose="020B0604020202020204" charset="0"/>
                <a:cs typeface="Catamaran" panose="020B0604020202020204" charset="0"/>
              </a:rPr>
              <a:t>arbitrator and </a:t>
            </a:r>
            <a:r>
              <a:rPr lang="en-US" sz="1200" dirty="0">
                <a:latin typeface="Catamaran" panose="020B0604020202020204" charset="0"/>
                <a:cs typeface="Catamaran" panose="020B0604020202020204" charset="0"/>
              </a:rPr>
              <a:t>is binding – no </a:t>
            </a:r>
            <a:r>
              <a:rPr lang="en-US" sz="1200" dirty="0" smtClean="0">
                <a:latin typeface="Catamaran" panose="020B0604020202020204" charset="0"/>
                <a:cs typeface="Catamaran" panose="020B0604020202020204" charset="0"/>
              </a:rPr>
              <a:t>appeal!</a:t>
            </a:r>
            <a:endParaRPr lang="en-US" sz="1200" dirty="0">
              <a:latin typeface="Catamaran" panose="020B0604020202020204" charset="0"/>
              <a:cs typeface="Catamaran" panose="020B0604020202020204" charset="0"/>
            </a:endParaRPr>
          </a:p>
          <a:p>
            <a:pPr lvl="1">
              <a:buSzPct val="150000"/>
              <a:buFont typeface="Wingdings" panose="05000000000000000000" pitchFamily="2" charset="2"/>
              <a:buChar char="§"/>
            </a:pPr>
            <a:r>
              <a:rPr lang="en-US" sz="1200" dirty="0">
                <a:latin typeface="Catamaran" panose="020B0604020202020204" charset="0"/>
                <a:cs typeface="Catamaran" panose="020B0604020202020204" charset="0"/>
              </a:rPr>
              <a:t>Arbitrator may be biased or not understand healthcare issues.</a:t>
            </a:r>
          </a:p>
          <a:p>
            <a:pPr>
              <a:buSzPct val="150000"/>
              <a:buFont typeface="Wingdings" panose="05000000000000000000" pitchFamily="2" charset="2"/>
              <a:buChar char="§"/>
            </a:pPr>
            <a:r>
              <a:rPr lang="en-US" sz="1200" dirty="0" smtClean="0">
                <a:latin typeface="Catamaran" panose="020B0604020202020204" charset="0"/>
                <a:cs typeface="Catamaran" panose="020B0604020202020204" charset="0"/>
              </a:rPr>
              <a:t>Mandatory provision </a:t>
            </a:r>
            <a:r>
              <a:rPr lang="en-US" sz="1200" dirty="0">
                <a:latin typeface="Catamaran" panose="020B0604020202020204" charset="0"/>
                <a:cs typeface="Catamaran" panose="020B0604020202020204" charset="0"/>
              </a:rPr>
              <a:t>is generally </a:t>
            </a:r>
            <a:r>
              <a:rPr lang="en-US" sz="1200" dirty="0" smtClean="0">
                <a:latin typeface="Catamaran" panose="020B0604020202020204" charset="0"/>
                <a:cs typeface="Catamaran" panose="020B0604020202020204" charset="0"/>
              </a:rPr>
              <a:t>enforceable</a:t>
            </a:r>
            <a:endParaRPr lang="en-US" sz="1200" dirty="0">
              <a:latin typeface="Catamaran" panose="020B0604020202020204" charset="0"/>
              <a:cs typeface="Catamaran" panose="020B0604020202020204" charset="0"/>
            </a:endParaRPr>
          </a:p>
          <a:p>
            <a:pPr>
              <a:buSzPct val="150000"/>
              <a:buFont typeface="Wingdings" panose="05000000000000000000" pitchFamily="2" charset="2"/>
              <a:buChar char="§"/>
            </a:pPr>
            <a:r>
              <a:rPr lang="en-US" sz="1200" dirty="0">
                <a:latin typeface="Catamaran" panose="020B0604020202020204" charset="0"/>
                <a:cs typeface="Catamaran" panose="020B0604020202020204" charset="0"/>
              </a:rPr>
              <a:t>Often more favorable to </a:t>
            </a:r>
            <a:r>
              <a:rPr lang="en-US" sz="1200" dirty="0" smtClean="0">
                <a:latin typeface="Catamaran" panose="020B0604020202020204" charset="0"/>
                <a:cs typeface="Catamaran" panose="020B0604020202020204" charset="0"/>
              </a:rPr>
              <a:t>employer/practice </a:t>
            </a:r>
            <a:endParaRPr lang="en-US" sz="1200" dirty="0">
              <a:latin typeface="Catamaran" panose="020B0604020202020204" charset="0"/>
              <a:cs typeface="Catamaran" panose="020B0604020202020204" charset="0"/>
            </a:endParaRPr>
          </a:p>
          <a:p>
            <a:pPr>
              <a:buSzPct val="150000"/>
              <a:buFont typeface="Wingdings" panose="05000000000000000000" pitchFamily="2" charset="2"/>
              <a:buChar char="§"/>
            </a:pPr>
            <a:r>
              <a:rPr lang="en-US" sz="1200" dirty="0" smtClean="0">
                <a:latin typeface="Catamaran" panose="020B0604020202020204" charset="0"/>
                <a:cs typeface="Catamaran" panose="020B0604020202020204" charset="0"/>
              </a:rPr>
              <a:t>Determine </a:t>
            </a:r>
            <a:r>
              <a:rPr lang="en-US" sz="1200" dirty="0">
                <a:latin typeface="Catamaran" panose="020B0604020202020204" charset="0"/>
                <a:cs typeface="Catamaran" panose="020B0604020202020204" charset="0"/>
              </a:rPr>
              <a:t>if you want to waive right to a jury trial.   </a:t>
            </a:r>
          </a:p>
          <a:p>
            <a:pPr>
              <a:buSzPct val="150000"/>
              <a:buFont typeface="Wingdings" panose="05000000000000000000" pitchFamily="2" charset="2"/>
              <a:buChar char="§"/>
            </a:pPr>
            <a:r>
              <a:rPr lang="en-US" sz="1200" dirty="0">
                <a:latin typeface="Catamaran" panose="020B0604020202020204" charset="0"/>
                <a:cs typeface="Catamaran" panose="020B0604020202020204" charset="0"/>
              </a:rPr>
              <a:t>Be aware: Binding Arbitration is not always the simplest, quickest or least costly solution – may be MORE costly than litigation!</a:t>
            </a:r>
          </a:p>
        </p:txBody>
      </p:sp>
      <p:pic>
        <p:nvPicPr>
          <p:cNvPr id="5" name="Picture 4">
            <a:extLst>
              <a:ext uri="{FF2B5EF4-FFF2-40B4-BE49-F238E27FC236}">
                <a16:creationId xmlns="" xmlns:a16="http://schemas.microsoft.com/office/drawing/2014/main" id="{EAF9D891-9998-43AD-A318-DDFBDB18590F}"/>
              </a:ext>
            </a:extLst>
          </p:cNvPr>
          <p:cNvPicPr>
            <a:picLocks noChangeAspect="1"/>
          </p:cNvPicPr>
          <p:nvPr/>
        </p:nvPicPr>
        <p:blipFill>
          <a:blip r:embed="rId3"/>
          <a:stretch>
            <a:fillRect/>
          </a:stretch>
        </p:blipFill>
        <p:spPr>
          <a:xfrm>
            <a:off x="146080" y="4683395"/>
            <a:ext cx="1393472" cy="357711"/>
          </a:xfrm>
          <a:prstGeom prst="rect">
            <a:avLst/>
          </a:prstGeom>
        </p:spPr>
      </p:pic>
      <p:pic>
        <p:nvPicPr>
          <p:cNvPr id="8" name="Picture 7"/>
          <p:cNvPicPr>
            <a:picLocks noChangeAspect="1"/>
          </p:cNvPicPr>
          <p:nvPr/>
        </p:nvPicPr>
        <p:blipFill rotWithShape="1">
          <a:blip r:embed="rId4"/>
          <a:srcRect t="12182"/>
          <a:stretch/>
        </p:blipFill>
        <p:spPr>
          <a:xfrm>
            <a:off x="5063836" y="1077913"/>
            <a:ext cx="3581400" cy="1960046"/>
          </a:xfrm>
          <a:prstGeom prst="rect">
            <a:avLst/>
          </a:prstGeom>
          <a:effectLst>
            <a:softEdge rad="317500"/>
          </a:effectLst>
        </p:spPr>
      </p:pic>
    </p:spTree>
    <p:extLst>
      <p:ext uri="{BB962C8B-B14F-4D97-AF65-F5344CB8AC3E}">
        <p14:creationId xmlns:p14="http://schemas.microsoft.com/office/powerpoint/2010/main" val="351537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990961" y="1014704"/>
            <a:ext cx="2153039" cy="294614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4" name="Slide Number Placeholder 3"/>
          <p:cNvSpPr>
            <a:spLocks noGrp="1"/>
          </p:cNvSpPr>
          <p:nvPr>
            <p:ph type="sldNum" idx="12"/>
          </p:nvPr>
        </p:nvSpPr>
        <p:spPr/>
        <p:txBody>
          <a:bodyPr/>
          <a:lstStyle/>
          <a:p>
            <a:fld id="{701D8404-4039-41BA-A891-15E6A698AAE2}" type="slidenum">
              <a:rPr lang="en-US" smtClean="0"/>
              <a:t>15</a:t>
            </a:fld>
            <a:endParaRPr lang="en-US" dirty="0"/>
          </a:p>
        </p:txBody>
      </p:sp>
      <p:sp>
        <p:nvSpPr>
          <p:cNvPr id="2" name="Title 1"/>
          <p:cNvSpPr>
            <a:spLocks noGrp="1"/>
          </p:cNvSpPr>
          <p:nvPr>
            <p:ph type="title" idx="4294967295"/>
          </p:nvPr>
        </p:nvSpPr>
        <p:spPr>
          <a:xfrm>
            <a:off x="0" y="19050"/>
            <a:ext cx="7500938" cy="796925"/>
          </a:xfrm>
        </p:spPr>
        <p:txBody>
          <a:bodyPr/>
          <a:lstStyle/>
          <a:p>
            <a:r>
              <a:rPr lang="en-US" b="1" dirty="0" smtClean="0"/>
              <a:t>Term and Termination</a:t>
            </a:r>
            <a:endParaRPr lang="en-US" b="1" dirty="0"/>
          </a:p>
        </p:txBody>
      </p:sp>
      <p:sp>
        <p:nvSpPr>
          <p:cNvPr id="3" name="Content Placeholder 2"/>
          <p:cNvSpPr>
            <a:spLocks noGrp="1"/>
          </p:cNvSpPr>
          <p:nvPr>
            <p:ph idx="4294967295"/>
          </p:nvPr>
        </p:nvSpPr>
        <p:spPr>
          <a:xfrm>
            <a:off x="0" y="661988"/>
            <a:ext cx="6353175" cy="4087812"/>
          </a:xfrm>
        </p:spPr>
        <p:txBody>
          <a:bodyPr>
            <a:noAutofit/>
          </a:bodyPr>
          <a:lstStyle/>
          <a:p>
            <a:pPr>
              <a:buSzPct val="150000"/>
              <a:buFont typeface="Wingdings" panose="05000000000000000000" pitchFamily="2" charset="2"/>
              <a:buChar char="§"/>
            </a:pPr>
            <a:r>
              <a:rPr lang="en-US" sz="1050" dirty="0">
                <a:latin typeface="Catamaran" panose="020B0604020202020204" charset="0"/>
                <a:cs typeface="Catamaran" panose="020B0604020202020204" charset="0"/>
              </a:rPr>
              <a:t>Term </a:t>
            </a:r>
            <a:r>
              <a:rPr lang="en-US" sz="1050" dirty="0" smtClean="0">
                <a:latin typeface="Catamaran" panose="020B0604020202020204" charset="0"/>
                <a:cs typeface="Catamaran" panose="020B0604020202020204" charset="0"/>
              </a:rPr>
              <a:t>of employment is </a:t>
            </a:r>
            <a:r>
              <a:rPr lang="en-US" sz="1050" dirty="0">
                <a:latin typeface="Catamaran" panose="020B0604020202020204" charset="0"/>
                <a:cs typeface="Catamaran" panose="020B0604020202020204" charset="0"/>
              </a:rPr>
              <a:t>usually one year, with renewal provisions.   </a:t>
            </a:r>
          </a:p>
          <a:p>
            <a:pPr>
              <a:buSzPct val="150000"/>
              <a:buFont typeface="Wingdings" panose="05000000000000000000" pitchFamily="2" charset="2"/>
              <a:buChar char="§"/>
            </a:pPr>
            <a:r>
              <a:rPr lang="en-US" sz="1050" dirty="0">
                <a:latin typeface="Catamaran" panose="020B0604020202020204" charset="0"/>
                <a:cs typeface="Catamaran" panose="020B0604020202020204" charset="0"/>
              </a:rPr>
              <a:t>Contract should make absolutely clear under what circumstances </a:t>
            </a:r>
            <a:r>
              <a:rPr lang="en-US" sz="1050" dirty="0" smtClean="0">
                <a:latin typeface="Catamaran" panose="020B0604020202020204" charset="0"/>
                <a:cs typeface="Catamaran" panose="020B0604020202020204" charset="0"/>
              </a:rPr>
              <a:t>you </a:t>
            </a:r>
            <a:r>
              <a:rPr lang="en-US" sz="1050" dirty="0">
                <a:latin typeface="Catamaran" panose="020B0604020202020204" charset="0"/>
                <a:cs typeface="Catamaran" panose="020B0604020202020204" charset="0"/>
              </a:rPr>
              <a:t>may be terminated. </a:t>
            </a:r>
          </a:p>
          <a:p>
            <a:pPr>
              <a:buSzPct val="150000"/>
              <a:buFont typeface="Wingdings" panose="05000000000000000000" pitchFamily="2" charset="2"/>
              <a:buChar char="§"/>
            </a:pPr>
            <a:r>
              <a:rPr lang="en-US" sz="1050" dirty="0">
                <a:latin typeface="Catamaran" panose="020B0604020202020204" charset="0"/>
                <a:cs typeface="Catamaran" panose="020B0604020202020204" charset="0"/>
              </a:rPr>
              <a:t>Generally, </a:t>
            </a:r>
            <a:r>
              <a:rPr lang="en-US" sz="1050" dirty="0" smtClean="0">
                <a:latin typeface="Catamaran" panose="020B0604020202020204" charset="0"/>
                <a:cs typeface="Catamaran" panose="020B0604020202020204" charset="0"/>
              </a:rPr>
              <a:t>two </a:t>
            </a:r>
            <a:r>
              <a:rPr lang="en-US" sz="1050" dirty="0">
                <a:latin typeface="Catamaran" panose="020B0604020202020204" charset="0"/>
                <a:cs typeface="Catamaran" panose="020B0604020202020204" charset="0"/>
              </a:rPr>
              <a:t>types of provisions relating to termination: </a:t>
            </a:r>
            <a:r>
              <a:rPr lang="en-US" sz="1050" b="1" i="1" dirty="0">
                <a:latin typeface="Catamaran" panose="020B0604020202020204" charset="0"/>
                <a:cs typeface="Catamaran" panose="020B0604020202020204" charset="0"/>
              </a:rPr>
              <a:t>with cause</a:t>
            </a:r>
            <a:r>
              <a:rPr lang="en-US" sz="1050" dirty="0">
                <a:latin typeface="Catamaran" panose="020B0604020202020204" charset="0"/>
                <a:cs typeface="Catamaran" panose="020B0604020202020204" charset="0"/>
              </a:rPr>
              <a:t> and </a:t>
            </a:r>
            <a:r>
              <a:rPr lang="en-US" sz="1050" b="1" i="1" dirty="0">
                <a:latin typeface="Catamaran" panose="020B0604020202020204" charset="0"/>
                <a:cs typeface="Catamaran" panose="020B0604020202020204" charset="0"/>
              </a:rPr>
              <a:t>without </a:t>
            </a:r>
            <a:r>
              <a:rPr lang="en-US" sz="1050" b="1" i="1" dirty="0" smtClean="0">
                <a:latin typeface="Catamaran" panose="020B0604020202020204" charset="0"/>
                <a:cs typeface="Catamaran" panose="020B0604020202020204" charset="0"/>
              </a:rPr>
              <a:t>cause</a:t>
            </a:r>
            <a:r>
              <a:rPr lang="en-US" sz="1050" dirty="0" smtClean="0">
                <a:latin typeface="Catamaran" panose="020B0604020202020204" charset="0"/>
                <a:cs typeface="Catamaran" panose="020B0604020202020204" charset="0"/>
              </a:rPr>
              <a:t>.</a:t>
            </a:r>
            <a:endParaRPr lang="en-US" sz="375" dirty="0" smtClean="0">
              <a:latin typeface="Catamaran" panose="020B0604020202020204" charset="0"/>
              <a:cs typeface="Catamaran" panose="020B0604020202020204" charset="0"/>
            </a:endParaRPr>
          </a:p>
          <a:p>
            <a:pPr lvl="1" fontAlgn="base">
              <a:spcBef>
                <a:spcPts val="600"/>
              </a:spcBef>
              <a:buSzPct val="150000"/>
              <a:buFont typeface="Wingdings" panose="05000000000000000000" pitchFamily="2" charset="2"/>
              <a:buChar char="§"/>
            </a:pPr>
            <a:r>
              <a:rPr lang="en-US" sz="1050" i="1" dirty="0" smtClean="0">
                <a:latin typeface="Catamaran" panose="020B0604020202020204" charset="0"/>
                <a:cs typeface="Catamaran" panose="020B0604020202020204" charset="0"/>
              </a:rPr>
              <a:t>With cause</a:t>
            </a:r>
            <a:r>
              <a:rPr lang="en-US" sz="1050" dirty="0" smtClean="0">
                <a:latin typeface="Catamaran" panose="020B0604020202020204" charset="0"/>
                <a:cs typeface="Catamaran" panose="020B0604020202020204" charset="0"/>
              </a:rPr>
              <a:t> termination:</a:t>
            </a:r>
          </a:p>
          <a:p>
            <a:pPr lvl="2" fontAlgn="base">
              <a:lnSpc>
                <a:spcPct val="100000"/>
              </a:lnSpc>
              <a:spcBef>
                <a:spcPts val="600"/>
              </a:spcBef>
              <a:buClr>
                <a:schemeClr val="accent5"/>
              </a:buClr>
              <a:buSzPct val="150000"/>
              <a:buFont typeface="Wingdings" panose="05000000000000000000" pitchFamily="2" charset="2"/>
              <a:buChar char="§"/>
            </a:pPr>
            <a:r>
              <a:rPr lang="en-US" sz="1050" dirty="0" smtClean="0">
                <a:latin typeface="Catamaran" panose="020B0604020202020204" charset="0"/>
                <a:cs typeface="Catamaran" panose="020B0604020202020204" charset="0"/>
              </a:rPr>
              <a:t>The </a:t>
            </a:r>
            <a:r>
              <a:rPr lang="en-US" sz="1050" dirty="0">
                <a:latin typeface="Catamaran" panose="020B0604020202020204" charset="0"/>
                <a:cs typeface="Catamaran" panose="020B0604020202020204" charset="0"/>
              </a:rPr>
              <a:t>employer has to provide clear reasons for </a:t>
            </a:r>
            <a:r>
              <a:rPr lang="en-US" sz="1050" dirty="0" smtClean="0">
                <a:latin typeface="Catamaran" panose="020B0604020202020204" charset="0"/>
                <a:cs typeface="Catamaran" panose="020B0604020202020204" charset="0"/>
              </a:rPr>
              <a:t>ending employment; </a:t>
            </a:r>
            <a:r>
              <a:rPr lang="en-US" sz="1050" dirty="0">
                <a:latin typeface="Catamaran" panose="020B0604020202020204" charset="0"/>
                <a:cs typeface="Catamaran" panose="020B0604020202020204" charset="0"/>
              </a:rPr>
              <a:t>typically </a:t>
            </a:r>
            <a:r>
              <a:rPr lang="en-US" sz="1050" dirty="0" smtClean="0">
                <a:latin typeface="Catamaran" panose="020B0604020202020204" charset="0"/>
                <a:cs typeface="Catamaran" panose="020B0604020202020204" charset="0"/>
              </a:rPr>
              <a:t>includes </a:t>
            </a:r>
            <a:r>
              <a:rPr lang="en-US" sz="1050" dirty="0">
                <a:latin typeface="Catamaran" panose="020B0604020202020204" charset="0"/>
                <a:cs typeface="Catamaran" panose="020B0604020202020204" charset="0"/>
              </a:rPr>
              <a:t>loss of hospital or prescribing privileges and inappropriate conduct.</a:t>
            </a:r>
          </a:p>
          <a:p>
            <a:pPr lvl="2" fontAlgn="base">
              <a:lnSpc>
                <a:spcPct val="100000"/>
              </a:lnSpc>
              <a:spcBef>
                <a:spcPts val="600"/>
              </a:spcBef>
              <a:buClr>
                <a:schemeClr val="accent5"/>
              </a:buClr>
              <a:buSzPct val="150000"/>
              <a:buFont typeface="Wingdings" panose="05000000000000000000" pitchFamily="2" charset="2"/>
              <a:buChar char="§"/>
            </a:pPr>
            <a:r>
              <a:rPr lang="en-US" sz="1050" dirty="0">
                <a:latin typeface="Catamaran" panose="020B0604020202020204" charset="0"/>
                <a:cs typeface="Catamaran" panose="020B0604020202020204" charset="0"/>
              </a:rPr>
              <a:t>Terms need to be specific! </a:t>
            </a:r>
            <a:r>
              <a:rPr lang="en-US" sz="1050" b="1" dirty="0" smtClean="0">
                <a:latin typeface="Catamaran" panose="020B0604020202020204" charset="0"/>
                <a:cs typeface="Catamaran" panose="020B0604020202020204" charset="0"/>
              </a:rPr>
              <a:t>“Inability </a:t>
            </a:r>
            <a:r>
              <a:rPr lang="en-US" sz="1050" b="1" dirty="0">
                <a:latin typeface="Catamaran" panose="020B0604020202020204" charset="0"/>
                <a:cs typeface="Catamaran" panose="020B0604020202020204" charset="0"/>
              </a:rPr>
              <a:t>to meet patient needs</a:t>
            </a:r>
            <a:r>
              <a:rPr lang="en-US" sz="1050" dirty="0">
                <a:latin typeface="Catamaran" panose="020B0604020202020204" charset="0"/>
                <a:cs typeface="Catamaran" panose="020B0604020202020204" charset="0"/>
              </a:rPr>
              <a:t>,</a:t>
            </a:r>
            <a:r>
              <a:rPr lang="en-US" sz="1050" b="1" dirty="0">
                <a:latin typeface="Catamaran" panose="020B0604020202020204" charset="0"/>
                <a:cs typeface="Catamaran" panose="020B0604020202020204" charset="0"/>
              </a:rPr>
              <a:t>"</a:t>
            </a:r>
            <a:r>
              <a:rPr lang="en-US" sz="1050" dirty="0">
                <a:latin typeface="Catamaran" panose="020B0604020202020204" charset="0"/>
                <a:cs typeface="Catamaran" panose="020B0604020202020204" charset="0"/>
              </a:rPr>
              <a:t> is a subjective phrase that can be open to wide variety of different interpretations.</a:t>
            </a:r>
          </a:p>
          <a:p>
            <a:pPr lvl="2" fontAlgn="base">
              <a:lnSpc>
                <a:spcPct val="100000"/>
              </a:lnSpc>
              <a:spcBef>
                <a:spcPts val="600"/>
              </a:spcBef>
              <a:buClr>
                <a:schemeClr val="accent5"/>
              </a:buClr>
              <a:buSzPct val="150000"/>
              <a:buFont typeface="Wingdings" panose="05000000000000000000" pitchFamily="2" charset="2"/>
              <a:buChar char="§"/>
            </a:pPr>
            <a:r>
              <a:rPr lang="en-US" sz="1050" dirty="0">
                <a:latin typeface="Catamaran" panose="020B0604020202020204" charset="0"/>
                <a:cs typeface="Catamaran" panose="020B0604020202020204" charset="0"/>
              </a:rPr>
              <a:t>In Employer’s </a:t>
            </a:r>
            <a:r>
              <a:rPr lang="en-US" sz="1050" b="1" dirty="0">
                <a:latin typeface="Catamaran" panose="020B0604020202020204" charset="0"/>
                <a:cs typeface="Catamaran" panose="020B0604020202020204" charset="0"/>
              </a:rPr>
              <a:t>“reasonable judgment” </a:t>
            </a:r>
            <a:r>
              <a:rPr lang="en-US" sz="1050" dirty="0">
                <a:latin typeface="Catamaran" panose="020B0604020202020204" charset="0"/>
                <a:cs typeface="Catamaran" panose="020B0604020202020204" charset="0"/>
              </a:rPr>
              <a:t>is also subjective, </a:t>
            </a:r>
            <a:r>
              <a:rPr lang="en-US" sz="1050" dirty="0" smtClean="0">
                <a:latin typeface="Catamaran" panose="020B0604020202020204" charset="0"/>
                <a:cs typeface="Catamaran" panose="020B0604020202020204" charset="0"/>
              </a:rPr>
              <a:t>require </a:t>
            </a:r>
            <a:r>
              <a:rPr lang="en-US" sz="1050" dirty="0">
                <a:latin typeface="Catamaran" panose="020B0604020202020204" charset="0"/>
                <a:cs typeface="Catamaran" panose="020B0604020202020204" charset="0"/>
              </a:rPr>
              <a:t>more specificity.</a:t>
            </a:r>
          </a:p>
          <a:p>
            <a:pPr lvl="2" fontAlgn="base">
              <a:lnSpc>
                <a:spcPct val="100000"/>
              </a:lnSpc>
              <a:spcBef>
                <a:spcPts val="600"/>
              </a:spcBef>
              <a:buClr>
                <a:schemeClr val="accent5"/>
              </a:buClr>
              <a:buSzPct val="150000"/>
              <a:buFont typeface="Wingdings" panose="05000000000000000000" pitchFamily="2" charset="2"/>
              <a:buChar char="§"/>
            </a:pPr>
            <a:r>
              <a:rPr lang="en-US" sz="1050" dirty="0">
                <a:latin typeface="Catamaran" panose="020B0604020202020204" charset="0"/>
                <a:cs typeface="Catamaran" panose="020B0604020202020204" charset="0"/>
              </a:rPr>
              <a:t>Usually immediate.</a:t>
            </a:r>
          </a:p>
          <a:p>
            <a:pPr lvl="2" fontAlgn="base">
              <a:lnSpc>
                <a:spcPct val="100000"/>
              </a:lnSpc>
              <a:spcBef>
                <a:spcPts val="600"/>
              </a:spcBef>
              <a:buClr>
                <a:schemeClr val="accent5"/>
              </a:buClr>
              <a:buSzPct val="150000"/>
              <a:buFont typeface="Wingdings" panose="05000000000000000000" pitchFamily="2" charset="2"/>
              <a:buChar char="§"/>
            </a:pPr>
            <a:r>
              <a:rPr lang="en-US" sz="1050" dirty="0">
                <a:latin typeface="Catamaran" panose="020B0604020202020204" charset="0"/>
                <a:cs typeface="Catamaran" panose="020B0604020202020204" charset="0"/>
              </a:rPr>
              <a:t>Should include opportunity to </a:t>
            </a:r>
            <a:r>
              <a:rPr lang="en-US" sz="1050" dirty="0" smtClean="0">
                <a:latin typeface="Catamaran" panose="020B0604020202020204" charset="0"/>
                <a:cs typeface="Catamaran" panose="020B0604020202020204" charset="0"/>
              </a:rPr>
              <a:t>cure </a:t>
            </a:r>
            <a:r>
              <a:rPr lang="en-US" sz="1050" dirty="0">
                <a:latin typeface="Catamaran" panose="020B0604020202020204" charset="0"/>
                <a:cs typeface="Catamaran" panose="020B0604020202020204" charset="0"/>
              </a:rPr>
              <a:t>(notice of violation and time to remedy).</a:t>
            </a:r>
          </a:p>
          <a:p>
            <a:pPr lvl="1" fontAlgn="base">
              <a:spcBef>
                <a:spcPts val="600"/>
              </a:spcBef>
              <a:buSzPct val="150000"/>
              <a:buFont typeface="Wingdings" panose="05000000000000000000" pitchFamily="2" charset="2"/>
              <a:buChar char="§"/>
            </a:pPr>
            <a:r>
              <a:rPr lang="en-US" sz="1050" i="1" dirty="0" smtClean="0">
                <a:latin typeface="Catamaran" panose="020B0604020202020204" charset="0"/>
                <a:cs typeface="Catamaran" panose="020B0604020202020204" charset="0"/>
              </a:rPr>
              <a:t>Without </a:t>
            </a:r>
            <a:r>
              <a:rPr lang="en-US" sz="1050" i="1" dirty="0">
                <a:latin typeface="Catamaran" panose="020B0604020202020204" charset="0"/>
                <a:cs typeface="Catamaran" panose="020B0604020202020204" charset="0"/>
              </a:rPr>
              <a:t>cause</a:t>
            </a:r>
            <a:r>
              <a:rPr lang="en-US" sz="1050" dirty="0">
                <a:latin typeface="Catamaran" panose="020B0604020202020204" charset="0"/>
                <a:cs typeface="Catamaran" panose="020B0604020202020204" charset="0"/>
              </a:rPr>
              <a:t> provision: </a:t>
            </a:r>
          </a:p>
          <a:p>
            <a:pPr lvl="2" fontAlgn="base">
              <a:lnSpc>
                <a:spcPct val="100000"/>
              </a:lnSpc>
              <a:spcBef>
                <a:spcPts val="600"/>
              </a:spcBef>
              <a:buClr>
                <a:schemeClr val="accent5"/>
              </a:buClr>
              <a:buSzPct val="150000"/>
              <a:buFont typeface="Wingdings" panose="05000000000000000000" pitchFamily="2" charset="2"/>
              <a:buChar char="§"/>
            </a:pPr>
            <a:r>
              <a:rPr lang="en-US" sz="1050" dirty="0">
                <a:latin typeface="Catamaran" panose="020B0604020202020204" charset="0"/>
                <a:cs typeface="Catamaran" panose="020B0604020202020204" charset="0"/>
              </a:rPr>
              <a:t>Allows the employer to terminate </a:t>
            </a:r>
            <a:r>
              <a:rPr lang="en-US" sz="1050" dirty="0" smtClean="0">
                <a:latin typeface="Catamaran" panose="020B0604020202020204" charset="0"/>
                <a:cs typeface="Catamaran" panose="020B0604020202020204" charset="0"/>
              </a:rPr>
              <a:t>you for </a:t>
            </a:r>
            <a:r>
              <a:rPr lang="en-US" sz="1050" dirty="0">
                <a:latin typeface="Catamaran" panose="020B0604020202020204" charset="0"/>
                <a:cs typeface="Catamaran" panose="020B0604020202020204" charset="0"/>
              </a:rPr>
              <a:t>no stated reason whatsoever.</a:t>
            </a:r>
          </a:p>
          <a:p>
            <a:pPr lvl="2" fontAlgn="base">
              <a:lnSpc>
                <a:spcPct val="100000"/>
              </a:lnSpc>
              <a:spcBef>
                <a:spcPts val="600"/>
              </a:spcBef>
              <a:buClr>
                <a:schemeClr val="accent5"/>
              </a:buClr>
              <a:buSzPct val="150000"/>
              <a:buFont typeface="Wingdings" panose="05000000000000000000" pitchFamily="2" charset="2"/>
              <a:buChar char="§"/>
            </a:pPr>
            <a:r>
              <a:rPr lang="en-US" sz="1050" dirty="0">
                <a:latin typeface="Catamaran" panose="020B0604020202020204" charset="0"/>
                <a:cs typeface="Catamaran" panose="020B0604020202020204" charset="0"/>
              </a:rPr>
              <a:t>Should include severance provision.</a:t>
            </a:r>
          </a:p>
          <a:p>
            <a:pPr lvl="2" fontAlgn="base">
              <a:lnSpc>
                <a:spcPct val="100000"/>
              </a:lnSpc>
              <a:spcBef>
                <a:spcPts val="600"/>
              </a:spcBef>
              <a:buClr>
                <a:schemeClr val="accent5"/>
              </a:buClr>
              <a:buSzPct val="150000"/>
              <a:buFont typeface="Wingdings" panose="05000000000000000000" pitchFamily="2" charset="2"/>
              <a:buChar char="§"/>
            </a:pPr>
            <a:r>
              <a:rPr lang="en-US" sz="1050" dirty="0">
                <a:latin typeface="Catamaran" panose="020B0604020202020204" charset="0"/>
                <a:cs typeface="Catamaran" panose="020B0604020202020204" charset="0"/>
              </a:rPr>
              <a:t>Without cause should be </a:t>
            </a:r>
            <a:r>
              <a:rPr lang="en-US" sz="1050" u="sng" dirty="0">
                <a:latin typeface="Catamaran" panose="020B0604020202020204" charset="0"/>
                <a:cs typeface="Catamaran" panose="020B0604020202020204" charset="0"/>
              </a:rPr>
              <a:t>reciprocal</a:t>
            </a:r>
            <a:r>
              <a:rPr lang="en-US" sz="1050" dirty="0">
                <a:latin typeface="Catamaran" panose="020B0604020202020204" charset="0"/>
                <a:cs typeface="Catamaran" panose="020B0604020202020204" charset="0"/>
              </a:rPr>
              <a:t> to also let the physician terminate with no stated reason, as long as written notice given.</a:t>
            </a:r>
          </a:p>
          <a:p>
            <a:pPr lvl="2" fontAlgn="base">
              <a:lnSpc>
                <a:spcPct val="100000"/>
              </a:lnSpc>
              <a:spcBef>
                <a:spcPts val="600"/>
              </a:spcBef>
              <a:buClr>
                <a:schemeClr val="accent5"/>
              </a:buClr>
              <a:buSzPct val="150000"/>
              <a:buFont typeface="Wingdings" panose="05000000000000000000" pitchFamily="2" charset="2"/>
              <a:buChar char="§"/>
            </a:pPr>
            <a:r>
              <a:rPr lang="en-US" sz="1050" dirty="0">
                <a:latin typeface="Catamaran" panose="020B0604020202020204" charset="0"/>
                <a:cs typeface="Catamaran" panose="020B0604020202020204" charset="0"/>
              </a:rPr>
              <a:t>Notice </a:t>
            </a:r>
            <a:r>
              <a:rPr lang="en-US" sz="1050" dirty="0" smtClean="0">
                <a:latin typeface="Catamaran" panose="020B0604020202020204" charset="0"/>
                <a:cs typeface="Catamaran" panose="020B0604020202020204" charset="0"/>
              </a:rPr>
              <a:t>of termination given </a:t>
            </a:r>
            <a:r>
              <a:rPr lang="en-US" sz="1050" dirty="0">
                <a:latin typeface="Catamaran" panose="020B0604020202020204" charset="0"/>
                <a:cs typeface="Catamaran" panose="020B0604020202020204" charset="0"/>
              </a:rPr>
              <a:t>in writing from 30 to 180 days in advance. </a:t>
            </a:r>
          </a:p>
          <a:p>
            <a:pPr marL="862013" lvl="3" indent="-171450" fontAlgn="base">
              <a:spcBef>
                <a:spcPts val="600"/>
              </a:spcBef>
              <a:buClr>
                <a:schemeClr val="accent5"/>
              </a:buClr>
              <a:buSzPct val="150000"/>
              <a:buFont typeface="Wingdings" panose="05000000000000000000" pitchFamily="2" charset="2"/>
              <a:buChar char="§"/>
            </a:pPr>
            <a:r>
              <a:rPr lang="en-US" sz="1050" dirty="0">
                <a:latin typeface="Catamaran" panose="020B0604020202020204" charset="0"/>
                <a:cs typeface="Catamaran" panose="020B0604020202020204" charset="0"/>
              </a:rPr>
              <a:t>	A longer </a:t>
            </a:r>
            <a:r>
              <a:rPr lang="en-US" sz="1050" dirty="0" smtClean="0">
                <a:latin typeface="Catamaran" panose="020B0604020202020204" charset="0"/>
                <a:cs typeface="Catamaran" panose="020B0604020202020204" charset="0"/>
              </a:rPr>
              <a:t>notice period </a:t>
            </a:r>
            <a:r>
              <a:rPr lang="en-US" sz="1050" dirty="0">
                <a:latin typeface="Catamaran" panose="020B0604020202020204" charset="0"/>
                <a:cs typeface="Catamaran" panose="020B0604020202020204" charset="0"/>
              </a:rPr>
              <a:t>is preferable from the physician's perspective, to allow a proper amount 	of time to find other opportunities.</a:t>
            </a:r>
          </a:p>
          <a:p>
            <a:pPr marL="261938" lvl="1" indent="-214313" fontAlgn="base"/>
            <a:endParaRPr lang="en-US" sz="1050" dirty="0"/>
          </a:p>
          <a:p>
            <a:endParaRPr lang="en-US" sz="1050" dirty="0"/>
          </a:p>
        </p:txBody>
      </p:sp>
      <p:sp>
        <p:nvSpPr>
          <p:cNvPr id="5" name="Rectangle 4"/>
          <p:cNvSpPr/>
          <p:nvPr/>
        </p:nvSpPr>
        <p:spPr>
          <a:xfrm>
            <a:off x="7186904" y="1414404"/>
            <a:ext cx="1854459" cy="2631490"/>
          </a:xfrm>
          <a:prstGeom prst="rect">
            <a:avLst/>
          </a:prstGeom>
          <a:solidFill>
            <a:schemeClr val="tx2">
              <a:lumMod val="20000"/>
              <a:lumOff val="80000"/>
            </a:schemeClr>
          </a:solidFill>
          <a:effectLst>
            <a:softEdge rad="635000"/>
          </a:effectLst>
        </p:spPr>
        <p:txBody>
          <a:bodyPr wrap="square">
            <a:spAutoFit/>
          </a:bodyPr>
          <a:lstStyle/>
          <a:p>
            <a:pPr marL="90488" lvl="1" algn="ctr" fontAlgn="base"/>
            <a:r>
              <a:rPr lang="en-US" sz="1500" b="1" i="1" dirty="0">
                <a:solidFill>
                  <a:schemeClr val="accent5">
                    <a:lumMod val="50000"/>
                  </a:schemeClr>
                </a:solidFill>
              </a:rPr>
              <a:t>What payments are due to you after termination? </a:t>
            </a:r>
          </a:p>
          <a:p>
            <a:pPr marL="90488" lvl="1" algn="ctr" fontAlgn="base"/>
            <a:r>
              <a:rPr lang="en-US" sz="1500" b="1" i="1" dirty="0">
                <a:solidFill>
                  <a:schemeClr val="accent5">
                    <a:lumMod val="50000"/>
                  </a:schemeClr>
                </a:solidFill>
              </a:rPr>
              <a:t> </a:t>
            </a:r>
          </a:p>
          <a:p>
            <a:pPr marL="90488" lvl="1" algn="ctr" fontAlgn="base"/>
            <a:r>
              <a:rPr lang="en-US" sz="1500" b="1" i="1" dirty="0">
                <a:solidFill>
                  <a:schemeClr val="accent5">
                    <a:lumMod val="50000"/>
                  </a:schemeClr>
                </a:solidFill>
              </a:rPr>
              <a:t>Unused vacation? </a:t>
            </a:r>
          </a:p>
          <a:p>
            <a:pPr marL="90488" lvl="1" algn="ctr" fontAlgn="base"/>
            <a:endParaRPr lang="en-US" sz="1500" b="1" i="1" dirty="0">
              <a:solidFill>
                <a:schemeClr val="accent5">
                  <a:lumMod val="50000"/>
                </a:schemeClr>
              </a:solidFill>
            </a:endParaRPr>
          </a:p>
          <a:p>
            <a:pPr marL="90488" lvl="1" algn="ctr" fontAlgn="base"/>
            <a:r>
              <a:rPr lang="en-US" sz="1500" b="1" i="1" dirty="0">
                <a:solidFill>
                  <a:schemeClr val="accent5">
                    <a:lumMod val="50000"/>
                  </a:schemeClr>
                </a:solidFill>
              </a:rPr>
              <a:t>Compensation based on collections?</a:t>
            </a:r>
          </a:p>
        </p:txBody>
      </p:sp>
      <p:pic>
        <p:nvPicPr>
          <p:cNvPr id="6146" name="Picture 2" descr="Question Icon 9697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4776" y="753989"/>
            <a:ext cx="1149998" cy="1149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249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2" name="Title 1"/>
          <p:cNvSpPr>
            <a:spLocks noGrp="1"/>
          </p:cNvSpPr>
          <p:nvPr>
            <p:ph type="title" idx="4294967295"/>
          </p:nvPr>
        </p:nvSpPr>
        <p:spPr>
          <a:xfrm>
            <a:off x="0" y="246063"/>
            <a:ext cx="5591175" cy="817562"/>
          </a:xfrm>
        </p:spPr>
        <p:txBody>
          <a:bodyPr/>
          <a:lstStyle/>
          <a:p>
            <a:r>
              <a:rPr lang="en-US" dirty="0" smtClean="0"/>
              <a:t>And What About Taxes?</a:t>
            </a:r>
            <a:endParaRPr lang="en-US" dirty="0"/>
          </a:p>
        </p:txBody>
      </p:sp>
      <p:sp>
        <p:nvSpPr>
          <p:cNvPr id="3" name="Text Placeholder 2"/>
          <p:cNvSpPr>
            <a:spLocks noGrp="1"/>
          </p:cNvSpPr>
          <p:nvPr>
            <p:ph type="body" idx="4294967295"/>
          </p:nvPr>
        </p:nvSpPr>
        <p:spPr>
          <a:xfrm>
            <a:off x="0" y="1147763"/>
            <a:ext cx="5922963" cy="3240087"/>
          </a:xfrm>
        </p:spPr>
        <p:txBody>
          <a:bodyPr/>
          <a:lstStyle/>
          <a:p>
            <a:pPr>
              <a:buSzPct val="150000"/>
              <a:buFont typeface="Wingdings" panose="05000000000000000000" pitchFamily="2" charset="2"/>
              <a:buChar char="§"/>
            </a:pPr>
            <a:r>
              <a:rPr lang="en-US" sz="2200" dirty="0">
                <a:latin typeface="Catamaran" panose="020B0604020202020204" charset="0"/>
                <a:cs typeface="Catamaran" panose="020B0604020202020204" charset="0"/>
              </a:rPr>
              <a:t>Tax planning </a:t>
            </a:r>
            <a:r>
              <a:rPr lang="en-US" sz="2200" dirty="0" smtClean="0">
                <a:latin typeface="Catamaran" panose="020B0604020202020204" charset="0"/>
                <a:cs typeface="Catamaran" panose="020B0604020202020204" charset="0"/>
              </a:rPr>
              <a:t>helps </a:t>
            </a:r>
            <a:r>
              <a:rPr lang="en-US" sz="2200" dirty="0">
                <a:latin typeface="Catamaran" panose="020B0604020202020204" charset="0"/>
                <a:cs typeface="Catamaran" panose="020B0604020202020204" charset="0"/>
              </a:rPr>
              <a:t>hard-working physicians take advantage of </a:t>
            </a:r>
            <a:r>
              <a:rPr lang="en-US" sz="2200" u="sng" dirty="0">
                <a:latin typeface="Catamaran" panose="020B0604020202020204" charset="0"/>
                <a:cs typeface="Catamaran" panose="020B0604020202020204" charset="0"/>
              </a:rPr>
              <a:t>all</a:t>
            </a:r>
            <a:r>
              <a:rPr lang="en-US" sz="2200" dirty="0">
                <a:latin typeface="Catamaran" panose="020B0604020202020204" charset="0"/>
                <a:cs typeface="Catamaran" panose="020B0604020202020204" charset="0"/>
              </a:rPr>
              <a:t> the tax deductions, tax credits and tax exemptions that Congress and the Internal Revenue Service </a:t>
            </a:r>
            <a:r>
              <a:rPr lang="en-US" sz="2200" dirty="0" smtClean="0">
                <a:latin typeface="Catamaran" panose="020B0604020202020204" charset="0"/>
                <a:cs typeface="Catamaran" panose="020B0604020202020204" charset="0"/>
              </a:rPr>
              <a:t>will </a:t>
            </a:r>
            <a:r>
              <a:rPr lang="en-US" sz="2200" dirty="0">
                <a:latin typeface="Catamaran" panose="020B0604020202020204" charset="0"/>
                <a:cs typeface="Catamaran" panose="020B0604020202020204" charset="0"/>
              </a:rPr>
              <a:t>allow</a:t>
            </a:r>
            <a:r>
              <a:rPr lang="en-US" sz="2200" dirty="0" smtClean="0">
                <a:latin typeface="Catamaran" panose="020B0604020202020204" charset="0"/>
                <a:cs typeface="Catamaran" panose="020B0604020202020204" charset="0"/>
              </a:rPr>
              <a:t>.</a:t>
            </a:r>
          </a:p>
          <a:p>
            <a:pPr>
              <a:buSzPct val="150000"/>
              <a:buFont typeface="Wingdings" panose="05000000000000000000" pitchFamily="2" charset="2"/>
              <a:buChar char="§"/>
            </a:pPr>
            <a:r>
              <a:rPr lang="en-US" sz="2200" dirty="0" smtClean="0">
                <a:latin typeface="Catamaran" panose="020B0604020202020204" charset="0"/>
                <a:cs typeface="Catamaran" panose="020B0604020202020204" charset="0"/>
              </a:rPr>
              <a:t>Understand all the tax consequences of your </a:t>
            </a:r>
          </a:p>
          <a:p>
            <a:pPr marL="127000" indent="0">
              <a:buSzPct val="150000"/>
              <a:buNone/>
            </a:pPr>
            <a:r>
              <a:rPr lang="en-US" sz="2200" dirty="0">
                <a:latin typeface="Catamaran" panose="020B0604020202020204" charset="0"/>
                <a:cs typeface="Catamaran" panose="020B0604020202020204" charset="0"/>
              </a:rPr>
              <a:t> </a:t>
            </a:r>
            <a:r>
              <a:rPr lang="en-US" sz="2200" dirty="0" smtClean="0">
                <a:latin typeface="Catamaran" panose="020B0604020202020204" charset="0"/>
                <a:cs typeface="Catamaran" panose="020B0604020202020204" charset="0"/>
              </a:rPr>
              <a:t>     compensation arrangement.</a:t>
            </a:r>
          </a:p>
          <a:p>
            <a:pPr>
              <a:buSzPct val="150000"/>
              <a:buFont typeface="Wingdings" panose="05000000000000000000" pitchFamily="2" charset="2"/>
              <a:buChar char="§"/>
            </a:pPr>
            <a:r>
              <a:rPr lang="pt-BR" sz="2200" b="1" dirty="0" smtClean="0">
                <a:latin typeface="Catamaran" panose="020B0604020202020204" charset="0"/>
                <a:cs typeface="Catamaran" panose="020B0604020202020204" charset="0"/>
              </a:rPr>
              <a:t>Recommendation:  Do not Delay!</a:t>
            </a:r>
          </a:p>
          <a:p>
            <a:pPr marL="127000" indent="0">
              <a:buNone/>
            </a:pPr>
            <a:r>
              <a:rPr lang="pt-BR" sz="2200" b="1" dirty="0" smtClean="0">
                <a:latin typeface="Catamaran" panose="020B0604020202020204" charset="0"/>
                <a:cs typeface="Catamaran" panose="020B0604020202020204" charset="0"/>
              </a:rPr>
              <a:t>     </a:t>
            </a:r>
            <a:r>
              <a:rPr lang="pt-BR" sz="2200" dirty="0" smtClean="0">
                <a:latin typeface="Catamaran" panose="020B0604020202020204" charset="0"/>
                <a:cs typeface="Catamaran" panose="020B0604020202020204" charset="0"/>
              </a:rPr>
              <a:t>Hire </a:t>
            </a:r>
            <a:r>
              <a:rPr lang="pt-BR" sz="2200" dirty="0">
                <a:latin typeface="Catamaran" panose="020B0604020202020204" charset="0"/>
                <a:cs typeface="Catamaran" panose="020B0604020202020204" charset="0"/>
              </a:rPr>
              <a:t>a CPA / Tax </a:t>
            </a:r>
            <a:r>
              <a:rPr lang="pt-BR" sz="2200" dirty="0" smtClean="0">
                <a:latin typeface="Catamaran" panose="020B0604020202020204" charset="0"/>
                <a:cs typeface="Catamaran" panose="020B0604020202020204" charset="0"/>
              </a:rPr>
              <a:t>Professional now.</a:t>
            </a:r>
            <a:r>
              <a:rPr lang="pt-BR" sz="2200" dirty="0">
                <a:latin typeface="Catamaran" panose="020B0604020202020204" charset="0"/>
                <a:cs typeface="Catamaran" panose="020B0604020202020204" charset="0"/>
              </a:rPr>
              <a:t>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165" y="246534"/>
            <a:ext cx="2525222" cy="4800600"/>
          </a:xfrm>
          <a:prstGeom prst="rect">
            <a:avLst/>
          </a:prstGeom>
          <a:effectLst>
            <a:softEdge rad="317500"/>
          </a:effectLst>
        </p:spPr>
      </p:pic>
    </p:spTree>
    <p:extLst>
      <p:ext uri="{BB962C8B-B14F-4D97-AF65-F5344CB8AC3E}">
        <p14:creationId xmlns:p14="http://schemas.microsoft.com/office/powerpoint/2010/main" val="1959168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2" name="Title 1"/>
          <p:cNvSpPr>
            <a:spLocks noGrp="1"/>
          </p:cNvSpPr>
          <p:nvPr>
            <p:ph type="title" idx="4294967295"/>
          </p:nvPr>
        </p:nvSpPr>
        <p:spPr>
          <a:xfrm>
            <a:off x="0" y="287338"/>
            <a:ext cx="6024563" cy="944562"/>
          </a:xfrm>
        </p:spPr>
        <p:txBody>
          <a:bodyPr/>
          <a:lstStyle/>
          <a:p>
            <a:r>
              <a:rPr lang="en-US" dirty="0" smtClean="0"/>
              <a:t>Other thoughts…..</a:t>
            </a:r>
            <a:endParaRPr lang="en-US" dirty="0"/>
          </a:p>
        </p:txBody>
      </p:sp>
      <p:sp>
        <p:nvSpPr>
          <p:cNvPr id="3" name="Text Placeholder 2"/>
          <p:cNvSpPr>
            <a:spLocks noGrp="1"/>
          </p:cNvSpPr>
          <p:nvPr>
            <p:ph type="body" idx="4294967295"/>
          </p:nvPr>
        </p:nvSpPr>
        <p:spPr>
          <a:xfrm>
            <a:off x="0" y="1503363"/>
            <a:ext cx="7097713" cy="2884487"/>
          </a:xfrm>
        </p:spPr>
        <p:txBody>
          <a:bodyPr/>
          <a:lstStyle/>
          <a:p>
            <a:pPr>
              <a:buSzPct val="150000"/>
              <a:buFont typeface="Wingdings" panose="05000000000000000000" pitchFamily="2" charset="2"/>
              <a:buChar char="§"/>
            </a:pPr>
            <a:r>
              <a:rPr lang="en-US" sz="1400" dirty="0">
                <a:latin typeface="Catamaran" panose="020B0604020202020204" charset="0"/>
                <a:cs typeface="Catamaran" panose="020B0604020202020204" charset="0"/>
              </a:rPr>
              <a:t>Everyone has a different set of personal circumstances. </a:t>
            </a:r>
            <a:endParaRPr lang="en-US" sz="1400" dirty="0" smtClean="0">
              <a:latin typeface="Catamaran" panose="020B0604020202020204" charset="0"/>
              <a:cs typeface="Catamaran" panose="020B0604020202020204" charset="0"/>
            </a:endParaRPr>
          </a:p>
          <a:p>
            <a:pPr>
              <a:buSzPct val="150000"/>
              <a:buFont typeface="Wingdings" panose="05000000000000000000" pitchFamily="2" charset="2"/>
              <a:buChar char="§"/>
            </a:pPr>
            <a:r>
              <a:rPr lang="en-US" sz="1400" dirty="0" smtClean="0">
                <a:latin typeface="Catamaran" panose="020B0604020202020204" charset="0"/>
                <a:cs typeface="Catamaran" panose="020B0604020202020204" charset="0"/>
              </a:rPr>
              <a:t>What </a:t>
            </a:r>
            <a:r>
              <a:rPr lang="en-US" sz="1400" dirty="0">
                <a:latin typeface="Catamaran" panose="020B0604020202020204" charset="0"/>
                <a:cs typeface="Catamaran" panose="020B0604020202020204" charset="0"/>
              </a:rPr>
              <a:t>might be the perfect job for you could be an awful job for someone else.</a:t>
            </a:r>
          </a:p>
          <a:p>
            <a:pPr>
              <a:buSzPct val="150000"/>
              <a:buFont typeface="Wingdings" panose="05000000000000000000" pitchFamily="2" charset="2"/>
              <a:buChar char="§"/>
            </a:pPr>
            <a:r>
              <a:rPr lang="en-US" sz="1400" dirty="0">
                <a:latin typeface="Catamaran" panose="020B0604020202020204" charset="0"/>
                <a:cs typeface="Catamaran" panose="020B0604020202020204" charset="0"/>
              </a:rPr>
              <a:t>Take the time to review the pros and cons. Making a list is always helpful. </a:t>
            </a:r>
          </a:p>
          <a:p>
            <a:pPr>
              <a:buSzPct val="150000"/>
              <a:buFont typeface="Wingdings" panose="05000000000000000000" pitchFamily="2" charset="2"/>
              <a:buChar char="§"/>
            </a:pPr>
            <a:r>
              <a:rPr lang="en-US" sz="1400" dirty="0" smtClean="0">
                <a:latin typeface="Catamaran" panose="020B0604020202020204" charset="0"/>
                <a:cs typeface="Catamaran" panose="020B0604020202020204" charset="0"/>
              </a:rPr>
              <a:t>Listen </a:t>
            </a:r>
            <a:r>
              <a:rPr lang="en-US" sz="1400" dirty="0">
                <a:latin typeface="Catamaran" panose="020B0604020202020204" charset="0"/>
                <a:cs typeface="Catamaran" panose="020B0604020202020204" charset="0"/>
              </a:rPr>
              <a:t>to your gut; if </a:t>
            </a:r>
            <a:r>
              <a:rPr lang="en-US" sz="1400" dirty="0" smtClean="0">
                <a:latin typeface="Catamaran" panose="020B0604020202020204" charset="0"/>
                <a:cs typeface="Catamaran" panose="020B0604020202020204" charset="0"/>
              </a:rPr>
              <a:t>your </a:t>
            </a:r>
            <a:r>
              <a:rPr lang="en-US" sz="1400" dirty="0">
                <a:latin typeface="Catamaran" panose="020B0604020202020204" charset="0"/>
                <a:cs typeface="Catamaran" panose="020B0604020202020204" charset="0"/>
              </a:rPr>
              <a:t>inner voice is telling you not to take the job, there </a:t>
            </a:r>
            <a:endParaRPr lang="en-US" sz="1400" dirty="0" smtClean="0">
              <a:latin typeface="Catamaran" panose="020B0604020202020204" charset="0"/>
              <a:cs typeface="Catamaran" panose="020B0604020202020204" charset="0"/>
            </a:endParaRPr>
          </a:p>
          <a:p>
            <a:pPr>
              <a:buSzPct val="150000"/>
              <a:buFont typeface="Wingdings" panose="05000000000000000000" pitchFamily="2" charset="2"/>
              <a:buChar char="§"/>
            </a:pPr>
            <a:r>
              <a:rPr lang="en-US" sz="1400" dirty="0">
                <a:latin typeface="Catamaran" panose="020B0604020202020204" charset="0"/>
                <a:cs typeface="Catamaran" panose="020B0604020202020204" charset="0"/>
              </a:rPr>
              <a:t> </a:t>
            </a:r>
            <a:r>
              <a:rPr lang="en-US" sz="1400" dirty="0" smtClean="0">
                <a:latin typeface="Catamaran" panose="020B0604020202020204" charset="0"/>
                <a:cs typeface="Catamaran" panose="020B0604020202020204" charset="0"/>
              </a:rPr>
              <a:t>just </a:t>
            </a:r>
            <a:r>
              <a:rPr lang="en-US" sz="1400" dirty="0">
                <a:latin typeface="Catamaran" panose="020B0604020202020204" charset="0"/>
                <a:cs typeface="Catamaran" panose="020B0604020202020204" charset="0"/>
              </a:rPr>
              <a:t>might be something there. </a:t>
            </a:r>
            <a:endParaRPr lang="en-US" sz="1400" dirty="0" smtClean="0">
              <a:latin typeface="Catamaran" panose="020B0604020202020204" charset="0"/>
              <a:cs typeface="Catamaran" panose="020B0604020202020204" charset="0"/>
            </a:endParaRPr>
          </a:p>
          <a:p>
            <a:pPr>
              <a:buSzPct val="150000"/>
              <a:buFont typeface="Wingdings" panose="05000000000000000000" pitchFamily="2" charset="2"/>
              <a:buChar char="§"/>
            </a:pPr>
            <a:r>
              <a:rPr lang="en-US" sz="1400" dirty="0" smtClean="0">
                <a:latin typeface="Catamaran" panose="020B0604020202020204" charset="0"/>
                <a:cs typeface="Catamaran" panose="020B0604020202020204" charset="0"/>
              </a:rPr>
              <a:t>Keep </a:t>
            </a:r>
            <a:r>
              <a:rPr lang="en-US" sz="1400" dirty="0">
                <a:latin typeface="Catamaran" panose="020B0604020202020204" charset="0"/>
                <a:cs typeface="Catamaran" panose="020B0604020202020204" charset="0"/>
              </a:rPr>
              <a:t>in mind that if this isn't the right job for you, it's not the end of the world. The next offer might just be that perfect match.  </a:t>
            </a:r>
            <a:endParaRPr lang="en-US" sz="1400" dirty="0" smtClean="0">
              <a:latin typeface="Catamaran" panose="020B0604020202020204" charset="0"/>
              <a:cs typeface="Catamaran" panose="020B0604020202020204" charset="0"/>
            </a:endParaRPr>
          </a:p>
          <a:p>
            <a:pPr>
              <a:buSzPct val="150000"/>
              <a:buFont typeface="Wingdings" panose="05000000000000000000" pitchFamily="2" charset="2"/>
              <a:buChar char="§"/>
            </a:pPr>
            <a:r>
              <a:rPr lang="en-US" sz="1400" dirty="0" smtClean="0">
                <a:latin typeface="Catamaran" panose="020B0604020202020204" charset="0"/>
                <a:cs typeface="Catamaran" panose="020B0604020202020204" charset="0"/>
              </a:rPr>
              <a:t>It's </a:t>
            </a:r>
            <a:r>
              <a:rPr lang="en-US" sz="1400" dirty="0">
                <a:latin typeface="Catamaran" panose="020B0604020202020204" charset="0"/>
                <a:cs typeface="Catamaran" panose="020B0604020202020204" charset="0"/>
              </a:rPr>
              <a:t>much easier to turn down an offer than it is to leave a job that you have already started.</a:t>
            </a:r>
          </a:p>
          <a:p>
            <a:pPr>
              <a:buSzPct val="150000"/>
              <a:buFont typeface="Wingdings" panose="05000000000000000000" pitchFamily="2" charset="2"/>
              <a:buChar char="§"/>
            </a:pPr>
            <a:r>
              <a:rPr lang="en-US" sz="1400" dirty="0">
                <a:latin typeface="Catamaran" panose="020B0604020202020204" charset="0"/>
                <a:cs typeface="Catamaran" panose="020B0604020202020204" charset="0"/>
              </a:rPr>
              <a:t>Ask yourself if this job excites you, if you think you'll excel at it, and whether it will advance you on your </a:t>
            </a:r>
            <a:r>
              <a:rPr lang="en-US" sz="1400" dirty="0" smtClean="0">
                <a:latin typeface="Catamaran" panose="020B0604020202020204" charset="0"/>
                <a:cs typeface="Catamaran" panose="020B0604020202020204" charset="0"/>
              </a:rPr>
              <a:t>career path.   </a:t>
            </a:r>
            <a:endParaRPr lang="en-US" sz="1400" dirty="0">
              <a:latin typeface="Catamaran" panose="020B0604020202020204" charset="0"/>
              <a:cs typeface="Catamaran" panose="020B0604020202020204" charset="0"/>
            </a:endParaRPr>
          </a:p>
          <a:p>
            <a:endParaRPr lang="en-US" sz="1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6989" y="160774"/>
            <a:ext cx="1457011" cy="2395811"/>
          </a:xfrm>
          <a:prstGeom prst="rect">
            <a:avLst/>
          </a:prstGeom>
        </p:spPr>
      </p:pic>
    </p:spTree>
    <p:extLst>
      <p:ext uri="{BB962C8B-B14F-4D97-AF65-F5344CB8AC3E}">
        <p14:creationId xmlns:p14="http://schemas.microsoft.com/office/powerpoint/2010/main" val="3004596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dirty="0"/>
          </a:p>
        </p:txBody>
      </p:sp>
      <p:sp>
        <p:nvSpPr>
          <p:cNvPr id="2" name="Title 1"/>
          <p:cNvSpPr>
            <a:spLocks noGrp="1"/>
          </p:cNvSpPr>
          <p:nvPr>
            <p:ph type="title" idx="4294967295"/>
          </p:nvPr>
        </p:nvSpPr>
        <p:spPr>
          <a:xfrm>
            <a:off x="0" y="265113"/>
            <a:ext cx="6623050" cy="966787"/>
          </a:xfrm>
        </p:spPr>
        <p:txBody>
          <a:bodyPr/>
          <a:lstStyle/>
          <a:p>
            <a:r>
              <a:rPr lang="en-US" sz="3600" dirty="0" smtClean="0"/>
              <a:t>What is a Healthcare Attorney?</a:t>
            </a:r>
            <a:endParaRPr lang="en-US" sz="3600" dirty="0"/>
          </a:p>
        </p:txBody>
      </p:sp>
      <p:sp>
        <p:nvSpPr>
          <p:cNvPr id="3" name="Text Placeholder 2"/>
          <p:cNvSpPr>
            <a:spLocks noGrp="1"/>
          </p:cNvSpPr>
          <p:nvPr>
            <p:ph type="body" idx="4294967295"/>
          </p:nvPr>
        </p:nvSpPr>
        <p:spPr>
          <a:xfrm>
            <a:off x="0" y="1101725"/>
            <a:ext cx="6559550" cy="3476625"/>
          </a:xfrm>
        </p:spPr>
        <p:txBody>
          <a:bodyPr/>
          <a:lstStyle/>
          <a:p>
            <a:pPr>
              <a:buSzPct val="150000"/>
              <a:buFont typeface="Wingdings" panose="05000000000000000000" pitchFamily="2" charset="2"/>
              <a:buChar char="§"/>
            </a:pPr>
            <a:r>
              <a:rPr lang="en-US" sz="2000" dirty="0" smtClean="0">
                <a:latin typeface="Catamaran" panose="020B0604020202020204" charset="0"/>
                <a:cs typeface="Catamaran" panose="020B0604020202020204" charset="0"/>
              </a:rPr>
              <a:t>Has expertise in:   Stark, Anti-Kickback, Federal False Claims, Healthcare Regulatory/Compliance, EMTALA, Physician Compensation Agreements, Physician Professional License Defense, Hospitals, ASCs, Health Systems, IRBs, Credentialing, Peer Review  (review website carefully and ask questions).</a:t>
            </a:r>
          </a:p>
          <a:p>
            <a:pPr>
              <a:buSzPct val="150000"/>
              <a:buFont typeface="Wingdings" panose="05000000000000000000" pitchFamily="2" charset="2"/>
              <a:buChar char="§"/>
            </a:pPr>
            <a:r>
              <a:rPr lang="en-US" sz="2000" dirty="0" smtClean="0">
                <a:latin typeface="Catamaran" panose="020B0604020202020204" charset="0"/>
                <a:cs typeface="Catamaran" panose="020B0604020202020204" charset="0"/>
              </a:rPr>
              <a:t>It is </a:t>
            </a:r>
            <a:r>
              <a:rPr lang="en-US" sz="2000" b="1" u="sng" dirty="0" smtClean="0">
                <a:latin typeface="Catamaran" panose="020B0604020202020204" charset="0"/>
                <a:cs typeface="Catamaran" panose="020B0604020202020204" charset="0"/>
              </a:rPr>
              <a:t>not</a:t>
            </a:r>
            <a:r>
              <a:rPr lang="en-US" sz="2000" dirty="0" smtClean="0">
                <a:latin typeface="Catamaran" panose="020B0604020202020204" charset="0"/>
                <a:cs typeface="Catamaran" panose="020B0604020202020204" charset="0"/>
              </a:rPr>
              <a:t> an </a:t>
            </a:r>
            <a:r>
              <a:rPr lang="en-US" sz="2000" dirty="0">
                <a:latin typeface="Catamaran" panose="020B0604020202020204" charset="0"/>
                <a:cs typeface="Catamaran" panose="020B0604020202020204" charset="0"/>
              </a:rPr>
              <a:t>attorney who represents injured </a:t>
            </a:r>
            <a:r>
              <a:rPr lang="en-US" sz="2000" dirty="0" smtClean="0">
                <a:latin typeface="Catamaran" panose="020B0604020202020204" charset="0"/>
                <a:cs typeface="Catamaran" panose="020B0604020202020204" charset="0"/>
              </a:rPr>
              <a:t>patients or hospitals in medical malpractice actions.</a:t>
            </a:r>
          </a:p>
          <a:p>
            <a:pPr>
              <a:buSzPct val="150000"/>
              <a:buFont typeface="Wingdings" panose="05000000000000000000" pitchFamily="2" charset="2"/>
              <a:buChar char="§"/>
            </a:pPr>
            <a:r>
              <a:rPr lang="en-US" sz="2000" dirty="0" smtClean="0">
                <a:latin typeface="Catamaran" panose="020B0604020202020204" charset="0"/>
                <a:cs typeface="Catamaran" panose="020B0604020202020204" charset="0"/>
              </a:rPr>
              <a:t>It is </a:t>
            </a:r>
            <a:r>
              <a:rPr lang="en-US" sz="2000" b="1" u="sng" dirty="0" smtClean="0">
                <a:latin typeface="Catamaran" panose="020B0604020202020204" charset="0"/>
                <a:cs typeface="Catamaran" panose="020B0604020202020204" charset="0"/>
              </a:rPr>
              <a:t>not</a:t>
            </a:r>
            <a:r>
              <a:rPr lang="en-US" sz="2000" dirty="0" smtClean="0">
                <a:latin typeface="Catamaran" panose="020B0604020202020204" charset="0"/>
                <a:cs typeface="Catamaran" panose="020B0604020202020204" charset="0"/>
              </a:rPr>
              <a:t> a general practice attorney who advertises handling business contracts, family law, criminal law and probate.</a:t>
            </a:r>
            <a:endParaRPr lang="en-US" sz="2000" dirty="0">
              <a:latin typeface="Catamaran" panose="020B0604020202020204" charset="0"/>
              <a:cs typeface="Catamaran" panose="020B0604020202020204" charset="0"/>
            </a:endParaRPr>
          </a:p>
          <a:p>
            <a:pPr marL="12700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9600" y="0"/>
            <a:ext cx="2354400" cy="4749851"/>
          </a:xfrm>
          <a:prstGeom prst="rect">
            <a:avLst/>
          </a:prstGeom>
          <a:effectLst>
            <a:softEdge rad="317500"/>
          </a:effectLst>
        </p:spPr>
      </p:pic>
    </p:spTree>
    <p:extLst>
      <p:ext uri="{BB962C8B-B14F-4D97-AF65-F5344CB8AC3E}">
        <p14:creationId xmlns:p14="http://schemas.microsoft.com/office/powerpoint/2010/main" val="166134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dirty="0"/>
          </a:p>
        </p:txBody>
      </p:sp>
      <p:sp>
        <p:nvSpPr>
          <p:cNvPr id="2" name="Title 1"/>
          <p:cNvSpPr>
            <a:spLocks noGrp="1"/>
          </p:cNvSpPr>
          <p:nvPr>
            <p:ph type="title" idx="4294967295"/>
          </p:nvPr>
        </p:nvSpPr>
        <p:spPr>
          <a:xfrm>
            <a:off x="0" y="298450"/>
            <a:ext cx="6502400" cy="933450"/>
          </a:xfrm>
        </p:spPr>
        <p:txBody>
          <a:bodyPr/>
          <a:lstStyle/>
          <a:p>
            <a:r>
              <a:rPr lang="en-US" sz="2800" dirty="0" smtClean="0"/>
              <a:t>The Offer:   Beware of Vague, Confusing and Ambiguous Words/Terms</a:t>
            </a:r>
            <a:endParaRPr lang="en-US" sz="2800" dirty="0"/>
          </a:p>
        </p:txBody>
      </p:sp>
      <p:sp>
        <p:nvSpPr>
          <p:cNvPr id="3" name="Text Placeholder 2"/>
          <p:cNvSpPr>
            <a:spLocks noGrp="1"/>
          </p:cNvSpPr>
          <p:nvPr>
            <p:ph type="body" idx="4294967295"/>
          </p:nvPr>
        </p:nvSpPr>
        <p:spPr>
          <a:xfrm>
            <a:off x="0" y="1503363"/>
            <a:ext cx="6010275" cy="2884487"/>
          </a:xfrm>
        </p:spPr>
        <p:txBody>
          <a:bodyPr/>
          <a:lstStyle/>
          <a:p>
            <a:pPr>
              <a:buSzPct val="150000"/>
              <a:buFont typeface="Wingdings" panose="05000000000000000000" pitchFamily="2" charset="2"/>
              <a:buChar char="§"/>
            </a:pPr>
            <a:r>
              <a:rPr lang="en-US" sz="1200" dirty="0" smtClean="0">
                <a:latin typeface="Catamaran" panose="020B0604020202020204" charset="0"/>
                <a:cs typeface="Catamaran" panose="020B0604020202020204" charset="0"/>
              </a:rPr>
              <a:t>Reasonable/Reasonably</a:t>
            </a:r>
          </a:p>
          <a:p>
            <a:pPr>
              <a:buSzPct val="150000"/>
              <a:buFont typeface="Wingdings" panose="05000000000000000000" pitchFamily="2" charset="2"/>
              <a:buChar char="§"/>
            </a:pPr>
            <a:r>
              <a:rPr lang="en-US" sz="1200" dirty="0" smtClean="0">
                <a:latin typeface="Catamaran" panose="020B0604020202020204" charset="0"/>
                <a:cs typeface="Catamaran" panose="020B0604020202020204" charset="0"/>
              </a:rPr>
              <a:t>Substantial/Substantially</a:t>
            </a:r>
          </a:p>
          <a:p>
            <a:pPr>
              <a:buSzPct val="150000"/>
              <a:buFont typeface="Wingdings" panose="05000000000000000000" pitchFamily="2" charset="2"/>
              <a:buChar char="§"/>
            </a:pPr>
            <a:r>
              <a:rPr lang="en-US" sz="1200" dirty="0" smtClean="0">
                <a:latin typeface="Catamaran" panose="020B0604020202020204" charset="0"/>
                <a:cs typeface="Catamaran" panose="020B0604020202020204" charset="0"/>
              </a:rPr>
              <a:t>Satisfactory</a:t>
            </a:r>
          </a:p>
          <a:p>
            <a:pPr>
              <a:buSzPct val="150000"/>
              <a:buFont typeface="Wingdings" panose="05000000000000000000" pitchFamily="2" charset="2"/>
              <a:buChar char="§"/>
            </a:pPr>
            <a:r>
              <a:rPr lang="en-US" sz="1200" dirty="0" smtClean="0">
                <a:latin typeface="Catamaran" panose="020B0604020202020204" charset="0"/>
                <a:cs typeface="Catamaran" panose="020B0604020202020204" charset="0"/>
              </a:rPr>
              <a:t>Prompt</a:t>
            </a:r>
          </a:p>
          <a:p>
            <a:pPr>
              <a:buSzPct val="150000"/>
              <a:buFont typeface="Wingdings" panose="05000000000000000000" pitchFamily="2" charset="2"/>
              <a:buChar char="§"/>
            </a:pPr>
            <a:r>
              <a:rPr lang="en-US" sz="1200" dirty="0" smtClean="0">
                <a:latin typeface="Catamaran" panose="020B0604020202020204" charset="0"/>
                <a:cs typeface="Catamaran" panose="020B0604020202020204" charset="0"/>
              </a:rPr>
              <a:t>Undue/Undue Delay</a:t>
            </a:r>
          </a:p>
          <a:p>
            <a:pPr>
              <a:buSzPct val="150000"/>
              <a:buFont typeface="Wingdings" panose="05000000000000000000" pitchFamily="2" charset="2"/>
              <a:buChar char="§"/>
            </a:pPr>
            <a:r>
              <a:rPr lang="en-US" sz="1200" dirty="0" smtClean="0">
                <a:latin typeface="Catamaran" panose="020B0604020202020204" charset="0"/>
                <a:cs typeface="Catamaran" panose="020B0604020202020204" charset="0"/>
              </a:rPr>
              <a:t>Properly</a:t>
            </a:r>
          </a:p>
          <a:p>
            <a:pPr>
              <a:buSzPct val="150000"/>
              <a:buFont typeface="Wingdings" panose="05000000000000000000" pitchFamily="2" charset="2"/>
              <a:buChar char="§"/>
            </a:pPr>
            <a:r>
              <a:rPr lang="en-US" sz="1200" dirty="0" smtClean="0">
                <a:latin typeface="Catamaran" panose="020B0604020202020204" charset="0"/>
                <a:cs typeface="Catamaran" panose="020B0604020202020204" charset="0"/>
              </a:rPr>
              <a:t>Good Faith</a:t>
            </a:r>
          </a:p>
          <a:p>
            <a:pPr>
              <a:buSzPct val="150000"/>
              <a:buFont typeface="Wingdings" panose="05000000000000000000" pitchFamily="2" charset="2"/>
              <a:buChar char="§"/>
            </a:pPr>
            <a:r>
              <a:rPr lang="en-US" sz="1200" dirty="0" smtClean="0">
                <a:latin typeface="Catamaran" panose="020B0604020202020204" charset="0"/>
                <a:cs typeface="Catamaran" panose="020B0604020202020204" charset="0"/>
              </a:rPr>
              <a:t>Material</a:t>
            </a:r>
          </a:p>
          <a:p>
            <a:pPr>
              <a:buSzPct val="150000"/>
              <a:buFont typeface="Wingdings" panose="05000000000000000000" pitchFamily="2" charset="2"/>
              <a:buChar char="§"/>
            </a:pPr>
            <a:r>
              <a:rPr lang="en-US" sz="1200" dirty="0" smtClean="0">
                <a:latin typeface="Catamaran" panose="020B0604020202020204" charset="0"/>
                <a:cs typeface="Catamaran" panose="020B0604020202020204" charset="0"/>
              </a:rPr>
              <a:t>Persistent</a:t>
            </a:r>
          </a:p>
          <a:p>
            <a:pPr>
              <a:buSzPct val="150000"/>
              <a:buFont typeface="Wingdings" panose="05000000000000000000" pitchFamily="2" charset="2"/>
              <a:buChar char="§"/>
            </a:pPr>
            <a:r>
              <a:rPr lang="en-US" sz="1200" dirty="0" smtClean="0">
                <a:latin typeface="Catamaran" panose="020B0604020202020204" charset="0"/>
                <a:cs typeface="Catamaran" panose="020B0604020202020204" charset="0"/>
              </a:rPr>
              <a:t>Recurrent</a:t>
            </a:r>
          </a:p>
          <a:p>
            <a:pPr>
              <a:buSzPct val="150000"/>
              <a:buFont typeface="Wingdings" panose="05000000000000000000" pitchFamily="2" charset="2"/>
              <a:buChar char="§"/>
            </a:pPr>
            <a:r>
              <a:rPr lang="en-US" sz="1200" dirty="0" smtClean="0">
                <a:latin typeface="Catamaran" panose="020B0604020202020204" charset="0"/>
                <a:cs typeface="Catamaran" panose="020B0604020202020204" charset="0"/>
              </a:rPr>
              <a:t>All Appropriate Measures</a:t>
            </a:r>
          </a:p>
          <a:p>
            <a:pPr>
              <a:buSzPct val="150000"/>
              <a:buFont typeface="Wingdings" panose="05000000000000000000" pitchFamily="2" charset="2"/>
              <a:buChar char="§"/>
            </a:pPr>
            <a:r>
              <a:rPr lang="en-US" sz="1200" dirty="0" smtClean="0">
                <a:latin typeface="Catamaran" panose="020B0604020202020204" charset="0"/>
                <a:cs typeface="Catamaran" panose="020B0604020202020204" charset="0"/>
              </a:rPr>
              <a:t>Fair</a:t>
            </a:r>
          </a:p>
          <a:p>
            <a:pPr>
              <a:buSzPct val="150000"/>
              <a:buFont typeface="Wingdings" panose="05000000000000000000" pitchFamily="2" charset="2"/>
              <a:buChar char="§"/>
            </a:pPr>
            <a:r>
              <a:rPr lang="en-US" sz="1200" dirty="0" smtClean="0">
                <a:latin typeface="Catamaran" panose="020B0604020202020204" charset="0"/>
                <a:cs typeface="Catamaran" panose="020B0604020202020204" charset="0"/>
              </a:rPr>
              <a:t>Closely</a:t>
            </a:r>
          </a:p>
          <a:p>
            <a:endParaRPr lang="en-US" sz="1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1467" y="1449493"/>
            <a:ext cx="4450080" cy="3379894"/>
          </a:xfrm>
          <a:prstGeom prst="rect">
            <a:avLst/>
          </a:prstGeom>
          <a:effectLst>
            <a:softEdge rad="317500"/>
          </a:effectLst>
        </p:spPr>
      </p:pic>
    </p:spTree>
    <p:extLst>
      <p:ext uri="{BB962C8B-B14F-4D97-AF65-F5344CB8AC3E}">
        <p14:creationId xmlns:p14="http://schemas.microsoft.com/office/powerpoint/2010/main" val="3313219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
        <p:nvSpPr>
          <p:cNvPr id="2" name="Title 1"/>
          <p:cNvSpPr>
            <a:spLocks noGrp="1"/>
          </p:cNvSpPr>
          <p:nvPr>
            <p:ph type="title" idx="4294967295"/>
          </p:nvPr>
        </p:nvSpPr>
        <p:spPr>
          <a:xfrm>
            <a:off x="0" y="220663"/>
            <a:ext cx="5145088" cy="969962"/>
          </a:xfrm>
        </p:spPr>
        <p:txBody>
          <a:bodyPr/>
          <a:lstStyle/>
          <a:p>
            <a:r>
              <a:rPr lang="en-US" dirty="0" smtClean="0"/>
              <a:t>Vacation/Paid Time Off</a:t>
            </a:r>
            <a:endParaRPr lang="en-US" dirty="0"/>
          </a:p>
        </p:txBody>
      </p:sp>
      <p:sp>
        <p:nvSpPr>
          <p:cNvPr id="3" name="Text Placeholder 2"/>
          <p:cNvSpPr>
            <a:spLocks noGrp="1"/>
          </p:cNvSpPr>
          <p:nvPr>
            <p:ph type="body" idx="4294967295"/>
          </p:nvPr>
        </p:nvSpPr>
        <p:spPr>
          <a:xfrm>
            <a:off x="0" y="1246188"/>
            <a:ext cx="5849938" cy="3265487"/>
          </a:xfrm>
        </p:spPr>
        <p:txBody>
          <a:bodyPr/>
          <a:lstStyle/>
          <a:p>
            <a:pPr lvl="0">
              <a:buSzPct val="150000"/>
              <a:buFont typeface="Wingdings" panose="05000000000000000000" pitchFamily="2" charset="2"/>
              <a:buChar char="§"/>
            </a:pPr>
            <a:r>
              <a:rPr lang="en-US" sz="1600" dirty="0">
                <a:latin typeface="Catamaran" panose="020B0604020202020204" charset="0"/>
                <a:cs typeface="Catamaran" panose="020B0604020202020204" charset="0"/>
              </a:rPr>
              <a:t>How much paid vacation </a:t>
            </a:r>
            <a:r>
              <a:rPr lang="en-US" sz="1600" dirty="0" smtClean="0">
                <a:latin typeface="Catamaran" panose="020B0604020202020204" charset="0"/>
                <a:cs typeface="Catamaran" panose="020B0604020202020204" charset="0"/>
              </a:rPr>
              <a:t>time annually? </a:t>
            </a:r>
          </a:p>
          <a:p>
            <a:pPr marL="127000" lvl="0" indent="0">
              <a:buSzPct val="150000"/>
              <a:buNone/>
            </a:pPr>
            <a:r>
              <a:rPr lang="en-US" sz="1600" dirty="0">
                <a:latin typeface="Catamaran" panose="020B0604020202020204" charset="0"/>
                <a:cs typeface="Catamaran" panose="020B0604020202020204" charset="0"/>
              </a:rPr>
              <a:t> </a:t>
            </a:r>
            <a:r>
              <a:rPr lang="en-US" sz="1600" dirty="0" smtClean="0">
                <a:latin typeface="Catamaran" panose="020B0604020202020204" charset="0"/>
                <a:cs typeface="Catamaran" panose="020B0604020202020204" charset="0"/>
              </a:rPr>
              <a:t>      (15-20 working days is the norm).</a:t>
            </a:r>
          </a:p>
          <a:p>
            <a:pPr lvl="0">
              <a:buSzPct val="150000"/>
              <a:buFont typeface="Wingdings" panose="05000000000000000000" pitchFamily="2" charset="2"/>
              <a:buChar char="§"/>
            </a:pPr>
            <a:r>
              <a:rPr lang="en-US" sz="1600" dirty="0" smtClean="0">
                <a:latin typeface="Catamaran" panose="020B0604020202020204" charset="0"/>
                <a:cs typeface="Catamaran" panose="020B0604020202020204" charset="0"/>
              </a:rPr>
              <a:t>When do days vest?</a:t>
            </a:r>
          </a:p>
          <a:p>
            <a:pPr lvl="0">
              <a:buSzPct val="150000"/>
              <a:buFont typeface="Wingdings" panose="05000000000000000000" pitchFamily="2" charset="2"/>
              <a:buChar char="§"/>
            </a:pPr>
            <a:r>
              <a:rPr lang="en-US" sz="1600" dirty="0" smtClean="0">
                <a:latin typeface="Catamaran" panose="020B0604020202020204" charset="0"/>
                <a:cs typeface="Catamaran" panose="020B0604020202020204" charset="0"/>
              </a:rPr>
              <a:t>Paid if leave practice?</a:t>
            </a:r>
            <a:endParaRPr lang="en-US" sz="1600" dirty="0">
              <a:latin typeface="Catamaran" panose="020B0604020202020204" charset="0"/>
              <a:cs typeface="Catamaran" panose="020B0604020202020204" charset="0"/>
            </a:endParaRPr>
          </a:p>
          <a:p>
            <a:pPr lvl="0">
              <a:buSzPct val="150000"/>
              <a:buFont typeface="Wingdings" panose="05000000000000000000" pitchFamily="2" charset="2"/>
              <a:buChar char="§"/>
            </a:pPr>
            <a:r>
              <a:rPr lang="en-US" sz="1600" dirty="0">
                <a:latin typeface="Catamaran" panose="020B0604020202020204" charset="0"/>
                <a:cs typeface="Catamaran" panose="020B0604020202020204" charset="0"/>
              </a:rPr>
              <a:t>Do </a:t>
            </a:r>
            <a:r>
              <a:rPr lang="en-US" sz="1600" dirty="0" smtClean="0">
                <a:latin typeface="Catamaran" panose="020B0604020202020204" charset="0"/>
                <a:cs typeface="Catamaran" panose="020B0604020202020204" charset="0"/>
              </a:rPr>
              <a:t>all unused </a:t>
            </a:r>
            <a:r>
              <a:rPr lang="en-US" sz="1600" dirty="0">
                <a:latin typeface="Catamaran" panose="020B0604020202020204" charset="0"/>
                <a:cs typeface="Catamaran" panose="020B0604020202020204" charset="0"/>
              </a:rPr>
              <a:t>vacation days roll over to the </a:t>
            </a:r>
            <a:endParaRPr lang="en-US" sz="1600" dirty="0" smtClean="0">
              <a:latin typeface="Catamaran" panose="020B0604020202020204" charset="0"/>
              <a:cs typeface="Catamaran" panose="020B0604020202020204" charset="0"/>
            </a:endParaRPr>
          </a:p>
          <a:p>
            <a:pPr marL="127000" lvl="0" indent="0">
              <a:buSzPct val="150000"/>
              <a:buNone/>
            </a:pPr>
            <a:r>
              <a:rPr lang="en-US" sz="1600" dirty="0">
                <a:latin typeface="Catamaran" panose="020B0604020202020204" charset="0"/>
                <a:cs typeface="Catamaran" panose="020B0604020202020204" charset="0"/>
              </a:rPr>
              <a:t> </a:t>
            </a:r>
            <a:r>
              <a:rPr lang="en-US" sz="1600" dirty="0" smtClean="0">
                <a:latin typeface="Catamaran" panose="020B0604020202020204" charset="0"/>
                <a:cs typeface="Catamaran" panose="020B0604020202020204" charset="0"/>
              </a:rPr>
              <a:t>      next </a:t>
            </a:r>
            <a:r>
              <a:rPr lang="en-US" sz="1600" dirty="0">
                <a:latin typeface="Catamaran" panose="020B0604020202020204" charset="0"/>
                <a:cs typeface="Catamaran" panose="020B0604020202020204" charset="0"/>
              </a:rPr>
              <a:t>year</a:t>
            </a:r>
            <a:r>
              <a:rPr lang="en-US" sz="1600" dirty="0" smtClean="0">
                <a:latin typeface="Catamaran" panose="020B0604020202020204" charset="0"/>
                <a:cs typeface="Catamaran" panose="020B0604020202020204" charset="0"/>
              </a:rPr>
              <a:t>? </a:t>
            </a:r>
            <a:endParaRPr lang="en-US" sz="1600" dirty="0">
              <a:latin typeface="Catamaran" panose="020B0604020202020204" charset="0"/>
              <a:cs typeface="Catamaran" panose="020B0604020202020204" charset="0"/>
            </a:endParaRPr>
          </a:p>
          <a:p>
            <a:pPr lvl="0">
              <a:buSzPct val="150000"/>
              <a:buFont typeface="Wingdings" panose="05000000000000000000" pitchFamily="2" charset="2"/>
              <a:buChar char="§"/>
            </a:pPr>
            <a:r>
              <a:rPr lang="en-US" sz="1600" dirty="0" smtClean="0">
                <a:latin typeface="Catamaran" panose="020B0604020202020204" charset="0"/>
                <a:cs typeface="Catamaran" panose="020B0604020202020204" charset="0"/>
              </a:rPr>
              <a:t>How </a:t>
            </a:r>
            <a:r>
              <a:rPr lang="en-US" sz="1600" dirty="0">
                <a:latin typeface="Catamaran" panose="020B0604020202020204" charset="0"/>
                <a:cs typeface="Catamaran" panose="020B0604020202020204" charset="0"/>
              </a:rPr>
              <a:t>many sick days </a:t>
            </a:r>
            <a:r>
              <a:rPr lang="en-US" sz="1600" dirty="0" smtClean="0">
                <a:latin typeface="Catamaran" panose="020B0604020202020204" charset="0"/>
                <a:cs typeface="Catamaran" panose="020B0604020202020204" charset="0"/>
              </a:rPr>
              <a:t>paid </a:t>
            </a:r>
            <a:r>
              <a:rPr lang="en-US" sz="1600" dirty="0">
                <a:latin typeface="Catamaran" panose="020B0604020202020204" charset="0"/>
                <a:cs typeface="Catamaran" panose="020B0604020202020204" charset="0"/>
              </a:rPr>
              <a:t>per year</a:t>
            </a:r>
            <a:r>
              <a:rPr lang="en-US" sz="1600" dirty="0" smtClean="0">
                <a:latin typeface="Catamaran" panose="020B0604020202020204" charset="0"/>
                <a:cs typeface="Catamaran" panose="020B0604020202020204" charset="0"/>
              </a:rPr>
              <a:t>? </a:t>
            </a:r>
          </a:p>
          <a:p>
            <a:pPr marL="127000" lvl="0" indent="0">
              <a:buSzPct val="150000"/>
              <a:buNone/>
            </a:pPr>
            <a:r>
              <a:rPr lang="en-US" sz="1600" dirty="0">
                <a:latin typeface="Catamaran" panose="020B0604020202020204" charset="0"/>
                <a:cs typeface="Catamaran" panose="020B0604020202020204" charset="0"/>
              </a:rPr>
              <a:t> </a:t>
            </a:r>
            <a:r>
              <a:rPr lang="en-US" sz="1600" dirty="0" smtClean="0">
                <a:latin typeface="Catamaran" panose="020B0604020202020204" charset="0"/>
                <a:cs typeface="Catamaran" panose="020B0604020202020204" charset="0"/>
              </a:rPr>
              <a:t>      (5 days is the norm).</a:t>
            </a:r>
          </a:p>
          <a:p>
            <a:pPr lvl="0">
              <a:buSzPct val="150000"/>
              <a:buFont typeface="Wingdings" panose="05000000000000000000" pitchFamily="2" charset="2"/>
              <a:buChar char="§"/>
            </a:pPr>
            <a:r>
              <a:rPr lang="en-US" sz="1600" dirty="0" smtClean="0">
                <a:latin typeface="Catamaran" panose="020B0604020202020204" charset="0"/>
                <a:cs typeface="Catamaran" panose="020B0604020202020204" charset="0"/>
              </a:rPr>
              <a:t>What are the paid holidays?</a:t>
            </a:r>
          </a:p>
          <a:p>
            <a:pPr lvl="0">
              <a:buSzPct val="150000"/>
              <a:buFont typeface="Wingdings" panose="05000000000000000000" pitchFamily="2" charset="2"/>
              <a:buChar char="§"/>
            </a:pPr>
            <a:r>
              <a:rPr lang="en-US" sz="1600" dirty="0" smtClean="0">
                <a:latin typeface="Catamaran" panose="020B0604020202020204" charset="0"/>
                <a:cs typeface="Catamaran" panose="020B0604020202020204" charset="0"/>
              </a:rPr>
              <a:t>Do I receive additional paid days for CME? </a:t>
            </a:r>
          </a:p>
          <a:p>
            <a:pPr marL="127000" lvl="0" indent="0">
              <a:buSzPct val="150000"/>
              <a:buNone/>
            </a:pPr>
            <a:r>
              <a:rPr lang="en-US" sz="1600" dirty="0">
                <a:latin typeface="Catamaran" panose="020B0604020202020204" charset="0"/>
                <a:cs typeface="Catamaran" panose="020B0604020202020204" charset="0"/>
              </a:rPr>
              <a:t> </a:t>
            </a:r>
            <a:r>
              <a:rPr lang="en-US" sz="1600" dirty="0" smtClean="0">
                <a:latin typeface="Catamaran" panose="020B0604020202020204" charset="0"/>
                <a:cs typeface="Catamaran" panose="020B0604020202020204" charset="0"/>
              </a:rPr>
              <a:t>      (5 days is the norm).</a:t>
            </a:r>
            <a:endParaRPr lang="en-US" sz="1600" dirty="0">
              <a:latin typeface="Catamaran" panose="020B0604020202020204" charset="0"/>
              <a:cs typeface="Catamaran" panose="020B0604020202020204" charset="0"/>
            </a:endParaRPr>
          </a:p>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484" y="0"/>
            <a:ext cx="3692951" cy="5087112"/>
          </a:xfrm>
          <a:prstGeom prst="rect">
            <a:avLst/>
          </a:prstGeom>
          <a:effectLst>
            <a:softEdge rad="635000"/>
          </a:effectLst>
        </p:spPr>
      </p:pic>
    </p:spTree>
    <p:extLst>
      <p:ext uri="{BB962C8B-B14F-4D97-AF65-F5344CB8AC3E}">
        <p14:creationId xmlns:p14="http://schemas.microsoft.com/office/powerpoint/2010/main" val="27984820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dirty="0"/>
          </a:p>
        </p:txBody>
      </p:sp>
      <p:sp>
        <p:nvSpPr>
          <p:cNvPr id="2" name="Title 1"/>
          <p:cNvSpPr>
            <a:spLocks noGrp="1"/>
          </p:cNvSpPr>
          <p:nvPr>
            <p:ph type="title" idx="4294967295"/>
          </p:nvPr>
        </p:nvSpPr>
        <p:spPr>
          <a:xfrm>
            <a:off x="0" y="265113"/>
            <a:ext cx="7269163" cy="798512"/>
          </a:xfrm>
        </p:spPr>
        <p:txBody>
          <a:bodyPr/>
          <a:lstStyle/>
          <a:p>
            <a:r>
              <a:rPr lang="en-US" dirty="0" smtClean="0"/>
              <a:t>Sections from actual physician employment agreements</a:t>
            </a:r>
            <a:endParaRPr lang="en-US" dirty="0"/>
          </a:p>
        </p:txBody>
      </p:sp>
      <p:sp>
        <p:nvSpPr>
          <p:cNvPr id="3" name="Text Placeholder 2"/>
          <p:cNvSpPr>
            <a:spLocks noGrp="1"/>
          </p:cNvSpPr>
          <p:nvPr>
            <p:ph type="body" idx="4294967295"/>
          </p:nvPr>
        </p:nvSpPr>
        <p:spPr>
          <a:xfrm>
            <a:off x="0" y="1503363"/>
            <a:ext cx="7531100" cy="2344737"/>
          </a:xfrm>
        </p:spPr>
        <p:txBody>
          <a:bodyPr/>
          <a:lstStyle/>
          <a:p>
            <a:pPr algn="just">
              <a:buSzPct val="150000"/>
              <a:buFont typeface="Wingdings" panose="05000000000000000000" pitchFamily="2" charset="2"/>
              <a:buChar char="§"/>
            </a:pPr>
            <a:r>
              <a:rPr lang="en-US" sz="1600" dirty="0" smtClean="0">
                <a:latin typeface="Catamaran" panose="020B0604020202020204" charset="0"/>
                <a:cs typeface="Catamaran" panose="020B0604020202020204" charset="0"/>
              </a:rPr>
              <a:t>“Employer </a:t>
            </a:r>
            <a:r>
              <a:rPr lang="en-US" sz="1600" dirty="0">
                <a:latin typeface="Catamaran" panose="020B0604020202020204" charset="0"/>
                <a:cs typeface="Catamaran" panose="020B0604020202020204" charset="0"/>
              </a:rPr>
              <a:t>is </a:t>
            </a:r>
            <a:r>
              <a:rPr lang="en-US" sz="1600" b="1" dirty="0">
                <a:latin typeface="Catamaran" panose="020B0604020202020204" charset="0"/>
                <a:cs typeface="Catamaran" panose="020B0604020202020204" charset="0"/>
              </a:rPr>
              <a:t>entitled to adjust such salary</a:t>
            </a:r>
            <a:r>
              <a:rPr lang="en-US" sz="1600" dirty="0">
                <a:latin typeface="Catamaran" panose="020B0604020202020204" charset="0"/>
                <a:cs typeface="Catamaran" panose="020B0604020202020204" charset="0"/>
              </a:rPr>
              <a:t> as a result of Employee’s failure to timely and accurately complete medical records and other records with respect to services and treatment rendered to any patient seen by Employee pursuant to Section 1.10 or other failure by Employee to complete clinical notes in a timely manner that results in Employer’s inability to file an insurance claim with a patient’s insurance company or denial of an insurance claim by a patient’s insurance </a:t>
            </a:r>
            <a:r>
              <a:rPr lang="en-US" sz="1600" dirty="0" smtClean="0">
                <a:latin typeface="Catamaran" panose="020B0604020202020204" charset="0"/>
                <a:cs typeface="Catamaran" panose="020B0604020202020204" charset="0"/>
              </a:rPr>
              <a:t>company”.</a:t>
            </a:r>
            <a:endParaRPr lang="en-US" sz="1600" dirty="0">
              <a:latin typeface="Catamaran" panose="020B0604020202020204" charset="0"/>
              <a:cs typeface="Catamaran" panose="020B0604020202020204" charset="0"/>
            </a:endParaRP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5310" y="3586293"/>
            <a:ext cx="3738463" cy="1360358"/>
          </a:xfrm>
          <a:prstGeom prst="rect">
            <a:avLst/>
          </a:prstGeom>
          <a:effectLst>
            <a:softEdge rad="317500"/>
          </a:effectLst>
        </p:spPr>
      </p:pic>
    </p:spTree>
    <p:extLst>
      <p:ext uri="{BB962C8B-B14F-4D97-AF65-F5344CB8AC3E}">
        <p14:creationId xmlns:p14="http://schemas.microsoft.com/office/powerpoint/2010/main" val="389470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dirty="0"/>
          </a:p>
        </p:txBody>
      </p:sp>
      <p:sp>
        <p:nvSpPr>
          <p:cNvPr id="2" name="Title 1"/>
          <p:cNvSpPr>
            <a:spLocks noGrp="1"/>
          </p:cNvSpPr>
          <p:nvPr>
            <p:ph type="title" idx="4294967295"/>
          </p:nvPr>
        </p:nvSpPr>
        <p:spPr>
          <a:xfrm>
            <a:off x="0" y="233363"/>
            <a:ext cx="6010275" cy="998537"/>
          </a:xfrm>
        </p:spPr>
        <p:txBody>
          <a:bodyPr/>
          <a:lstStyle/>
          <a:p>
            <a:r>
              <a:rPr lang="en-US" sz="3600" dirty="0" smtClean="0"/>
              <a:t>More….</a:t>
            </a:r>
            <a:endParaRPr lang="en-US" sz="3600" dirty="0"/>
          </a:p>
        </p:txBody>
      </p:sp>
      <p:sp>
        <p:nvSpPr>
          <p:cNvPr id="3" name="Text Placeholder 2"/>
          <p:cNvSpPr>
            <a:spLocks noGrp="1"/>
          </p:cNvSpPr>
          <p:nvPr>
            <p:ph type="body" idx="4294967295"/>
          </p:nvPr>
        </p:nvSpPr>
        <p:spPr>
          <a:xfrm>
            <a:off x="0" y="1231900"/>
            <a:ext cx="6684963" cy="3351213"/>
          </a:xfrm>
        </p:spPr>
        <p:txBody>
          <a:bodyPr/>
          <a:lstStyle/>
          <a:p>
            <a:pPr algn="just">
              <a:buSzPct val="150000"/>
              <a:buFont typeface="Wingdings" panose="05000000000000000000" pitchFamily="2" charset="2"/>
              <a:buChar char="§"/>
            </a:pPr>
            <a:r>
              <a:rPr lang="en-US" sz="1800" dirty="0" smtClean="0">
                <a:latin typeface="Catamaran" panose="020B0604020202020204" charset="0"/>
                <a:cs typeface="Catamaran" panose="020B0604020202020204" charset="0"/>
              </a:rPr>
              <a:t>“Employer </a:t>
            </a:r>
            <a:r>
              <a:rPr lang="en-US" sz="1800" dirty="0">
                <a:latin typeface="Catamaran" panose="020B0604020202020204" charset="0"/>
                <a:cs typeface="Catamaran" panose="020B0604020202020204" charset="0"/>
              </a:rPr>
              <a:t>shall provide </a:t>
            </a:r>
            <a:r>
              <a:rPr lang="en-US" sz="1800" b="1" dirty="0">
                <a:latin typeface="Catamaran" panose="020B0604020202020204" charset="0"/>
                <a:cs typeface="Catamaran" panose="020B0604020202020204" charset="0"/>
              </a:rPr>
              <a:t>medical health insurance benefits</a:t>
            </a:r>
            <a:r>
              <a:rPr lang="en-US" sz="1800" dirty="0">
                <a:latin typeface="Catamaran" panose="020B0604020202020204" charset="0"/>
                <a:cs typeface="Catamaran" panose="020B0604020202020204" charset="0"/>
              </a:rPr>
              <a:t> for </a:t>
            </a:r>
            <a:r>
              <a:rPr lang="en-US" sz="1800" dirty="0" smtClean="0">
                <a:latin typeface="Catamaran" panose="020B0604020202020204" charset="0"/>
                <a:cs typeface="Catamaran" panose="020B0604020202020204" charset="0"/>
              </a:rPr>
              <a:t>Employee”.</a:t>
            </a:r>
            <a:endParaRPr lang="en-US" sz="1800" dirty="0">
              <a:latin typeface="Catamaran" panose="020B0604020202020204" charset="0"/>
              <a:cs typeface="Catamaran" panose="020B0604020202020204" charset="0"/>
            </a:endParaRPr>
          </a:p>
          <a:p>
            <a:pPr algn="just">
              <a:buSzPct val="150000"/>
              <a:buFont typeface="Wingdings" panose="05000000000000000000" pitchFamily="2" charset="2"/>
              <a:buChar char="§"/>
            </a:pPr>
            <a:endParaRPr lang="en-US" sz="1800" dirty="0">
              <a:latin typeface="Catamaran" panose="020B0604020202020204" charset="0"/>
              <a:cs typeface="Catamaran" panose="020B0604020202020204" charset="0"/>
            </a:endParaRPr>
          </a:p>
          <a:p>
            <a:pPr algn="just">
              <a:buSzPct val="150000"/>
              <a:buFont typeface="Wingdings" panose="05000000000000000000" pitchFamily="2" charset="2"/>
              <a:buChar char="§"/>
            </a:pPr>
            <a:r>
              <a:rPr lang="en-US" sz="1800" dirty="0" smtClean="0">
                <a:latin typeface="Catamaran" panose="020B0604020202020204" charset="0"/>
                <a:cs typeface="Catamaran" panose="020B0604020202020204" charset="0"/>
              </a:rPr>
              <a:t>“……</a:t>
            </a:r>
            <a:r>
              <a:rPr lang="en-US" sz="1800" dirty="0">
                <a:latin typeface="Catamaran" panose="020B0604020202020204" charset="0"/>
                <a:cs typeface="Catamaran" panose="020B0604020202020204" charset="0"/>
              </a:rPr>
              <a:t>nothing contained in this Agreement shall be construed as requiring Employer to provide Employee with a </a:t>
            </a:r>
            <a:r>
              <a:rPr lang="en-US" sz="1800" b="1" dirty="0">
                <a:latin typeface="Catamaran" panose="020B0604020202020204" charset="0"/>
                <a:cs typeface="Catamaran" panose="020B0604020202020204" charset="0"/>
              </a:rPr>
              <a:t>minimum patient flow</a:t>
            </a:r>
            <a:r>
              <a:rPr lang="en-US" sz="1800" dirty="0">
                <a:latin typeface="Catamaran" panose="020B0604020202020204" charset="0"/>
                <a:cs typeface="Catamaran" panose="020B0604020202020204" charset="0"/>
              </a:rPr>
              <a:t>, with minimum patient revenue or restrict Employer from discounting Employee's fees, charges or disproportionately allocating Employee patients with lower capitation </a:t>
            </a:r>
            <a:r>
              <a:rPr lang="en-US" sz="1800" dirty="0" smtClean="0">
                <a:latin typeface="Catamaran" panose="020B0604020202020204" charset="0"/>
                <a:cs typeface="Catamaran" panose="020B0604020202020204" charset="0"/>
              </a:rPr>
              <a:t>rates”.</a:t>
            </a:r>
            <a:endParaRPr lang="en-US" sz="1800" dirty="0">
              <a:latin typeface="Catamaran" panose="020B0604020202020204" charset="0"/>
              <a:cs typeface="Catamaran" panose="020B0604020202020204" charset="0"/>
            </a:endParaRPr>
          </a:p>
          <a:p>
            <a:pPr algn="just">
              <a:buSzPct val="150000"/>
              <a:buFont typeface="Wingdings" panose="05000000000000000000" pitchFamily="2" charset="2"/>
              <a:buChar char="§"/>
            </a:pPr>
            <a:endParaRPr lang="en-US" sz="2800" dirty="0">
              <a:latin typeface="Catamaran" panose="020B0604020202020204" charset="0"/>
              <a:cs typeface="Catamaran" panose="020B060402020202020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7659" y="2849526"/>
            <a:ext cx="1836341" cy="1733106"/>
          </a:xfrm>
          <a:prstGeom prst="rect">
            <a:avLst/>
          </a:prstGeom>
          <a:effectLst>
            <a:softEdge rad="317500"/>
          </a:effectLst>
        </p:spPr>
      </p:pic>
    </p:spTree>
    <p:extLst>
      <p:ext uri="{BB962C8B-B14F-4D97-AF65-F5344CB8AC3E}">
        <p14:creationId xmlns:p14="http://schemas.microsoft.com/office/powerpoint/2010/main" val="4194156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dirty="0"/>
          </a:p>
        </p:txBody>
      </p:sp>
      <p:sp>
        <p:nvSpPr>
          <p:cNvPr id="2" name="Title 1"/>
          <p:cNvSpPr>
            <a:spLocks noGrp="1"/>
          </p:cNvSpPr>
          <p:nvPr>
            <p:ph type="title" idx="4294967295"/>
          </p:nvPr>
        </p:nvSpPr>
        <p:spPr>
          <a:xfrm>
            <a:off x="0" y="-392113"/>
            <a:ext cx="3741738" cy="1346201"/>
          </a:xfrm>
        </p:spPr>
        <p:txBody>
          <a:bodyPr/>
          <a:lstStyle/>
          <a:p>
            <a:r>
              <a:rPr lang="en-US" dirty="0" smtClean="0"/>
              <a:t/>
            </a:r>
            <a:br>
              <a:rPr lang="en-US" dirty="0" smtClean="0"/>
            </a:br>
            <a:r>
              <a:rPr lang="en-US" sz="3600" dirty="0" smtClean="0"/>
              <a:t>And finally….</a:t>
            </a:r>
            <a:endParaRPr lang="en-US" dirty="0"/>
          </a:p>
        </p:txBody>
      </p:sp>
      <p:sp>
        <p:nvSpPr>
          <p:cNvPr id="3" name="Text Placeholder 2"/>
          <p:cNvSpPr>
            <a:spLocks noGrp="1"/>
          </p:cNvSpPr>
          <p:nvPr>
            <p:ph type="body" idx="4294967295"/>
          </p:nvPr>
        </p:nvSpPr>
        <p:spPr>
          <a:xfrm>
            <a:off x="0" y="1176338"/>
            <a:ext cx="7459663" cy="3216275"/>
          </a:xfrm>
        </p:spPr>
        <p:txBody>
          <a:bodyPr/>
          <a:lstStyle/>
          <a:p>
            <a:pPr>
              <a:buSzPct val="150000"/>
              <a:buFont typeface="Wingdings" panose="05000000000000000000" pitchFamily="2" charset="2"/>
              <a:buChar char="§"/>
            </a:pPr>
            <a:r>
              <a:rPr lang="en-US" sz="1600" dirty="0" smtClean="0">
                <a:latin typeface="Catamaran" panose="020B0604020202020204" charset="0"/>
                <a:cs typeface="Catamaran" panose="020B0604020202020204" charset="0"/>
              </a:rPr>
              <a:t>“During </a:t>
            </a:r>
            <a:r>
              <a:rPr lang="en-US" sz="1600" dirty="0">
                <a:latin typeface="Catamaran" panose="020B0604020202020204" charset="0"/>
                <a:cs typeface="Catamaran" panose="020B0604020202020204" charset="0"/>
              </a:rPr>
              <a:t>the term of Physician's employment by the MEDICAL GROUP, and for a period of one (1) year thereafter, </a:t>
            </a:r>
            <a:r>
              <a:rPr lang="en-US" sz="1600" dirty="0" smtClean="0">
                <a:latin typeface="Catamaran" panose="020B0604020202020204" charset="0"/>
                <a:cs typeface="Catamaran" panose="020B0604020202020204" charset="0"/>
              </a:rPr>
              <a:t>Physician </a:t>
            </a:r>
            <a:r>
              <a:rPr lang="en-US" sz="1600" dirty="0">
                <a:latin typeface="Catamaran" panose="020B0604020202020204" charset="0"/>
                <a:cs typeface="Catamaran" panose="020B0604020202020204" charset="0"/>
              </a:rPr>
              <a:t>shall not…….. (i) engage directly or indirectly in the practice of MEDICAL SPECIALTY or in any other business which competes or would compete with the MEDICAL GROUP in the geographic area specified as 7.5</a:t>
            </a:r>
            <a:r>
              <a:rPr lang="en-US" sz="1600" i="1" dirty="0">
                <a:latin typeface="Catamaran" panose="020B0604020202020204" charset="0"/>
                <a:cs typeface="Catamaran" panose="020B0604020202020204" charset="0"/>
              </a:rPr>
              <a:t> </a:t>
            </a:r>
            <a:r>
              <a:rPr lang="en-US" sz="1600" dirty="0">
                <a:latin typeface="Catamaran" panose="020B0604020202020204" charset="0"/>
                <a:cs typeface="Catamaran" panose="020B0604020202020204" charset="0"/>
              </a:rPr>
              <a:t>mile radius of the MEDICAL GROUP'S primary location or become an agent, partner, member, officer, director, employee, participant, or five percent (5%) shareholder in any practice or business so competing</a:t>
            </a:r>
            <a:r>
              <a:rPr lang="en-US" sz="1600" dirty="0" smtClean="0">
                <a:latin typeface="Catamaran" panose="020B0604020202020204" charset="0"/>
                <a:cs typeface="Catamaran" panose="020B0604020202020204" charset="0"/>
              </a:rPr>
              <a:t>….”</a:t>
            </a:r>
            <a:endParaRPr lang="en-US" sz="1600" dirty="0">
              <a:latin typeface="Catamaran" panose="020B0604020202020204" charset="0"/>
              <a:cs typeface="Catamaran" panose="020B0604020202020204" charset="0"/>
            </a:endParaRPr>
          </a:p>
          <a:p>
            <a:pPr>
              <a:buSzPct val="150000"/>
              <a:buFont typeface="Wingdings" panose="05000000000000000000" pitchFamily="2" charset="2"/>
              <a:buChar char="§"/>
            </a:pPr>
            <a:r>
              <a:rPr lang="en-US" sz="1600" dirty="0" smtClean="0">
                <a:latin typeface="Catamaran" panose="020B0604020202020204" charset="0"/>
                <a:cs typeface="Catamaran" panose="020B0604020202020204" charset="0"/>
              </a:rPr>
              <a:t>“If </a:t>
            </a:r>
            <a:r>
              <a:rPr lang="en-US" sz="1600" dirty="0">
                <a:latin typeface="Catamaran" panose="020B0604020202020204" charset="0"/>
                <a:cs typeface="Catamaran" panose="020B0604020202020204" charset="0"/>
              </a:rPr>
              <a:t>the relationship between the parties to this Agreement proves satisfactory, at or before the one (1) year anniversary of the agreement both parties (as determined in the sole discretion of each party to this Agreement), the MEDICAL GROUP may offer Physician an opportunity to become a shareholder-employee of the MEDICAL GROUP</a:t>
            </a:r>
            <a:r>
              <a:rPr lang="en-US" sz="1600" dirty="0" smtClean="0">
                <a:latin typeface="Catamaran" panose="020B0604020202020204" charset="0"/>
                <a:cs typeface="Catamaran" panose="020B0604020202020204" charset="0"/>
              </a:rPr>
              <a:t>…..”</a:t>
            </a:r>
            <a:endParaRPr lang="en-US" sz="1600" dirty="0">
              <a:latin typeface="Catamaran" panose="020B0604020202020204" charset="0"/>
              <a:cs typeface="Catamaran" panose="020B0604020202020204" charset="0"/>
            </a:endParaRP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2020" y="-6927"/>
            <a:ext cx="2307264" cy="1069331"/>
          </a:xfrm>
          <a:prstGeom prst="rect">
            <a:avLst/>
          </a:prstGeom>
          <a:effectLst>
            <a:softEdge rad="127000"/>
          </a:effectLst>
        </p:spPr>
      </p:pic>
    </p:spTree>
    <p:extLst>
      <p:ext uri="{BB962C8B-B14F-4D97-AF65-F5344CB8AC3E}">
        <p14:creationId xmlns:p14="http://schemas.microsoft.com/office/powerpoint/2010/main" val="23543284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dirty="0"/>
          </a:p>
        </p:txBody>
      </p:sp>
      <p:sp>
        <p:nvSpPr>
          <p:cNvPr id="3" name="Rectangle 2"/>
          <p:cNvSpPr/>
          <p:nvPr/>
        </p:nvSpPr>
        <p:spPr>
          <a:xfrm>
            <a:off x="55418" y="928255"/>
            <a:ext cx="9088581" cy="2246769"/>
          </a:xfrm>
          <a:prstGeom prst="rect">
            <a:avLst/>
          </a:prstGeom>
        </p:spPr>
        <p:txBody>
          <a:bodyPr wrap="square">
            <a:spAutoFit/>
          </a:bodyPr>
          <a:lstStyle/>
          <a:p>
            <a:pPr marL="127000"/>
            <a:endParaRPr lang="en-US" sz="2000" i="1" dirty="0" smtClean="0">
              <a:solidFill>
                <a:schemeClr val="accent1">
                  <a:lumMod val="50000"/>
                </a:schemeClr>
              </a:solidFill>
              <a:latin typeface="Bodoni MT Black" panose="02070A03080606020203" pitchFamily="18" charset="0"/>
            </a:endParaRPr>
          </a:p>
          <a:p>
            <a:pPr marL="127000"/>
            <a:r>
              <a:rPr lang="en-US" sz="2000" i="1" dirty="0" smtClean="0">
                <a:solidFill>
                  <a:schemeClr val="accent1">
                    <a:lumMod val="50000"/>
                  </a:schemeClr>
                </a:solidFill>
                <a:latin typeface="Bodoni MT Black" panose="02070A03080606020203" pitchFamily="18" charset="0"/>
              </a:rPr>
              <a:t>“</a:t>
            </a:r>
            <a:r>
              <a:rPr lang="en-US" sz="2000" i="1" dirty="0">
                <a:solidFill>
                  <a:schemeClr val="accent1">
                    <a:lumMod val="50000"/>
                  </a:schemeClr>
                </a:solidFill>
                <a:latin typeface="Bodoni MT Black" panose="02070A03080606020203" pitchFamily="18" charset="0"/>
                <a:cs typeface="Catamaran" panose="020B0604020202020204" charset="0"/>
              </a:rPr>
              <a:t>You can only become truly accomplished at something you love. Don’t make money your goal. Instead, pursue the things you love  doing, and then do them so well that people can’t take their eyes off you.” </a:t>
            </a:r>
            <a:endParaRPr lang="en-US" sz="2000" i="1" dirty="0" smtClean="0">
              <a:solidFill>
                <a:schemeClr val="accent1">
                  <a:lumMod val="50000"/>
                </a:schemeClr>
              </a:solidFill>
              <a:latin typeface="Bodoni MT Black" panose="02070A03080606020203" pitchFamily="18" charset="0"/>
              <a:cs typeface="Catamaran" panose="020B0604020202020204" charset="0"/>
            </a:endParaRPr>
          </a:p>
          <a:p>
            <a:pPr marL="127000"/>
            <a:endParaRPr lang="en-US" sz="2000" i="1" dirty="0">
              <a:solidFill>
                <a:schemeClr val="accent1">
                  <a:lumMod val="50000"/>
                </a:schemeClr>
              </a:solidFill>
              <a:latin typeface="Bodoni MT Black" panose="02070A03080606020203" pitchFamily="18" charset="0"/>
              <a:cs typeface="Catamaran" panose="020B0604020202020204" charset="0"/>
            </a:endParaRPr>
          </a:p>
          <a:p>
            <a:pPr marL="127000" indent="0">
              <a:buNone/>
            </a:pPr>
            <a:r>
              <a:rPr lang="en-US" sz="2000" i="1" dirty="0">
                <a:solidFill>
                  <a:schemeClr val="accent1">
                    <a:lumMod val="50000"/>
                  </a:schemeClr>
                </a:solidFill>
                <a:latin typeface="Bodoni MT Black" panose="02070A03080606020203" pitchFamily="18" charset="0"/>
                <a:cs typeface="Catamaran" panose="020B0604020202020204" charset="0"/>
              </a:rPr>
              <a:t>Maya Angelou</a:t>
            </a:r>
          </a:p>
        </p:txBody>
      </p:sp>
    </p:spTree>
    <p:extLst>
      <p:ext uri="{BB962C8B-B14F-4D97-AF65-F5344CB8AC3E}">
        <p14:creationId xmlns:p14="http://schemas.microsoft.com/office/powerpoint/2010/main" val="3408256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6" name="Google Shape;506;p3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24</a:t>
            </a:fld>
            <a:endParaRPr dirty="0">
              <a:solidFill>
                <a:schemeClr val="lt1"/>
              </a:solidFill>
            </a:endParaRPr>
          </a:p>
        </p:txBody>
      </p:sp>
      <p:sp>
        <p:nvSpPr>
          <p:cNvPr id="505" name="Google Shape;505;p34"/>
          <p:cNvSpPr txBox="1">
            <a:spLocks noGrp="1"/>
          </p:cNvSpPr>
          <p:nvPr>
            <p:ph type="subTitle" idx="4294967295"/>
          </p:nvPr>
        </p:nvSpPr>
        <p:spPr>
          <a:xfrm>
            <a:off x="4721225" y="3906838"/>
            <a:ext cx="4422775" cy="992187"/>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lang="en-US" b="1" dirty="0" smtClean="0">
              <a:solidFill>
                <a:schemeClr val="lt1"/>
              </a:solidFill>
            </a:endParaRPr>
          </a:p>
          <a:p>
            <a:pPr marL="0" lvl="0" indent="0" algn="l" rtl="0">
              <a:spcBef>
                <a:spcPts val="0"/>
              </a:spcBef>
              <a:spcAft>
                <a:spcPts val="0"/>
              </a:spcAft>
              <a:buNone/>
            </a:pPr>
            <a:r>
              <a:rPr lang="en-US" sz="1600" b="1" dirty="0" smtClean="0">
                <a:solidFill>
                  <a:schemeClr val="lt1"/>
                </a:solidFill>
              </a:rPr>
              <a:t>Nancy.Poblenz@commonspirit.org</a:t>
            </a:r>
            <a:endParaRPr sz="1600" b="1" dirty="0">
              <a:solidFill>
                <a:schemeClr val="lt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8921"/>
            <a:ext cx="4790000" cy="4135000"/>
          </a:xfrm>
          <a:prstGeom prst="rect">
            <a:avLst/>
          </a:prstGeom>
        </p:spPr>
      </p:pic>
      <p:sp>
        <p:nvSpPr>
          <p:cNvPr id="7" name="Google Shape;919;p47"/>
          <p:cNvSpPr/>
          <p:nvPr/>
        </p:nvSpPr>
        <p:spPr>
          <a:xfrm>
            <a:off x="8405779" y="897456"/>
            <a:ext cx="349155" cy="313437"/>
          </a:xfrm>
          <a:custGeom>
            <a:avLst/>
            <a:gdLst/>
            <a:ahLst/>
            <a:cxnLst/>
            <a:rect l="l" t="t" r="r" b="b"/>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0000"/>
              </a:solidFill>
            </a:endParaRPr>
          </a:p>
        </p:txBody>
      </p:sp>
      <p:sp>
        <p:nvSpPr>
          <p:cNvPr id="3" name="AutoShape 2" descr="Image result for cat cartoon saying than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76" name="Picture 4" descr="173 Cat Thank You Illustrations &amp; Clip Art - iSt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0000" y="491837"/>
            <a:ext cx="4354000" cy="341514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2" name="Title 1"/>
          <p:cNvSpPr>
            <a:spLocks noGrp="1"/>
          </p:cNvSpPr>
          <p:nvPr>
            <p:ph type="title" idx="4294967295"/>
          </p:nvPr>
        </p:nvSpPr>
        <p:spPr>
          <a:xfrm>
            <a:off x="0" y="411163"/>
            <a:ext cx="6208713" cy="395287"/>
          </a:xfrm>
        </p:spPr>
        <p:txBody>
          <a:bodyPr/>
          <a:lstStyle/>
          <a:p>
            <a:r>
              <a:rPr lang="en-US" sz="3600" dirty="0" smtClean="0"/>
              <a:t>Benefits: Other Considerations</a:t>
            </a:r>
            <a:endParaRPr lang="en-US" sz="3600" dirty="0"/>
          </a:p>
        </p:txBody>
      </p:sp>
      <p:sp>
        <p:nvSpPr>
          <p:cNvPr id="3" name="Text Placeholder 2"/>
          <p:cNvSpPr>
            <a:spLocks noGrp="1"/>
          </p:cNvSpPr>
          <p:nvPr>
            <p:ph type="body" idx="4294967295"/>
          </p:nvPr>
        </p:nvSpPr>
        <p:spPr>
          <a:xfrm>
            <a:off x="0" y="1319213"/>
            <a:ext cx="6127750" cy="3068637"/>
          </a:xfrm>
        </p:spPr>
        <p:txBody>
          <a:bodyPr/>
          <a:lstStyle/>
          <a:p>
            <a:pPr algn="just">
              <a:buSzPct val="150000"/>
              <a:buFont typeface="Wingdings" panose="05000000000000000000" pitchFamily="2" charset="2"/>
              <a:buChar char="§"/>
            </a:pPr>
            <a:r>
              <a:rPr lang="en-US" sz="1600" dirty="0">
                <a:latin typeface="Catamaran" panose="020B0604020202020204" charset="0"/>
                <a:cs typeface="Catamaran" panose="020B0604020202020204" charset="0"/>
              </a:rPr>
              <a:t>Evaluate </a:t>
            </a:r>
            <a:r>
              <a:rPr lang="en-US" sz="1600" dirty="0" smtClean="0">
                <a:latin typeface="Catamaran" panose="020B0604020202020204" charset="0"/>
                <a:cs typeface="Catamaran" panose="020B0604020202020204" charset="0"/>
              </a:rPr>
              <a:t>benefits </a:t>
            </a:r>
            <a:r>
              <a:rPr lang="en-US" sz="1600" u="sng" dirty="0" smtClean="0">
                <a:latin typeface="Catamaran" panose="020B0604020202020204" charset="0"/>
                <a:cs typeface="Catamaran" panose="020B0604020202020204" charset="0"/>
              </a:rPr>
              <a:t>in </a:t>
            </a:r>
            <a:r>
              <a:rPr lang="en-US" sz="1600" u="sng" dirty="0">
                <a:latin typeface="Catamaran" panose="020B0604020202020204" charset="0"/>
                <a:cs typeface="Catamaran" panose="020B0604020202020204" charset="0"/>
              </a:rPr>
              <a:t>addition to salary</a:t>
            </a:r>
            <a:r>
              <a:rPr lang="en-US" sz="1600" dirty="0">
                <a:latin typeface="Catamaran" panose="020B0604020202020204" charset="0"/>
                <a:cs typeface="Catamaran" panose="020B0604020202020204" charset="0"/>
              </a:rPr>
              <a:t>, because a good package can make up for a lesser salary if you're saving substantial money on health care and have a large amount of vacation time or a flexible schedule. </a:t>
            </a:r>
          </a:p>
          <a:p>
            <a:pPr algn="just">
              <a:buSzPct val="150000"/>
              <a:buFont typeface="Wingdings" panose="05000000000000000000" pitchFamily="2" charset="2"/>
              <a:buChar char="§"/>
            </a:pPr>
            <a:endParaRPr lang="en-US" sz="1600" dirty="0">
              <a:latin typeface="Catamaran" panose="020B0604020202020204" charset="0"/>
              <a:cs typeface="Catamaran" panose="020B0604020202020204" charset="0"/>
            </a:endParaRPr>
          </a:p>
          <a:p>
            <a:pPr algn="just">
              <a:buSzPct val="150000"/>
              <a:buFont typeface="Wingdings" panose="05000000000000000000" pitchFamily="2" charset="2"/>
              <a:buChar char="§"/>
            </a:pPr>
            <a:r>
              <a:rPr lang="en-US" sz="1600" dirty="0">
                <a:latin typeface="Catamaran" panose="020B0604020202020204" charset="0"/>
                <a:cs typeface="Catamaran" panose="020B0604020202020204" charset="0"/>
              </a:rPr>
              <a:t>On the flip side, consider how much a poor benefits package can cost you; paying a lot out-of-pocket for high premiums, </a:t>
            </a:r>
            <a:r>
              <a:rPr lang="en-US" sz="1600" dirty="0" smtClean="0">
                <a:latin typeface="Catamaran" panose="020B0604020202020204" charset="0"/>
                <a:cs typeface="Catamaran" panose="020B0604020202020204" charset="0"/>
              </a:rPr>
              <a:t>deductibles,  co-pays and family premiums can </a:t>
            </a:r>
            <a:r>
              <a:rPr lang="en-US" sz="1600" dirty="0">
                <a:latin typeface="Catamaran" panose="020B0604020202020204" charset="0"/>
                <a:cs typeface="Catamaran" panose="020B0604020202020204" charset="0"/>
              </a:rPr>
              <a:t>take a big chunk out of your salary.</a:t>
            </a:r>
          </a:p>
          <a:p>
            <a:endParaRPr lang="en-US" sz="1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9987" y="507250"/>
            <a:ext cx="2274013" cy="2799476"/>
          </a:xfrm>
          <a:prstGeom prst="rect">
            <a:avLst/>
          </a:prstGeom>
          <a:effectLst>
            <a:softEdge rad="317500"/>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3442" y="3710763"/>
            <a:ext cx="2626242" cy="1182955"/>
          </a:xfrm>
          <a:prstGeom prst="rect">
            <a:avLst/>
          </a:prstGeom>
          <a:effectLst>
            <a:softEdge rad="63500"/>
          </a:effectLst>
        </p:spPr>
      </p:pic>
    </p:spTree>
    <p:extLst>
      <p:ext uri="{BB962C8B-B14F-4D97-AF65-F5344CB8AC3E}">
        <p14:creationId xmlns:p14="http://schemas.microsoft.com/office/powerpoint/2010/main" val="3942113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2" name="Title 1"/>
          <p:cNvSpPr>
            <a:spLocks noGrp="1"/>
          </p:cNvSpPr>
          <p:nvPr>
            <p:ph type="title" idx="4294967295"/>
          </p:nvPr>
        </p:nvSpPr>
        <p:spPr>
          <a:xfrm>
            <a:off x="0" y="669925"/>
            <a:ext cx="6184900" cy="561975"/>
          </a:xfrm>
        </p:spPr>
        <p:txBody>
          <a:bodyPr/>
          <a:lstStyle/>
          <a:p>
            <a:r>
              <a:rPr lang="en-US" dirty="0" smtClean="0"/>
              <a:t/>
            </a:r>
            <a:br>
              <a:rPr lang="en-US" dirty="0" smtClean="0"/>
            </a:br>
            <a:r>
              <a:rPr lang="en-US" sz="2800" dirty="0" smtClean="0"/>
              <a:t>One Time Costs Can </a:t>
            </a:r>
            <a:r>
              <a:rPr lang="en-US" sz="2800" dirty="0"/>
              <a:t>Be </a:t>
            </a:r>
            <a:r>
              <a:rPr lang="en-US" sz="2800" dirty="0" smtClean="0"/>
              <a:t>Significant</a:t>
            </a:r>
            <a:br>
              <a:rPr lang="en-US" sz="2800" dirty="0" smtClean="0"/>
            </a:br>
            <a:r>
              <a:rPr lang="en-US" sz="2800" dirty="0" smtClean="0"/>
              <a:t>Negotiate for Reimbursement</a:t>
            </a:r>
            <a:r>
              <a:rPr lang="en-US" dirty="0" smtClean="0"/>
              <a:t/>
            </a:r>
            <a:br>
              <a:rPr lang="en-US" dirty="0" smtClean="0"/>
            </a:br>
            <a:r>
              <a:rPr lang="en-US" dirty="0"/>
              <a:t/>
            </a:r>
            <a:br>
              <a:rPr lang="en-US" dirty="0"/>
            </a:br>
            <a:endParaRPr lang="en-US" dirty="0"/>
          </a:p>
        </p:txBody>
      </p:sp>
      <p:sp>
        <p:nvSpPr>
          <p:cNvPr id="3" name="Text Placeholder 2"/>
          <p:cNvSpPr>
            <a:spLocks noGrp="1"/>
          </p:cNvSpPr>
          <p:nvPr>
            <p:ph type="body" idx="4294967295"/>
          </p:nvPr>
        </p:nvSpPr>
        <p:spPr>
          <a:xfrm>
            <a:off x="0" y="1436688"/>
            <a:ext cx="6010275" cy="3397250"/>
          </a:xfrm>
        </p:spPr>
        <p:txBody>
          <a:bodyPr/>
          <a:lstStyle/>
          <a:p>
            <a:pPr>
              <a:buSzPct val="150000"/>
              <a:buFont typeface="Wingdings" panose="05000000000000000000" pitchFamily="2" charset="2"/>
              <a:buChar char="§"/>
            </a:pPr>
            <a:r>
              <a:rPr lang="en-US" sz="2000" dirty="0" smtClean="0">
                <a:latin typeface="Catamaran" panose="020B0604020202020204" charset="0"/>
                <a:cs typeface="Catamaran" panose="020B0604020202020204" charset="0"/>
              </a:rPr>
              <a:t>Special </a:t>
            </a:r>
            <a:r>
              <a:rPr lang="en-US" sz="2000" dirty="0">
                <a:latin typeface="Catamaran" panose="020B0604020202020204" charset="0"/>
                <a:cs typeface="Catamaran" panose="020B0604020202020204" charset="0"/>
              </a:rPr>
              <a:t>instruments or supplies</a:t>
            </a:r>
          </a:p>
          <a:p>
            <a:pPr>
              <a:buSzPct val="150000"/>
              <a:buFont typeface="Wingdings" panose="05000000000000000000" pitchFamily="2" charset="2"/>
              <a:buChar char="§"/>
            </a:pPr>
            <a:r>
              <a:rPr lang="en-US" sz="2000" dirty="0" smtClean="0">
                <a:latin typeface="Catamaran" panose="020B0604020202020204" charset="0"/>
                <a:cs typeface="Catamaran" panose="020B0604020202020204" charset="0"/>
              </a:rPr>
              <a:t>Initial marketing</a:t>
            </a:r>
          </a:p>
          <a:p>
            <a:pPr>
              <a:buSzPct val="150000"/>
              <a:buFont typeface="Wingdings" panose="05000000000000000000" pitchFamily="2" charset="2"/>
              <a:buChar char="§"/>
            </a:pPr>
            <a:r>
              <a:rPr lang="en-US" sz="2000" dirty="0" smtClean="0">
                <a:latin typeface="Catamaran" panose="020B0604020202020204" charset="0"/>
                <a:cs typeface="Catamaran" panose="020B0604020202020204" charset="0"/>
              </a:rPr>
              <a:t>Website</a:t>
            </a:r>
          </a:p>
          <a:p>
            <a:pPr>
              <a:buSzPct val="150000"/>
              <a:buFont typeface="Wingdings" panose="05000000000000000000" pitchFamily="2" charset="2"/>
              <a:buChar char="§"/>
            </a:pPr>
            <a:r>
              <a:rPr lang="en-US" sz="2000" dirty="0" smtClean="0">
                <a:latin typeface="Catamaran" panose="020B0604020202020204" charset="0"/>
                <a:cs typeface="Catamaran" panose="020B0604020202020204" charset="0"/>
              </a:rPr>
              <a:t>Signage</a:t>
            </a:r>
          </a:p>
          <a:p>
            <a:pPr>
              <a:buSzPct val="150000"/>
              <a:buFont typeface="Wingdings" panose="05000000000000000000" pitchFamily="2" charset="2"/>
              <a:buChar char="§"/>
            </a:pPr>
            <a:r>
              <a:rPr lang="en-US" sz="2000" dirty="0" smtClean="0">
                <a:latin typeface="Catamaran" panose="020B0604020202020204" charset="0"/>
                <a:cs typeface="Catamaran" panose="020B0604020202020204" charset="0"/>
              </a:rPr>
              <a:t>Printing (such as business cards </a:t>
            </a:r>
          </a:p>
          <a:p>
            <a:pPr marL="127000" indent="0">
              <a:buSzPct val="150000"/>
              <a:buNone/>
            </a:pPr>
            <a:r>
              <a:rPr lang="en-US" sz="2000" dirty="0">
                <a:latin typeface="Catamaran" panose="020B0604020202020204" charset="0"/>
                <a:cs typeface="Catamaran" panose="020B0604020202020204" charset="0"/>
              </a:rPr>
              <a:t> </a:t>
            </a:r>
            <a:r>
              <a:rPr lang="en-US" sz="2000" dirty="0" smtClean="0">
                <a:latin typeface="Catamaran" panose="020B0604020202020204" charset="0"/>
                <a:cs typeface="Catamaran" panose="020B0604020202020204" charset="0"/>
              </a:rPr>
              <a:t>    and brochures)</a:t>
            </a:r>
          </a:p>
          <a:p>
            <a:pPr>
              <a:buSzPct val="150000"/>
              <a:buFont typeface="Wingdings" panose="05000000000000000000" pitchFamily="2" charset="2"/>
              <a:buChar char="§"/>
            </a:pPr>
            <a:r>
              <a:rPr lang="en-US" sz="2000" dirty="0" smtClean="0">
                <a:latin typeface="Catamaran" panose="020B0604020202020204" charset="0"/>
                <a:cs typeface="Catamaran" panose="020B0604020202020204" charset="0"/>
              </a:rPr>
              <a:t>Medical Staff privilege fees</a:t>
            </a:r>
          </a:p>
          <a:p>
            <a:pPr>
              <a:buSzPct val="150000"/>
              <a:buFont typeface="Wingdings" panose="05000000000000000000" pitchFamily="2" charset="2"/>
              <a:buChar char="§"/>
            </a:pPr>
            <a:r>
              <a:rPr lang="en-US" sz="2000" dirty="0" smtClean="0">
                <a:latin typeface="Catamaran" panose="020B0604020202020204" charset="0"/>
                <a:cs typeface="Catamaran" panose="020B0604020202020204" charset="0"/>
              </a:rPr>
              <a:t>Office computer equipment </a:t>
            </a:r>
          </a:p>
          <a:p>
            <a:pPr>
              <a:buSzPct val="150000"/>
              <a:buFont typeface="Wingdings" panose="05000000000000000000" pitchFamily="2" charset="2"/>
              <a:buChar char="§"/>
            </a:pPr>
            <a:r>
              <a:rPr lang="en-US" sz="2000" dirty="0" smtClean="0">
                <a:latin typeface="Catamaran" panose="020B0604020202020204" charset="0"/>
                <a:cs typeface="Catamaran" panose="020B0604020202020204" charset="0"/>
              </a:rPr>
              <a:t>EMR license fees </a:t>
            </a:r>
            <a:endParaRPr lang="en-US" sz="2000" dirty="0">
              <a:latin typeface="Catamaran" panose="020B0604020202020204" charset="0"/>
              <a:cs typeface="Catamaran" panose="020B060402020202020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020727"/>
            <a:ext cx="2871893" cy="3680074"/>
          </a:xfrm>
          <a:prstGeom prst="rect">
            <a:avLst/>
          </a:prstGeom>
          <a:effectLst>
            <a:softEdge rad="317500"/>
          </a:effectLst>
        </p:spPr>
      </p:pic>
    </p:spTree>
    <p:extLst>
      <p:ext uri="{BB962C8B-B14F-4D97-AF65-F5344CB8AC3E}">
        <p14:creationId xmlns:p14="http://schemas.microsoft.com/office/powerpoint/2010/main" val="3814360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2" name="Title 1"/>
          <p:cNvSpPr>
            <a:spLocks noGrp="1"/>
          </p:cNvSpPr>
          <p:nvPr>
            <p:ph type="title" idx="4294967295"/>
          </p:nvPr>
        </p:nvSpPr>
        <p:spPr>
          <a:xfrm>
            <a:off x="-1" y="255588"/>
            <a:ext cx="6317673" cy="976312"/>
          </a:xfrm>
        </p:spPr>
        <p:txBody>
          <a:bodyPr/>
          <a:lstStyle/>
          <a:p>
            <a:r>
              <a:rPr lang="en-US" sz="3600" dirty="0" smtClean="0"/>
              <a:t>Other Costs and Expenses are Negotiable</a:t>
            </a:r>
            <a:endParaRPr lang="en-US" sz="3600" dirty="0"/>
          </a:p>
        </p:txBody>
      </p:sp>
      <p:sp>
        <p:nvSpPr>
          <p:cNvPr id="3" name="Text Placeholder 2"/>
          <p:cNvSpPr>
            <a:spLocks noGrp="1"/>
          </p:cNvSpPr>
          <p:nvPr>
            <p:ph type="body" idx="4294967295"/>
          </p:nvPr>
        </p:nvSpPr>
        <p:spPr>
          <a:xfrm>
            <a:off x="0" y="1231900"/>
            <a:ext cx="6010275" cy="3155950"/>
          </a:xfrm>
        </p:spPr>
        <p:txBody>
          <a:bodyPr/>
          <a:lstStyle/>
          <a:p>
            <a:pPr>
              <a:buSzPct val="150000"/>
              <a:buFont typeface="Wingdings" panose="05000000000000000000" pitchFamily="2" charset="2"/>
              <a:buChar char="§"/>
            </a:pPr>
            <a:r>
              <a:rPr lang="en-US" sz="1800" dirty="0">
                <a:latin typeface="Catamaran" panose="020B0604020202020204" charset="0"/>
                <a:cs typeface="Catamaran" panose="020B0604020202020204" charset="0"/>
              </a:rPr>
              <a:t>Lab coats plus cleaning costs</a:t>
            </a:r>
          </a:p>
          <a:p>
            <a:pPr>
              <a:buSzPct val="150000"/>
              <a:buFont typeface="Wingdings" panose="05000000000000000000" pitchFamily="2" charset="2"/>
              <a:buChar char="§"/>
            </a:pPr>
            <a:r>
              <a:rPr lang="en-US" sz="1800" dirty="0" smtClean="0">
                <a:latin typeface="Catamaran" panose="020B0604020202020204" charset="0"/>
                <a:cs typeface="Catamaran" panose="020B0604020202020204" charset="0"/>
              </a:rPr>
              <a:t>Scrubs</a:t>
            </a:r>
            <a:endParaRPr lang="en-US" sz="1800" dirty="0">
              <a:latin typeface="Catamaran" panose="020B0604020202020204" charset="0"/>
              <a:cs typeface="Catamaran" panose="020B0604020202020204" charset="0"/>
            </a:endParaRPr>
          </a:p>
          <a:p>
            <a:pPr>
              <a:buSzPct val="150000"/>
              <a:buFont typeface="Wingdings" panose="05000000000000000000" pitchFamily="2" charset="2"/>
              <a:buChar char="§"/>
            </a:pPr>
            <a:r>
              <a:rPr lang="en-US" sz="1800" dirty="0" smtClean="0">
                <a:latin typeface="Catamaran" panose="020B0604020202020204" charset="0"/>
                <a:cs typeface="Catamaran" panose="020B0604020202020204" charset="0"/>
              </a:rPr>
              <a:t>Personal Laptop/Tablet</a:t>
            </a:r>
            <a:endParaRPr lang="en-US" sz="1800" dirty="0">
              <a:latin typeface="Catamaran" panose="020B0604020202020204" charset="0"/>
              <a:cs typeface="Catamaran" panose="020B0604020202020204" charset="0"/>
            </a:endParaRPr>
          </a:p>
          <a:p>
            <a:pPr>
              <a:buSzPct val="150000"/>
              <a:buFont typeface="Wingdings" panose="05000000000000000000" pitchFamily="2" charset="2"/>
              <a:buChar char="§"/>
            </a:pPr>
            <a:r>
              <a:rPr lang="en-US" sz="1800" dirty="0" smtClean="0">
                <a:latin typeface="Catamaran" panose="020B0604020202020204" charset="0"/>
                <a:cs typeface="Catamaran" panose="020B0604020202020204" charset="0"/>
              </a:rPr>
              <a:t>Cellular telephone and plan costs</a:t>
            </a:r>
          </a:p>
          <a:p>
            <a:pPr>
              <a:buSzPct val="150000"/>
              <a:buFont typeface="Wingdings" panose="05000000000000000000" pitchFamily="2" charset="2"/>
              <a:buChar char="§"/>
            </a:pPr>
            <a:r>
              <a:rPr lang="en-US" sz="1800" dirty="0" smtClean="0">
                <a:latin typeface="Catamaran" panose="020B0604020202020204" charset="0"/>
                <a:cs typeface="Catamaran" panose="020B0604020202020204" charset="0"/>
              </a:rPr>
              <a:t>Mileage reimbursement to clinic sites</a:t>
            </a:r>
          </a:p>
          <a:p>
            <a:pPr>
              <a:buSzPct val="150000"/>
              <a:buFont typeface="Wingdings" panose="05000000000000000000" pitchFamily="2" charset="2"/>
              <a:buChar char="§"/>
            </a:pPr>
            <a:r>
              <a:rPr lang="en-US" sz="1800" dirty="0" smtClean="0">
                <a:latin typeface="Catamaran" panose="020B0604020202020204" charset="0"/>
                <a:cs typeface="Catamaran" panose="020B0604020202020204" charset="0"/>
              </a:rPr>
              <a:t>Stipend for personal vehicle use</a:t>
            </a:r>
            <a:endParaRPr lang="en-US" sz="1800" dirty="0">
              <a:latin typeface="Catamaran" panose="020B0604020202020204" charset="0"/>
              <a:cs typeface="Catamaran" panose="020B0604020202020204" charset="0"/>
            </a:endParaRPr>
          </a:p>
          <a:p>
            <a:pPr>
              <a:buSzPct val="150000"/>
              <a:buFont typeface="Wingdings" panose="05000000000000000000" pitchFamily="2" charset="2"/>
              <a:buChar char="§"/>
            </a:pPr>
            <a:r>
              <a:rPr lang="en-US" sz="1800" dirty="0" smtClean="0">
                <a:latin typeface="Catamaran" panose="020B0604020202020204" charset="0"/>
                <a:cs typeface="Catamaran" panose="020B0604020202020204" charset="0"/>
              </a:rPr>
              <a:t>CME costs plus expenses for travel and hotel </a:t>
            </a:r>
          </a:p>
          <a:p>
            <a:pPr marL="127000" indent="0">
              <a:buSzPct val="150000"/>
              <a:buNone/>
            </a:pPr>
            <a:r>
              <a:rPr lang="en-US" sz="1800" dirty="0">
                <a:latin typeface="Catamaran" panose="020B0604020202020204" charset="0"/>
                <a:cs typeface="Catamaran" panose="020B0604020202020204" charset="0"/>
              </a:rPr>
              <a:t> </a:t>
            </a:r>
            <a:r>
              <a:rPr lang="en-US" sz="1800" dirty="0" smtClean="0">
                <a:latin typeface="Catamaran" panose="020B0604020202020204" charset="0"/>
                <a:cs typeface="Catamaran" panose="020B0604020202020204" charset="0"/>
              </a:rPr>
              <a:t>     (beware of limits)</a:t>
            </a:r>
            <a:endParaRPr lang="en-US" sz="1800" dirty="0">
              <a:latin typeface="Catamaran" panose="020B0604020202020204" charset="0"/>
              <a:cs typeface="Catamaran" panose="020B0604020202020204" charset="0"/>
            </a:endParaRPr>
          </a:p>
          <a:p>
            <a:pPr>
              <a:buSzPct val="150000"/>
              <a:buFont typeface="Wingdings" panose="05000000000000000000" pitchFamily="2" charset="2"/>
              <a:buChar char="§"/>
            </a:pPr>
            <a:r>
              <a:rPr lang="en-US" sz="1800" dirty="0" smtClean="0">
                <a:latin typeface="Catamaran" panose="020B0604020202020204" charset="0"/>
                <a:cs typeface="Catamaran" panose="020B0604020202020204" charset="0"/>
              </a:rPr>
              <a:t>Licensure, </a:t>
            </a:r>
            <a:r>
              <a:rPr lang="en-US" sz="1800" dirty="0">
                <a:latin typeface="Catamaran" panose="020B0604020202020204" charset="0"/>
                <a:cs typeface="Catamaran" panose="020B0604020202020204" charset="0"/>
              </a:rPr>
              <a:t>professional </a:t>
            </a:r>
            <a:r>
              <a:rPr lang="en-US" sz="1800" dirty="0" smtClean="0">
                <a:latin typeface="Catamaran" panose="020B0604020202020204" charset="0"/>
                <a:cs typeface="Catamaran" panose="020B0604020202020204" charset="0"/>
              </a:rPr>
              <a:t>dues, memberships</a:t>
            </a:r>
          </a:p>
          <a:p>
            <a:pPr>
              <a:buSzPct val="150000"/>
              <a:buFont typeface="Wingdings" panose="05000000000000000000" pitchFamily="2" charset="2"/>
              <a:buChar char="§"/>
            </a:pPr>
            <a:r>
              <a:rPr lang="en-US" sz="1800" dirty="0">
                <a:latin typeface="Catamaran" panose="020B0604020202020204" charset="0"/>
                <a:cs typeface="Catamaran" panose="020B0604020202020204" charset="0"/>
              </a:rPr>
              <a:t>C</a:t>
            </a:r>
            <a:r>
              <a:rPr lang="en-US" sz="1800" dirty="0" smtClean="0">
                <a:latin typeface="Catamaran" panose="020B0604020202020204" charset="0"/>
                <a:cs typeface="Catamaran" panose="020B0604020202020204" charset="0"/>
              </a:rPr>
              <a:t>orporate </a:t>
            </a:r>
            <a:r>
              <a:rPr lang="en-US" sz="1800" dirty="0">
                <a:latin typeface="Catamaran" panose="020B0604020202020204" charset="0"/>
                <a:cs typeface="Catamaran" panose="020B0604020202020204" charset="0"/>
              </a:rPr>
              <a:t>account for meeting </a:t>
            </a:r>
            <a:r>
              <a:rPr lang="en-US" sz="1800" dirty="0" smtClean="0">
                <a:latin typeface="Catamaran" panose="020B0604020202020204" charset="0"/>
                <a:cs typeface="Catamaran" panose="020B0604020202020204" charset="0"/>
              </a:rPr>
              <a:t>clients/marketing </a:t>
            </a:r>
            <a:r>
              <a:rPr lang="en-US" sz="2000" dirty="0"/>
              <a:t> </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411" y="0"/>
            <a:ext cx="3084845" cy="5143500"/>
          </a:xfrm>
          <a:prstGeom prst="rect">
            <a:avLst/>
          </a:prstGeom>
          <a:effectLst>
            <a:softEdge rad="317500"/>
          </a:effectLst>
        </p:spPr>
      </p:pic>
    </p:spTree>
    <p:extLst>
      <p:ext uri="{BB962C8B-B14F-4D97-AF65-F5344CB8AC3E}">
        <p14:creationId xmlns:p14="http://schemas.microsoft.com/office/powerpoint/2010/main" val="3554148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2" name="Title 1"/>
          <p:cNvSpPr>
            <a:spLocks noGrp="1"/>
          </p:cNvSpPr>
          <p:nvPr>
            <p:ph type="title" idx="4294967295"/>
          </p:nvPr>
        </p:nvSpPr>
        <p:spPr>
          <a:xfrm>
            <a:off x="0" y="265113"/>
            <a:ext cx="4654550" cy="966787"/>
          </a:xfrm>
        </p:spPr>
        <p:txBody>
          <a:bodyPr/>
          <a:lstStyle/>
          <a:p>
            <a:r>
              <a:rPr lang="en-US" sz="3600" dirty="0" smtClean="0"/>
              <a:t>Other compensation	</a:t>
            </a:r>
            <a:endParaRPr lang="en-US" sz="3600" dirty="0"/>
          </a:p>
        </p:txBody>
      </p:sp>
      <p:sp>
        <p:nvSpPr>
          <p:cNvPr id="3" name="Text Placeholder 2"/>
          <p:cNvSpPr>
            <a:spLocks noGrp="1"/>
          </p:cNvSpPr>
          <p:nvPr>
            <p:ph type="body" idx="4294967295"/>
          </p:nvPr>
        </p:nvSpPr>
        <p:spPr>
          <a:xfrm>
            <a:off x="0" y="1360488"/>
            <a:ext cx="6010275" cy="3027362"/>
          </a:xfrm>
        </p:spPr>
        <p:txBody>
          <a:bodyPr/>
          <a:lstStyle/>
          <a:p>
            <a:pPr>
              <a:buSzPct val="150000"/>
              <a:buFont typeface="Wingdings" panose="05000000000000000000" pitchFamily="2" charset="2"/>
              <a:buChar char="§"/>
            </a:pPr>
            <a:r>
              <a:rPr lang="en-US" sz="2200" dirty="0" smtClean="0">
                <a:latin typeface="Catamaran" panose="020B0604020202020204" charset="0"/>
                <a:cs typeface="Catamaran" panose="020B0604020202020204" charset="0"/>
              </a:rPr>
              <a:t>Student loan payments (may be seen in recruitment agreements)</a:t>
            </a:r>
          </a:p>
          <a:p>
            <a:pPr>
              <a:buSzPct val="150000"/>
              <a:buFont typeface="Wingdings" panose="05000000000000000000" pitchFamily="2" charset="2"/>
              <a:buChar char="§"/>
            </a:pPr>
            <a:r>
              <a:rPr lang="en-US" sz="2200" dirty="0" smtClean="0">
                <a:latin typeface="Catamaran" panose="020B0604020202020204" charset="0"/>
                <a:cs typeface="Catamaran" panose="020B0604020202020204" charset="0"/>
              </a:rPr>
              <a:t>Signing Bonus </a:t>
            </a:r>
          </a:p>
          <a:p>
            <a:pPr>
              <a:buSzPct val="150000"/>
              <a:buFont typeface="Wingdings" panose="05000000000000000000" pitchFamily="2" charset="2"/>
              <a:buChar char="§"/>
            </a:pPr>
            <a:r>
              <a:rPr lang="en-US" sz="2200" dirty="0" smtClean="0">
                <a:latin typeface="Catamaran" panose="020B0604020202020204" charset="0"/>
                <a:cs typeface="Catamaran" panose="020B0604020202020204" charset="0"/>
              </a:rPr>
              <a:t>Moving Expenses</a:t>
            </a:r>
          </a:p>
          <a:p>
            <a:pPr>
              <a:buSzPct val="150000"/>
              <a:buFont typeface="Wingdings" panose="05000000000000000000" pitchFamily="2" charset="2"/>
              <a:buChar char="§"/>
            </a:pPr>
            <a:r>
              <a:rPr lang="en-US" sz="2200" dirty="0" smtClean="0">
                <a:latin typeface="Catamaran" panose="020B0604020202020204" charset="0"/>
                <a:cs typeface="Catamaran" panose="020B0604020202020204" charset="0"/>
              </a:rPr>
              <a:t>Temporary Housing</a:t>
            </a:r>
          </a:p>
          <a:p>
            <a:pPr>
              <a:buSzPct val="150000"/>
              <a:buFont typeface="Wingdings" panose="05000000000000000000" pitchFamily="2" charset="2"/>
              <a:buChar char="§"/>
            </a:pPr>
            <a:r>
              <a:rPr lang="en-US" sz="2200" dirty="0" smtClean="0">
                <a:latin typeface="Catamaran" panose="020B0604020202020204" charset="0"/>
                <a:cs typeface="Catamaran" panose="020B0604020202020204" charset="0"/>
              </a:rPr>
              <a:t>Paid medical coverage for dependents</a:t>
            </a:r>
          </a:p>
          <a:p>
            <a:pPr>
              <a:buSzPct val="150000"/>
              <a:buFont typeface="Wingdings" panose="05000000000000000000" pitchFamily="2" charset="2"/>
              <a:buChar char="§"/>
            </a:pPr>
            <a:r>
              <a:rPr lang="en-US" sz="2200" dirty="0" smtClean="0">
                <a:latin typeface="Catamaran" panose="020B0604020202020204" charset="0"/>
                <a:cs typeface="Catamaran" panose="020B0604020202020204" charset="0"/>
              </a:rPr>
              <a:t>Matching 401k contributions</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9599" y="0"/>
            <a:ext cx="2354401" cy="5143500"/>
          </a:xfrm>
          <a:prstGeom prst="rect">
            <a:avLst/>
          </a:prstGeom>
          <a:effectLst>
            <a:softEdge rad="317500"/>
          </a:effectLst>
          <a:scene3d>
            <a:camera prst="isometricOffAxis1Right"/>
            <a:lightRig rig="threePt" dir="t"/>
          </a:scene3d>
        </p:spPr>
      </p:pic>
    </p:spTree>
    <p:extLst>
      <p:ext uri="{BB962C8B-B14F-4D97-AF65-F5344CB8AC3E}">
        <p14:creationId xmlns:p14="http://schemas.microsoft.com/office/powerpoint/2010/main" val="809208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2" name="Title 1"/>
          <p:cNvSpPr>
            <a:spLocks noGrp="1"/>
          </p:cNvSpPr>
          <p:nvPr>
            <p:ph type="title" idx="4294967295"/>
          </p:nvPr>
        </p:nvSpPr>
        <p:spPr>
          <a:xfrm>
            <a:off x="0" y="319088"/>
            <a:ext cx="6119813" cy="912812"/>
          </a:xfrm>
        </p:spPr>
        <p:txBody>
          <a:bodyPr/>
          <a:lstStyle/>
          <a:p>
            <a:r>
              <a:rPr lang="en-US" dirty="0" smtClean="0"/>
              <a:t>Negotiate to Retain </a:t>
            </a:r>
            <a:br>
              <a:rPr lang="en-US" dirty="0" smtClean="0"/>
            </a:br>
            <a:r>
              <a:rPr lang="en-US" dirty="0" smtClean="0"/>
              <a:t>Income from Other Sources</a:t>
            </a:r>
            <a:endParaRPr lang="en-US" dirty="0"/>
          </a:p>
        </p:txBody>
      </p:sp>
      <p:sp>
        <p:nvSpPr>
          <p:cNvPr id="3" name="Text Placeholder 2"/>
          <p:cNvSpPr>
            <a:spLocks noGrp="1"/>
          </p:cNvSpPr>
          <p:nvPr>
            <p:ph type="body" idx="4294967295"/>
          </p:nvPr>
        </p:nvSpPr>
        <p:spPr>
          <a:xfrm>
            <a:off x="0" y="1503363"/>
            <a:ext cx="5548313" cy="2884487"/>
          </a:xfrm>
          <a:ln>
            <a:solidFill>
              <a:srgbClr val="F4F3F8"/>
            </a:solidFill>
          </a:ln>
        </p:spPr>
        <p:txBody>
          <a:bodyPr/>
          <a:lstStyle/>
          <a:p>
            <a:pPr>
              <a:buSzPct val="150000"/>
              <a:buFont typeface="Wingdings" panose="05000000000000000000" pitchFamily="2" charset="2"/>
              <a:buChar char="§"/>
            </a:pPr>
            <a:r>
              <a:rPr lang="en-US" dirty="0">
                <a:latin typeface="Catamaran" panose="020B0604020202020204" charset="0"/>
                <a:cs typeface="Catamaran" panose="020B0604020202020204" charset="0"/>
              </a:rPr>
              <a:t>C</a:t>
            </a:r>
            <a:r>
              <a:rPr lang="en-US" dirty="0" smtClean="0">
                <a:latin typeface="Catamaran" panose="020B0604020202020204" charset="0"/>
                <a:cs typeface="Catamaran" panose="020B0604020202020204" charset="0"/>
              </a:rPr>
              <a:t>all coverage </a:t>
            </a:r>
          </a:p>
          <a:p>
            <a:pPr>
              <a:buSzPct val="150000"/>
              <a:buFont typeface="Wingdings" panose="05000000000000000000" pitchFamily="2" charset="2"/>
              <a:buChar char="§"/>
            </a:pPr>
            <a:r>
              <a:rPr lang="en-US" dirty="0" smtClean="0">
                <a:latin typeface="Catamaran" panose="020B0604020202020204" charset="0"/>
                <a:cs typeface="Catamaran" panose="020B0604020202020204" charset="0"/>
              </a:rPr>
              <a:t>Hospital medical director duties</a:t>
            </a:r>
          </a:p>
          <a:p>
            <a:pPr>
              <a:buSzPct val="150000"/>
              <a:buFont typeface="Wingdings" panose="05000000000000000000" pitchFamily="2" charset="2"/>
              <a:buChar char="§"/>
            </a:pPr>
            <a:r>
              <a:rPr lang="en-US" dirty="0" smtClean="0">
                <a:latin typeface="Catamaran" panose="020B0604020202020204" charset="0"/>
                <a:cs typeface="Catamaran" panose="020B0604020202020204" charset="0"/>
              </a:rPr>
              <a:t>AP supervision</a:t>
            </a:r>
          </a:p>
          <a:p>
            <a:pPr>
              <a:buSzPct val="150000"/>
              <a:buFont typeface="Wingdings" panose="05000000000000000000" pitchFamily="2" charset="2"/>
              <a:buChar char="§"/>
            </a:pPr>
            <a:r>
              <a:rPr lang="en-US" dirty="0" smtClean="0">
                <a:latin typeface="Catamaran" panose="020B0604020202020204" charset="0"/>
                <a:cs typeface="Catamaran" panose="020B0604020202020204" charset="0"/>
              </a:rPr>
              <a:t>Hospital committee membership</a:t>
            </a:r>
          </a:p>
          <a:p>
            <a:pPr marL="127000" indent="0">
              <a:buSzPct val="150000"/>
              <a:buNone/>
            </a:pPr>
            <a:r>
              <a:rPr lang="en-US" sz="1600" dirty="0" smtClean="0"/>
              <a:t>          </a:t>
            </a:r>
          </a:p>
          <a:p>
            <a:pPr marL="127000" indent="0">
              <a:buSzPct val="150000"/>
              <a:buNone/>
            </a:pPr>
            <a:r>
              <a:rPr lang="en-US" sz="1200" dirty="0" smtClean="0">
                <a:solidFill>
                  <a:schemeClr val="tx1"/>
                </a:solidFill>
                <a:latin typeface="Catamaran" panose="020B0604020202020204" charset="0"/>
                <a:cs typeface="Catamaran" panose="020B0604020202020204" charset="0"/>
              </a:rPr>
              <a:t>Beware </a:t>
            </a:r>
            <a:r>
              <a:rPr lang="en-US" sz="1200" dirty="0">
                <a:solidFill>
                  <a:schemeClr val="tx1"/>
                </a:solidFill>
                <a:latin typeface="Catamaran" panose="020B0604020202020204" charset="0"/>
                <a:cs typeface="Catamaran" panose="020B0604020202020204" charset="0"/>
              </a:rPr>
              <a:t>of language such as</a:t>
            </a:r>
            <a:r>
              <a:rPr lang="en-US" sz="1200" dirty="0" smtClean="0">
                <a:solidFill>
                  <a:schemeClr val="tx1"/>
                </a:solidFill>
                <a:latin typeface="Catamaran" panose="020B0604020202020204" charset="0"/>
                <a:cs typeface="Catamaran" panose="020B0604020202020204" charset="0"/>
              </a:rPr>
              <a:t>:   “</a:t>
            </a:r>
            <a:r>
              <a:rPr lang="en-US" sz="1200" dirty="0">
                <a:solidFill>
                  <a:schemeClr val="tx1"/>
                </a:solidFill>
                <a:latin typeface="Catamaran" panose="020B0604020202020204" charset="0"/>
                <a:cs typeface="Catamaran" panose="020B0604020202020204" charset="0"/>
              </a:rPr>
              <a:t>All fees received for professional services including, without limitation, honorarium, consultant fees, research studies and patient care rendered by Physician, whether billed by the Physician or by the Practice and whether received by Physician or by the Practice, shall be owned by the Practice”.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8880" y="528320"/>
            <a:ext cx="2804160" cy="3639643"/>
          </a:xfrm>
          <a:prstGeom prst="rect">
            <a:avLst/>
          </a:prstGeom>
          <a:effectLst>
            <a:softEdge rad="317500"/>
          </a:effectLst>
        </p:spPr>
      </p:pic>
    </p:spTree>
    <p:extLst>
      <p:ext uri="{BB962C8B-B14F-4D97-AF65-F5344CB8AC3E}">
        <p14:creationId xmlns:p14="http://schemas.microsoft.com/office/powerpoint/2010/main" val="3643274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dirty="0"/>
          </a:p>
        </p:txBody>
      </p:sp>
      <p:sp>
        <p:nvSpPr>
          <p:cNvPr id="2" name="Title 1"/>
          <p:cNvSpPr>
            <a:spLocks noGrp="1"/>
          </p:cNvSpPr>
          <p:nvPr>
            <p:ph type="title" idx="4294967295"/>
          </p:nvPr>
        </p:nvSpPr>
        <p:spPr>
          <a:xfrm>
            <a:off x="0" y="595313"/>
            <a:ext cx="6010275" cy="636587"/>
          </a:xfrm>
        </p:spPr>
        <p:txBody>
          <a:bodyPr/>
          <a:lstStyle/>
          <a:p>
            <a:r>
              <a:rPr lang="en-US" dirty="0"/>
              <a:t>Income Guarantee or Recruitment Agreement</a:t>
            </a:r>
            <a:r>
              <a:rPr lang="en-US" dirty="0" smtClean="0"/>
              <a:t>:</a:t>
            </a:r>
            <a:br>
              <a:rPr lang="en-US" dirty="0" smtClean="0"/>
            </a:br>
            <a:endParaRPr lang="en-US" dirty="0"/>
          </a:p>
        </p:txBody>
      </p:sp>
      <p:sp>
        <p:nvSpPr>
          <p:cNvPr id="3" name="Text Placeholder 2"/>
          <p:cNvSpPr>
            <a:spLocks noGrp="1"/>
          </p:cNvSpPr>
          <p:nvPr>
            <p:ph type="body" idx="4294967295"/>
          </p:nvPr>
        </p:nvSpPr>
        <p:spPr>
          <a:xfrm>
            <a:off x="0" y="1431925"/>
            <a:ext cx="6789738" cy="3621088"/>
          </a:xfrm>
        </p:spPr>
        <p:txBody>
          <a:bodyPr/>
          <a:lstStyle/>
          <a:p>
            <a:pPr>
              <a:buSzPct val="150000"/>
              <a:buFont typeface="Wingdings" panose="05000000000000000000" pitchFamily="2" charset="2"/>
              <a:buChar char="§"/>
            </a:pPr>
            <a:r>
              <a:rPr lang="en-US" sz="1600" dirty="0" smtClean="0">
                <a:latin typeface="Catamaran" panose="020B0604020202020204" charset="0"/>
                <a:cs typeface="Catamaran" panose="020B0604020202020204" charset="0"/>
              </a:rPr>
              <a:t>Paid by Hospital as loan to physician or private practice group and physician</a:t>
            </a:r>
          </a:p>
          <a:p>
            <a:pPr>
              <a:buSzPct val="150000"/>
              <a:buFont typeface="Wingdings" panose="05000000000000000000" pitchFamily="2" charset="2"/>
              <a:buChar char="§"/>
            </a:pPr>
            <a:r>
              <a:rPr lang="en-US" sz="1600" dirty="0">
                <a:latin typeface="Catamaran" panose="020B0604020202020204" charset="0"/>
                <a:cs typeface="Catamaran" panose="020B0604020202020204" charset="0"/>
              </a:rPr>
              <a:t>Contract </a:t>
            </a:r>
            <a:r>
              <a:rPr lang="en-US" sz="1600" dirty="0" smtClean="0">
                <a:latin typeface="Catamaran" panose="020B0604020202020204" charset="0"/>
                <a:cs typeface="Catamaran" panose="020B0604020202020204" charset="0"/>
              </a:rPr>
              <a:t>between hospital, practice and physician</a:t>
            </a:r>
            <a:endParaRPr lang="en-US" sz="1600" dirty="0">
              <a:latin typeface="Catamaran" panose="020B0604020202020204" charset="0"/>
              <a:cs typeface="Catamaran" panose="020B0604020202020204" charset="0"/>
            </a:endParaRPr>
          </a:p>
          <a:p>
            <a:pPr>
              <a:buSzPct val="150000"/>
              <a:buFont typeface="Wingdings" panose="05000000000000000000" pitchFamily="2" charset="2"/>
              <a:buChar char="§"/>
            </a:pPr>
            <a:r>
              <a:rPr lang="en-US" sz="1600" dirty="0" smtClean="0">
                <a:latin typeface="Catamaran" panose="020B0604020202020204" charset="0"/>
                <a:cs typeface="Catamaran" panose="020B0604020202020204" charset="0"/>
              </a:rPr>
              <a:t>Inducement to attract physician to community</a:t>
            </a:r>
          </a:p>
          <a:p>
            <a:pPr>
              <a:buSzPct val="150000"/>
              <a:buFont typeface="Wingdings" panose="05000000000000000000" pitchFamily="2" charset="2"/>
              <a:buChar char="§"/>
            </a:pPr>
            <a:r>
              <a:rPr lang="en-US" sz="1600" dirty="0" smtClean="0">
                <a:latin typeface="Catamaran" panose="020B0604020202020204" charset="0"/>
                <a:cs typeface="Catamaran" panose="020B0604020202020204" charset="0"/>
              </a:rPr>
              <a:t>Signed after employment agreement with physician practice</a:t>
            </a:r>
          </a:p>
          <a:p>
            <a:pPr>
              <a:buSzPct val="150000"/>
              <a:buFont typeface="Wingdings" panose="05000000000000000000" pitchFamily="2" charset="2"/>
              <a:buChar char="§"/>
            </a:pPr>
            <a:r>
              <a:rPr lang="en-US" sz="1600" dirty="0" smtClean="0">
                <a:latin typeface="Catamaran" panose="020B0604020202020204" charset="0"/>
                <a:cs typeface="Catamaran" panose="020B0604020202020204" charset="0"/>
              </a:rPr>
              <a:t>Terms generally 1/3:  a 1 year loan requires an additional 3 years in community for forgiveness  </a:t>
            </a:r>
          </a:p>
          <a:p>
            <a:pPr>
              <a:buSzPct val="150000"/>
              <a:buFont typeface="Wingdings" panose="05000000000000000000" pitchFamily="2" charset="2"/>
              <a:buChar char="§"/>
            </a:pPr>
            <a:r>
              <a:rPr lang="en-US" sz="1600" dirty="0" smtClean="0">
                <a:latin typeface="Catamaran" panose="020B0604020202020204" charset="0"/>
                <a:cs typeface="Catamaran" panose="020B0604020202020204" charset="0"/>
              </a:rPr>
              <a:t>If leave area before loan forgiven, must pay the loan back to the Hospital </a:t>
            </a:r>
          </a:p>
          <a:p>
            <a:pPr>
              <a:buSzPct val="150000"/>
              <a:buFont typeface="Wingdings" panose="05000000000000000000" pitchFamily="2" charset="2"/>
              <a:buChar char="§"/>
            </a:pPr>
            <a:r>
              <a:rPr lang="en-US" sz="1600" b="1" dirty="0" smtClean="0">
                <a:latin typeface="Catamaran" panose="020B0604020202020204" charset="0"/>
                <a:cs typeface="Catamaran" panose="020B0604020202020204" charset="0"/>
              </a:rPr>
              <a:t>You will be sued by Hospital </a:t>
            </a:r>
            <a:r>
              <a:rPr lang="en-US" sz="1600" dirty="0" smtClean="0">
                <a:latin typeface="Catamaran" panose="020B0604020202020204" charset="0"/>
                <a:cs typeface="Catamaran" panose="020B0604020202020204" charset="0"/>
              </a:rPr>
              <a:t>if you default </a:t>
            </a:r>
          </a:p>
          <a:p>
            <a:pPr>
              <a:buSzPct val="150000"/>
              <a:buFont typeface="Wingdings" panose="05000000000000000000" pitchFamily="2" charset="2"/>
              <a:buChar char="§"/>
            </a:pPr>
            <a:r>
              <a:rPr lang="en-US" sz="1600" dirty="0" smtClean="0">
                <a:solidFill>
                  <a:schemeClr val="tx1"/>
                </a:solidFill>
                <a:latin typeface="Catamaran" panose="020B0604020202020204" charset="0"/>
                <a:cs typeface="Catamaran" panose="020B0604020202020204" charset="0"/>
              </a:rPr>
              <a:t>Never</a:t>
            </a:r>
            <a:r>
              <a:rPr lang="en-US" sz="1600" dirty="0" smtClean="0">
                <a:latin typeface="Catamaran" panose="020B0604020202020204" charset="0"/>
                <a:cs typeface="Catamaran" panose="020B0604020202020204" charset="0"/>
              </a:rPr>
              <a:t> sign without </a:t>
            </a:r>
            <a:r>
              <a:rPr lang="en-US" sz="1600" dirty="0" smtClean="0">
                <a:solidFill>
                  <a:srgbClr val="FF0000"/>
                </a:solidFill>
                <a:latin typeface="Catamaran" panose="020B0604020202020204" charset="0"/>
                <a:cs typeface="Catamaran" panose="020B0604020202020204" charset="0"/>
              </a:rPr>
              <a:t>healthcare attorney </a:t>
            </a:r>
            <a:r>
              <a:rPr lang="en-US" sz="1600" dirty="0" smtClean="0">
                <a:latin typeface="Catamaran" panose="020B0604020202020204" charset="0"/>
                <a:cs typeface="Catamaran" panose="020B0604020202020204" charset="0"/>
              </a:rPr>
              <a:t>review and consultation</a:t>
            </a:r>
          </a:p>
          <a:p>
            <a:pPr marL="127000" indent="0">
              <a:buSzPct val="150000"/>
              <a:buNone/>
            </a:pP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9600" y="446569"/>
            <a:ext cx="2239684" cy="2795396"/>
          </a:xfrm>
          <a:prstGeom prst="rect">
            <a:avLst/>
          </a:prstGeom>
          <a:effectLst>
            <a:softEdge rad="317500"/>
          </a:effectLst>
        </p:spPr>
      </p:pic>
    </p:spTree>
    <p:extLst>
      <p:ext uri="{BB962C8B-B14F-4D97-AF65-F5344CB8AC3E}">
        <p14:creationId xmlns:p14="http://schemas.microsoft.com/office/powerpoint/2010/main" val="2394605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701D8404-4039-41BA-A891-15E6A698AAE2}" type="slidenum">
              <a:rPr lang="en-US" smtClean="0"/>
              <a:t>9</a:t>
            </a:fld>
            <a:endParaRPr lang="en-US" dirty="0"/>
          </a:p>
        </p:txBody>
      </p:sp>
      <p:sp>
        <p:nvSpPr>
          <p:cNvPr id="2" name="Title 1"/>
          <p:cNvSpPr>
            <a:spLocks noGrp="1"/>
          </p:cNvSpPr>
          <p:nvPr>
            <p:ph type="title" idx="4294967295"/>
          </p:nvPr>
        </p:nvSpPr>
        <p:spPr>
          <a:xfrm>
            <a:off x="0" y="87313"/>
            <a:ext cx="7050088" cy="990600"/>
          </a:xfrm>
        </p:spPr>
        <p:txBody>
          <a:bodyPr/>
          <a:lstStyle/>
          <a:p>
            <a:r>
              <a:rPr lang="en-US" b="1" dirty="0" smtClean="0"/>
              <a:t>Path to Ownership / “Partnership”</a:t>
            </a:r>
            <a:endParaRPr lang="en-US" b="1" dirty="0"/>
          </a:p>
        </p:txBody>
      </p:sp>
      <p:sp>
        <p:nvSpPr>
          <p:cNvPr id="3" name="Content Placeholder 2"/>
          <p:cNvSpPr>
            <a:spLocks noGrp="1"/>
          </p:cNvSpPr>
          <p:nvPr>
            <p:ph idx="4294967295"/>
          </p:nvPr>
        </p:nvSpPr>
        <p:spPr>
          <a:xfrm>
            <a:off x="4108450" y="1077913"/>
            <a:ext cx="5035550" cy="2243137"/>
          </a:xfrm>
        </p:spPr>
        <p:txBody>
          <a:bodyPr>
            <a:normAutofit/>
          </a:bodyPr>
          <a:lstStyle/>
          <a:p>
            <a:pPr>
              <a:buSzPct val="150000"/>
              <a:buFont typeface="Wingdings" panose="05000000000000000000" pitchFamily="2" charset="2"/>
              <a:buChar char="§"/>
            </a:pPr>
            <a:r>
              <a:rPr lang="en-US" sz="1400" dirty="0">
                <a:latin typeface="Catamaran" panose="020B0604020202020204" charset="0"/>
                <a:cs typeface="Catamaran" panose="020B0604020202020204" charset="0"/>
              </a:rPr>
              <a:t>Key negotiating point.</a:t>
            </a:r>
          </a:p>
          <a:p>
            <a:pPr>
              <a:buSzPct val="150000"/>
              <a:buFont typeface="Wingdings" panose="05000000000000000000" pitchFamily="2" charset="2"/>
              <a:buChar char="§"/>
            </a:pPr>
            <a:r>
              <a:rPr lang="en-US" sz="1400" dirty="0">
                <a:latin typeface="Catamaran" panose="020B0604020202020204" charset="0"/>
                <a:cs typeface="Catamaran" panose="020B0604020202020204" charset="0"/>
              </a:rPr>
              <a:t>High demand specialties usually quicker path.</a:t>
            </a:r>
          </a:p>
          <a:p>
            <a:pPr>
              <a:buSzPct val="150000"/>
              <a:buFont typeface="Wingdings" panose="05000000000000000000" pitchFamily="2" charset="2"/>
              <a:buChar char="§"/>
            </a:pPr>
            <a:r>
              <a:rPr lang="en-US" sz="1400" dirty="0">
                <a:latin typeface="Catamaran" panose="020B0604020202020204" charset="0"/>
                <a:cs typeface="Catamaran" panose="020B0604020202020204" charset="0"/>
              </a:rPr>
              <a:t>May be automatic after certain number of years.</a:t>
            </a:r>
          </a:p>
          <a:p>
            <a:pPr>
              <a:buSzPct val="150000"/>
              <a:buFont typeface="Wingdings" panose="05000000000000000000" pitchFamily="2" charset="2"/>
              <a:buChar char="§"/>
            </a:pPr>
            <a:r>
              <a:rPr lang="en-US" sz="1400" dirty="0">
                <a:latin typeface="Catamaran" panose="020B0604020202020204" charset="0"/>
                <a:cs typeface="Catamaran" panose="020B0604020202020204" charset="0"/>
              </a:rPr>
              <a:t>Watch for subjective terms like “meeting expectations of group”. </a:t>
            </a:r>
          </a:p>
          <a:p>
            <a:pPr>
              <a:buSzPct val="150000"/>
              <a:buFont typeface="Wingdings" panose="05000000000000000000" pitchFamily="2" charset="2"/>
              <a:buChar char="§"/>
            </a:pPr>
            <a:r>
              <a:rPr lang="en-US" sz="1400" dirty="0">
                <a:latin typeface="Catamaran" panose="020B0604020202020204" charset="0"/>
                <a:cs typeface="Catamaran" panose="020B0604020202020204" charset="0"/>
              </a:rPr>
              <a:t>Actual terms of the ownership buy-in will be stipulated in separate “buy-sell” and/or “partnership” agreements, usually not signed until ownership takes place in subsequent years. </a:t>
            </a:r>
          </a:p>
          <a:p>
            <a:endParaRPr lang="en-US" sz="1200" dirty="0"/>
          </a:p>
        </p:txBody>
      </p:sp>
      <p:sp>
        <p:nvSpPr>
          <p:cNvPr id="6" name="Rectangle 5"/>
          <p:cNvSpPr/>
          <p:nvPr/>
        </p:nvSpPr>
        <p:spPr>
          <a:xfrm>
            <a:off x="813837" y="3371161"/>
            <a:ext cx="8213205" cy="105762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2052" name="Picture 4" descr="important Icon 22617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689" y="3097741"/>
            <a:ext cx="611673" cy="6116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a:stretch>
            <a:fillRect/>
          </a:stretch>
        </p:blipFill>
        <p:spPr>
          <a:xfrm>
            <a:off x="276446" y="956711"/>
            <a:ext cx="2615609" cy="2093380"/>
          </a:xfrm>
          <a:prstGeom prst="rect">
            <a:avLst/>
          </a:prstGeom>
          <a:effectLst>
            <a:softEdge rad="317500"/>
          </a:effectLst>
        </p:spPr>
      </p:pic>
      <p:sp>
        <p:nvSpPr>
          <p:cNvPr id="11" name="Rectangle 10"/>
          <p:cNvSpPr/>
          <p:nvPr/>
        </p:nvSpPr>
        <p:spPr>
          <a:xfrm>
            <a:off x="1209091" y="3454580"/>
            <a:ext cx="7688859" cy="840230"/>
          </a:xfrm>
          <a:prstGeom prst="rect">
            <a:avLst/>
          </a:prstGeom>
        </p:spPr>
        <p:txBody>
          <a:bodyPr wrap="square">
            <a:spAutoFit/>
          </a:bodyPr>
          <a:lstStyle/>
          <a:p>
            <a:pPr marL="213122" lvl="1" defTabSz="685800">
              <a:lnSpc>
                <a:spcPct val="90000"/>
              </a:lnSpc>
              <a:spcBef>
                <a:spcPts val="375"/>
              </a:spcBef>
            </a:pPr>
            <a:r>
              <a:rPr lang="en-US" sz="1800" dirty="0">
                <a:solidFill>
                  <a:prstClr val="black"/>
                </a:solidFill>
              </a:rPr>
              <a:t>BE SURE any implied ownership options or assurances discussed during the original employment negotiations are clearly spelled out in the written employment contract.</a:t>
            </a:r>
          </a:p>
        </p:txBody>
      </p:sp>
    </p:spTree>
    <p:extLst>
      <p:ext uri="{BB962C8B-B14F-4D97-AF65-F5344CB8AC3E}">
        <p14:creationId xmlns:p14="http://schemas.microsoft.com/office/powerpoint/2010/main" val="3516542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Dauphin template">
  <a:themeElements>
    <a:clrScheme name="Custom 347">
      <a:dk1>
        <a:srgbClr val="210635"/>
      </a:dk1>
      <a:lt1>
        <a:srgbClr val="FFFFFF"/>
      </a:lt1>
      <a:dk2>
        <a:srgbClr val="89828F"/>
      </a:dk2>
      <a:lt2>
        <a:srgbClr val="F4F3F8"/>
      </a:lt2>
      <a:accent1>
        <a:srgbClr val="725DCF"/>
      </a:accent1>
      <a:accent2>
        <a:srgbClr val="BD6DE0"/>
      </a:accent2>
      <a:accent3>
        <a:srgbClr val="F07249"/>
      </a:accent3>
      <a:accent4>
        <a:srgbClr val="FFB200"/>
      </a:accent4>
      <a:accent5>
        <a:srgbClr val="9D91EE"/>
      </a:accent5>
      <a:accent6>
        <a:srgbClr val="3691E0"/>
      </a:accent6>
      <a:hlink>
        <a:srgbClr val="6A5DC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17757</TotalTime>
  <Words>1913</Words>
  <Application>Microsoft Office PowerPoint</Application>
  <PresentationFormat>On-screen Show (16:9)</PresentationFormat>
  <Paragraphs>227</Paragraphs>
  <Slides>24</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Catamaran Thin</vt:lpstr>
      <vt:lpstr>Catamaran</vt:lpstr>
      <vt:lpstr>Wingdings</vt:lpstr>
      <vt:lpstr>Arial</vt:lpstr>
      <vt:lpstr>Calibri</vt:lpstr>
      <vt:lpstr>Bodoni MT Black</vt:lpstr>
      <vt:lpstr>Dauphin template</vt:lpstr>
      <vt:lpstr>Total Compensation Includes Benefits Package  and Other  Payments </vt:lpstr>
      <vt:lpstr>Vacation/Paid Time Off</vt:lpstr>
      <vt:lpstr>Benefits: Other Considerations</vt:lpstr>
      <vt:lpstr> One Time Costs Can Be Significant Negotiate for Reimbursement  </vt:lpstr>
      <vt:lpstr>Other Costs and Expenses are Negotiable</vt:lpstr>
      <vt:lpstr>Other compensation </vt:lpstr>
      <vt:lpstr>Negotiate to Retain  Income from Other Sources</vt:lpstr>
      <vt:lpstr>Income Guarantee or Recruitment Agreement: </vt:lpstr>
      <vt:lpstr>Path to Ownership / “Partnership”</vt:lpstr>
      <vt:lpstr>Non Compete/Restrictive Covenants</vt:lpstr>
      <vt:lpstr>Repayment Obligations</vt:lpstr>
      <vt:lpstr>In Summary:  Understand Restrictions</vt:lpstr>
      <vt:lpstr>Professional Liability Insurance</vt:lpstr>
      <vt:lpstr>Conflict Resolution</vt:lpstr>
      <vt:lpstr>Term and Termination</vt:lpstr>
      <vt:lpstr>And What About Taxes?</vt:lpstr>
      <vt:lpstr>Other thoughts…..</vt:lpstr>
      <vt:lpstr>What is a Healthcare Attorney?</vt:lpstr>
      <vt:lpstr>The Offer:   Beware of Vague, Confusing and Ambiguous Words/Terms</vt:lpstr>
      <vt:lpstr>Sections from actual physician employment agreements</vt:lpstr>
      <vt:lpstr>More….</vt:lpstr>
      <vt:lpstr> And finally….</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Poblenz, Nancy - HTX</dc:creator>
  <cp:lastModifiedBy>Stoot, Angela - HTX</cp:lastModifiedBy>
  <cp:revision>223</cp:revision>
  <cp:lastPrinted>2023-11-09T18:48:52Z</cp:lastPrinted>
  <dcterms:modified xsi:type="dcterms:W3CDTF">2023-11-09T18:51:50Z</dcterms:modified>
</cp:coreProperties>
</file>